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notesSlides/notesSlide1.xml" ContentType="application/vnd.openxmlformats-officedocument.presentationml.notesSlide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1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  <p:sldId id="266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6" autoAdjust="0"/>
    <p:restoredTop sz="94660"/>
  </p:normalViewPr>
  <p:slideViewPr>
    <p:cSldViewPr showGuides="1">
      <p:cViewPr varScale="1">
        <p:scale>
          <a:sx n="103" d="100"/>
          <a:sy n="103" d="100"/>
        </p:scale>
        <p:origin x="1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8010547900262466"/>
                  <c:y val="0.184191929133858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FACH Members (15 Hospitals)</c:v>
                </c:pt>
                <c:pt idx="1">
                  <c:v>All Other      (170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515210</c:v>
                </c:pt>
                <c:pt idx="1">
                  <c:v>365915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2472851049868766"/>
                  <c:y val="-0.203233267716535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043914041994742"/>
                  <c:y val="0.132399360236220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FACH Members (14 Hospitals)</c:v>
                </c:pt>
                <c:pt idx="1">
                  <c:v>All Other      (203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497281</c:v>
                </c:pt>
                <c:pt idx="1">
                  <c:v>1448555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rgbClr val="4BACC6">
                  <a:lumMod val="50000"/>
                </a:srgbClr>
              </a:solidFill>
            </c:spPr>
          </c:dPt>
          <c:dPt>
            <c:idx val="8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1F497D">
                  <a:lumMod val="50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8064A2">
                  <a:lumMod val="5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EEECE1">
                  <a:lumMod val="25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14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Lbls>
            <c:dLbl>
              <c:idx val="13"/>
              <c:layout>
                <c:manualLayout>
                  <c:x val="-1.488095238095238E-3"/>
                  <c:y val="-0.10005856299212604"/>
                </c:manualLayout>
              </c:layout>
              <c:numFmt formatCode="#,##0_);[Red]\(#,##0\)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488095238095238E-3"/>
                  <c:y val="-8.6035679133858262E-2"/>
                </c:manualLayout>
              </c:layout>
              <c:numFmt formatCode="#,##0_);[Red]\(#,##0\)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_);[Red]\(#,##0\)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Joe Dimaggio - Hollywood</c:v>
                </c:pt>
                <c:pt idx="1">
                  <c:v>Wolfson Children's - Jacksonville</c:v>
                </c:pt>
                <c:pt idx="2">
                  <c:v>Arnold Palmer - Orlando</c:v>
                </c:pt>
                <c:pt idx="3">
                  <c:v>St. Joseph's Children's of Tampa</c:v>
                </c:pt>
                <c:pt idx="4">
                  <c:v>Nemours Children's - Orlando</c:v>
                </c:pt>
                <c:pt idx="5">
                  <c:v>Florida Hospital for Children - Orlando</c:v>
                </c:pt>
                <c:pt idx="6">
                  <c:v>The Studer Family Children's - Pensacola</c:v>
                </c:pt>
                <c:pt idx="7">
                  <c:v>Golisano Children's - Ft. Myers</c:v>
                </c:pt>
                <c:pt idx="8">
                  <c:v>Shands Children's - Gainesville</c:v>
                </c:pt>
                <c:pt idx="9">
                  <c:v>Palm Beach Children's @ St. Mary's - West Palm Beach</c:v>
                </c:pt>
                <c:pt idx="10">
                  <c:v>Baptist Children's - Miami</c:v>
                </c:pt>
                <c:pt idx="11">
                  <c:v>Holtz Children's - Miami</c:v>
                </c:pt>
                <c:pt idx="12">
                  <c:v>Salah Foundation Children's - Ft. Lauderdale</c:v>
                </c:pt>
                <c:pt idx="13">
                  <c:v>Children's Medical Center @ TGH - Tampa</c:v>
                </c:pt>
              </c:strCache>
            </c:strRef>
          </c:cat>
          <c:val>
            <c:numRef>
              <c:f>Sheet1!$B$2:$B$15</c:f>
              <c:numCache>
                <c:formatCode>#,##0_);\(#,##0\)</c:formatCode>
                <c:ptCount val="14"/>
                <c:pt idx="0">
                  <c:v>67196</c:v>
                </c:pt>
                <c:pt idx="1">
                  <c:v>67041</c:v>
                </c:pt>
                <c:pt idx="2">
                  <c:v>49659</c:v>
                </c:pt>
                <c:pt idx="3">
                  <c:v>43396</c:v>
                </c:pt>
                <c:pt idx="4">
                  <c:v>34394</c:v>
                </c:pt>
                <c:pt idx="5">
                  <c:v>34375</c:v>
                </c:pt>
                <c:pt idx="6">
                  <c:v>30493</c:v>
                </c:pt>
                <c:pt idx="7">
                  <c:v>30117</c:v>
                </c:pt>
                <c:pt idx="8">
                  <c:v>28929</c:v>
                </c:pt>
                <c:pt idx="9">
                  <c:v>27122</c:v>
                </c:pt>
                <c:pt idx="10">
                  <c:v>24462</c:v>
                </c:pt>
                <c:pt idx="11">
                  <c:v>24427</c:v>
                </c:pt>
                <c:pt idx="12">
                  <c:v>22715</c:v>
                </c:pt>
                <c:pt idx="13">
                  <c:v>12955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40189648"/>
        <c:axId val="340190208"/>
      </c:barChart>
      <c:catAx>
        <c:axId val="34018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340190208"/>
        <c:crosses val="autoZero"/>
        <c:auto val="1"/>
        <c:lblAlgn val="ctr"/>
        <c:lblOffset val="100"/>
        <c:noMultiLvlLbl val="0"/>
      </c:catAx>
      <c:valAx>
        <c:axId val="340190208"/>
        <c:scaling>
          <c:orientation val="minMax"/>
        </c:scaling>
        <c:delete val="0"/>
        <c:axPos val="l"/>
        <c:numFmt formatCode="#,##0_);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018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1F497D">
                  <a:lumMod val="50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rgbClr val="4BACC6">
                  <a:lumMod val="50000"/>
                </a:srgbClr>
              </a:solidFill>
            </c:spPr>
          </c:dPt>
          <c:dPt>
            <c:idx val="8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8064A2">
                  <a:lumMod val="5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EEECE1">
                  <a:lumMod val="25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14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Lbls>
            <c:dLbl>
              <c:idx val="11"/>
              <c:numFmt formatCode="0.0%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4880952380951289E-3"/>
                  <c:y val="-7.8889763779527555E-2"/>
                </c:manualLayout>
              </c:layout>
              <c:numFmt formatCode="0.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numFmt formatCode="0.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Nemours Children's - Orlando</c:v>
                </c:pt>
                <c:pt idx="1">
                  <c:v>Arnold Palmer - Orlando</c:v>
                </c:pt>
                <c:pt idx="2">
                  <c:v>Palm Beach Children's @ St. Mary's - West Palm Beach</c:v>
                </c:pt>
                <c:pt idx="3">
                  <c:v>Wolfson Children's - Jacksonville</c:v>
                </c:pt>
                <c:pt idx="4">
                  <c:v>Joe Dimaggio - Hollywood</c:v>
                </c:pt>
                <c:pt idx="5">
                  <c:v>The Studer Family Children's - Pensacola</c:v>
                </c:pt>
                <c:pt idx="6">
                  <c:v>St. Joseph's Children's of Tampa</c:v>
                </c:pt>
                <c:pt idx="7">
                  <c:v>Golisano Children's - Ft. Myers</c:v>
                </c:pt>
                <c:pt idx="8">
                  <c:v>Shands Children's - Gainesville</c:v>
                </c:pt>
                <c:pt idx="9">
                  <c:v>Florida Hospital for Children - Orlando</c:v>
                </c:pt>
                <c:pt idx="10">
                  <c:v>Baptist Children's - Miami</c:v>
                </c:pt>
                <c:pt idx="11">
                  <c:v>Salah Foundation Children's - Ft. Lauderdale</c:v>
                </c:pt>
                <c:pt idx="12">
                  <c:v>Holtz Children's - Miami</c:v>
                </c:pt>
                <c:pt idx="13">
                  <c:v>Children's Medical Center @ TGH - Tampa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0.96182779160491061</c:v>
                </c:pt>
                <c:pt idx="1">
                  <c:v>0.63464413971142664</c:v>
                </c:pt>
                <c:pt idx="2">
                  <c:v>0.40091648189209167</c:v>
                </c:pt>
                <c:pt idx="3">
                  <c:v>0.39425214353763099</c:v>
                </c:pt>
                <c:pt idx="4">
                  <c:v>0.39044060824041416</c:v>
                </c:pt>
                <c:pt idx="5">
                  <c:v>0.33361414411063217</c:v>
                </c:pt>
                <c:pt idx="6">
                  <c:v>0.28538171678843638</c:v>
                </c:pt>
                <c:pt idx="7">
                  <c:v>0.24034954710506365</c:v>
                </c:pt>
                <c:pt idx="8">
                  <c:v>0.22539677592775834</c:v>
                </c:pt>
                <c:pt idx="9">
                  <c:v>0.2235932326865662</c:v>
                </c:pt>
                <c:pt idx="10">
                  <c:v>0.2210315165534191</c:v>
                </c:pt>
                <c:pt idx="11">
                  <c:v>0.22015352109945918</c:v>
                </c:pt>
                <c:pt idx="12">
                  <c:v>0.19411002773340963</c:v>
                </c:pt>
                <c:pt idx="13">
                  <c:v>0.1362794807599251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0723552"/>
        <c:axId val="190724112"/>
      </c:barChart>
      <c:catAx>
        <c:axId val="19072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190724112"/>
        <c:crosses val="autoZero"/>
        <c:auto val="1"/>
        <c:lblAlgn val="ctr"/>
        <c:lblOffset val="100"/>
        <c:noMultiLvlLbl val="0"/>
      </c:catAx>
      <c:valAx>
        <c:axId val="19072411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723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20546358267716536"/>
                  <c:y val="0.120196112204724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FACH Members (14 Hospitals)</c:v>
                </c:pt>
                <c:pt idx="1">
                  <c:v>All Other      (203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342165</c:v>
                </c:pt>
                <c:pt idx="1">
                  <c:v>1029074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4BACC6">
                  <a:lumMod val="5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1F497D">
                  <a:lumMod val="50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rgbClr val="EEECE1">
                  <a:lumMod val="25000"/>
                </a:srgbClr>
              </a:solidFill>
            </c:spPr>
          </c:dPt>
          <c:dPt>
            <c:idx val="8"/>
            <c:invertIfNegative val="0"/>
            <c:bubble3D val="0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8064A2">
                  <a:lumMod val="50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14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Lbls>
            <c:dLbl>
              <c:idx val="9"/>
              <c:layout>
                <c:manualLayout>
                  <c:x val="0"/>
                  <c:y val="-1.25000000000000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976190476190476E-3"/>
                  <c:y val="-3.12500000000000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976190476190476E-3"/>
                  <c:y val="-6.25000000000000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9761904761905853E-3"/>
                  <c:y val="-9.0624999999999997E-2"/>
                </c:manualLayout>
              </c:layout>
              <c:numFmt formatCode="#,##0_);[Red]\(#,##0\)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9761904761906946E-3"/>
                  <c:y val="-6.5625000000000058E-2"/>
                </c:manualLayout>
              </c:layout>
              <c:numFmt formatCode="#,##0_);[Red]\(#,##0\)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_);[Red]\(#,##0\)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Joe Dimaggio - Hollywood</c:v>
                </c:pt>
                <c:pt idx="1">
                  <c:v>Wolfson Children's - Jacksonville</c:v>
                </c:pt>
                <c:pt idx="2">
                  <c:v>Arnold Palmer - Orlando</c:v>
                </c:pt>
                <c:pt idx="3">
                  <c:v>St. Joseph's Children's of Tampa</c:v>
                </c:pt>
                <c:pt idx="4">
                  <c:v>Nemours Children's - Orlando</c:v>
                </c:pt>
                <c:pt idx="5">
                  <c:v>Golisano Children's - Ft. Myers</c:v>
                </c:pt>
                <c:pt idx="6">
                  <c:v>Palm Beach Children's @ St. Mary's - West Palm Beach</c:v>
                </c:pt>
                <c:pt idx="7">
                  <c:v>Holtz Children's - Miami</c:v>
                </c:pt>
                <c:pt idx="8">
                  <c:v>The Studer Family Children's - Pensacola</c:v>
                </c:pt>
                <c:pt idx="9">
                  <c:v>Shands Children's - Gainesville</c:v>
                </c:pt>
                <c:pt idx="10">
                  <c:v>Florida Hospital for Children - Orlando</c:v>
                </c:pt>
                <c:pt idx="11">
                  <c:v>Salah Foundation Children's - Ft. Lauderdale</c:v>
                </c:pt>
                <c:pt idx="12">
                  <c:v>Baptist Children's - Miami</c:v>
                </c:pt>
                <c:pt idx="13">
                  <c:v>Children's Medical Center @ TGH - Tampa</c:v>
                </c:pt>
              </c:strCache>
            </c:strRef>
          </c:cat>
          <c:val>
            <c:numRef>
              <c:f>Sheet1!$B$2:$B$15</c:f>
              <c:numCache>
                <c:formatCode>#,##0_);\(#,##0\)</c:formatCode>
                <c:ptCount val="14"/>
                <c:pt idx="0">
                  <c:v>43929</c:v>
                </c:pt>
                <c:pt idx="1">
                  <c:v>41512</c:v>
                </c:pt>
                <c:pt idx="2">
                  <c:v>36200</c:v>
                </c:pt>
                <c:pt idx="3">
                  <c:v>32964</c:v>
                </c:pt>
                <c:pt idx="4">
                  <c:v>24484</c:v>
                </c:pt>
                <c:pt idx="5">
                  <c:v>22217</c:v>
                </c:pt>
                <c:pt idx="6">
                  <c:v>21480</c:v>
                </c:pt>
                <c:pt idx="7">
                  <c:v>20888</c:v>
                </c:pt>
                <c:pt idx="8">
                  <c:v>20538</c:v>
                </c:pt>
                <c:pt idx="9">
                  <c:v>19365</c:v>
                </c:pt>
                <c:pt idx="10">
                  <c:v>18834</c:v>
                </c:pt>
                <c:pt idx="11">
                  <c:v>17948</c:v>
                </c:pt>
                <c:pt idx="12">
                  <c:v>13859</c:v>
                </c:pt>
                <c:pt idx="13">
                  <c:v>7947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43804352"/>
        <c:axId val="343804912"/>
      </c:barChart>
      <c:catAx>
        <c:axId val="34380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343804912"/>
        <c:crosses val="autoZero"/>
        <c:auto val="1"/>
        <c:lblAlgn val="ctr"/>
        <c:lblOffset val="100"/>
        <c:noMultiLvlLbl val="0"/>
      </c:catAx>
      <c:valAx>
        <c:axId val="343804912"/>
        <c:scaling>
          <c:orientation val="minMax"/>
          <c:min val="0"/>
        </c:scaling>
        <c:delete val="0"/>
        <c:axPos val="l"/>
        <c:numFmt formatCode="#,##0_);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3804352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EEECE1">
                  <a:lumMod val="10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rgbClr val="4BACC6">
                  <a:lumMod val="50000"/>
                </a:srgbClr>
              </a:solidFill>
            </c:spPr>
          </c:dPt>
          <c:dPt>
            <c:idx val="8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8064A2">
                  <a:lumMod val="5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EEECE1">
                  <a:lumMod val="25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14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Lbls>
            <c:numFmt formatCode="0.0%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Nemours Children's - Orlando</c:v>
                </c:pt>
                <c:pt idx="1">
                  <c:v>Arnold Palmer - Orlando</c:v>
                </c:pt>
                <c:pt idx="2">
                  <c:v>Joe Dimaggio - Hollywood</c:v>
                </c:pt>
                <c:pt idx="3">
                  <c:v>Wolfson Children's - Jacksonville</c:v>
                </c:pt>
                <c:pt idx="4">
                  <c:v>Palm Beach Children's @ St. Mary's - West Palm Beach</c:v>
                </c:pt>
                <c:pt idx="5">
                  <c:v>The Studer Family Children's - Pensacola</c:v>
                </c:pt>
                <c:pt idx="6">
                  <c:v>Salah Foundation Children's - Ft. Lauderdale</c:v>
                </c:pt>
                <c:pt idx="7">
                  <c:v>Golisano Children's - Ft. Myers</c:v>
                </c:pt>
                <c:pt idx="8">
                  <c:v>St. Joseph's Children's of Tampa</c:v>
                </c:pt>
                <c:pt idx="9">
                  <c:v>Shands Children's - Gainesville</c:v>
                </c:pt>
                <c:pt idx="10">
                  <c:v>Baptist Children's - Miami</c:v>
                </c:pt>
                <c:pt idx="11">
                  <c:v>Florida Hospital for Children - Orlando</c:v>
                </c:pt>
                <c:pt idx="12">
                  <c:v>Holtz Children's - Miami</c:v>
                </c:pt>
                <c:pt idx="13">
                  <c:v>Children's Medical Center @ TGH - Tampa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0.96068429726124149</c:v>
                </c:pt>
                <c:pt idx="1">
                  <c:v>0.71189773844641102</c:v>
                </c:pt>
                <c:pt idx="2">
                  <c:v>0.66425233998155231</c:v>
                </c:pt>
                <c:pt idx="3">
                  <c:v>0.64195468955385449</c:v>
                </c:pt>
                <c:pt idx="4">
                  <c:v>0.61360909558361421</c:v>
                </c:pt>
                <c:pt idx="5">
                  <c:v>0.58579577866514543</c:v>
                </c:pt>
                <c:pt idx="6">
                  <c:v>0.52690602706749257</c:v>
                </c:pt>
                <c:pt idx="7">
                  <c:v>0.52531151727236181</c:v>
                </c:pt>
                <c:pt idx="8">
                  <c:v>0.50770865741525095</c:v>
                </c:pt>
                <c:pt idx="9">
                  <c:v>0.49678048279931247</c:v>
                </c:pt>
                <c:pt idx="10">
                  <c:v>0.48014828159645234</c:v>
                </c:pt>
                <c:pt idx="11">
                  <c:v>0.46458965440686745</c:v>
                </c:pt>
                <c:pt idx="12">
                  <c:v>0.40564736954537511</c:v>
                </c:pt>
                <c:pt idx="13">
                  <c:v>0.33639519133085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43809952"/>
        <c:axId val="343810512"/>
      </c:barChart>
      <c:catAx>
        <c:axId val="34380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343810512"/>
        <c:crosses val="autoZero"/>
        <c:auto val="1"/>
        <c:lblAlgn val="ctr"/>
        <c:lblOffset val="100"/>
        <c:noMultiLvlLbl val="0"/>
      </c:catAx>
      <c:valAx>
        <c:axId val="34381051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3809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EEECE1">
                  <a:lumMod val="25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8"/>
            <c:invertIfNegative val="0"/>
            <c:bubble3D val="0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1F497D">
                  <a:lumMod val="50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4BACC6">
                  <a:lumMod val="50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rgbClr val="8064A2">
                  <a:lumMod val="50000"/>
                </a:srgb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5"/>
            <c:invertIfNegative val="0"/>
            <c:bubble3D val="0"/>
            <c:spPr>
              <a:solidFill>
                <a:srgbClr val="4F81BD">
                  <a:lumMod val="40000"/>
                  <a:lumOff val="60000"/>
                </a:srgbClr>
              </a:solidFill>
            </c:spPr>
          </c:dPt>
          <c:dLbls>
            <c:dLbl>
              <c:idx val="13"/>
              <c:layout>
                <c:manualLayout>
                  <c:x val="-2.9761318897636702E-3"/>
                  <c:y val="-0.10312487696850393"/>
                </c:manualLayout>
              </c:layout>
              <c:numFmt formatCode="0.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633928571428563E-2"/>
                      <c:h val="6.2921998031496049E-2"/>
                    </c:manualLayout>
                  </c15:layout>
                </c:ext>
              </c:extLst>
            </c:dLbl>
            <c:dLbl>
              <c:idx val="14"/>
              <c:layout>
                <c:manualLayout>
                  <c:x val="-1.0912572349731422E-16"/>
                  <c:y val="-9.4214074803149611E-2"/>
                </c:manualLayout>
              </c:layout>
              <c:numFmt formatCode="0.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880952380951289E-3"/>
                  <c:y val="-6.7158218503937009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Florida Hospital for Children - Orlando</c:v>
                </c:pt>
                <c:pt idx="2">
                  <c:v>Shands Children's - Gainesville</c:v>
                </c:pt>
                <c:pt idx="3">
                  <c:v>Holtz Children's - Miami</c:v>
                </c:pt>
                <c:pt idx="4">
                  <c:v>Joe Dimaggio - Hollywood</c:v>
                </c:pt>
                <c:pt idx="5">
                  <c:v>Wolfson Children's - Jacksonville</c:v>
                </c:pt>
                <c:pt idx="6">
                  <c:v>St. Joseph's Children's of Tampa</c:v>
                </c:pt>
                <c:pt idx="7">
                  <c:v>Children's Medical Center @ TGH - Tampa</c:v>
                </c:pt>
                <c:pt idx="8">
                  <c:v>The Studer Family Children's - Pensacola</c:v>
                </c:pt>
                <c:pt idx="9">
                  <c:v>Palm Beach Children's @ St. Mary's - West Palm Beach</c:v>
                </c:pt>
                <c:pt idx="10">
                  <c:v>Salah Foundation Children's - Ft. Lauderdale</c:v>
                </c:pt>
                <c:pt idx="11">
                  <c:v>Golisano Children's - Ft. Myers</c:v>
                </c:pt>
                <c:pt idx="12">
                  <c:v>Nemours Children's - Orlando</c:v>
                </c:pt>
                <c:pt idx="13">
                  <c:v>Baptist Children's - Miami</c:v>
                </c:pt>
                <c:pt idx="14">
                  <c:v>Shriners - Tampa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7.7211519364448852E-2</c:v>
                </c:pt>
                <c:pt idx="1">
                  <c:v>5.3921974748191236E-2</c:v>
                </c:pt>
                <c:pt idx="2">
                  <c:v>5.3334089941835722E-2</c:v>
                </c:pt>
                <c:pt idx="3">
                  <c:v>5.327280465314229E-2</c:v>
                </c:pt>
                <c:pt idx="4">
                  <c:v>5.1125549723365013E-2</c:v>
                </c:pt>
                <c:pt idx="5">
                  <c:v>5.0282309547453538E-2</c:v>
                </c:pt>
                <c:pt idx="6">
                  <c:v>5.0180167399631152E-2</c:v>
                </c:pt>
                <c:pt idx="7">
                  <c:v>3.397134345297205E-2</c:v>
                </c:pt>
                <c:pt idx="8">
                  <c:v>3.3425450418499078E-2</c:v>
                </c:pt>
                <c:pt idx="9">
                  <c:v>3.3366434955312808E-2</c:v>
                </c:pt>
                <c:pt idx="10">
                  <c:v>2.9879982976308696E-2</c:v>
                </c:pt>
                <c:pt idx="11">
                  <c:v>2.6740814299900696E-2</c:v>
                </c:pt>
                <c:pt idx="12">
                  <c:v>2.0611150517803944E-2</c:v>
                </c:pt>
                <c:pt idx="13">
                  <c:v>1.6861398779968791E-2</c:v>
                </c:pt>
                <c:pt idx="14">
                  <c:v>5.3340899418357214E-4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2743728"/>
        <c:axId val="192744288"/>
      </c:barChart>
      <c:catAx>
        <c:axId val="19274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192744288"/>
        <c:crosses val="autoZero"/>
        <c:auto val="1"/>
        <c:lblAlgn val="ctr"/>
        <c:lblOffset val="100"/>
        <c:noMultiLvlLbl val="0"/>
      </c:catAx>
      <c:valAx>
        <c:axId val="1927442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274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Discharges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FACH Members (15 Hospitals)</c:v>
                </c:pt>
                <c:pt idx="1">
                  <c:v>All Other       (170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68991</c:v>
                </c:pt>
                <c:pt idx="1">
                  <c:v>59472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Discharges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1F497D">
                  <a:lumMod val="50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8"/>
            <c:invertIfNegative val="0"/>
            <c:bubble3D val="0"/>
            <c:spPr>
              <a:solidFill>
                <a:srgbClr val="EEECE1">
                  <a:lumMod val="25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4BACC6">
                  <a:lumMod val="5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8064A2">
                  <a:lumMod val="50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4F81BD">
                  <a:lumMod val="40000"/>
                  <a:lumOff val="60000"/>
                </a:srgbClr>
              </a:solidFill>
            </c:spPr>
          </c:dPt>
          <c:dPt>
            <c:idx val="15"/>
            <c:invertIfNegative val="0"/>
            <c:bubble3D val="0"/>
            <c:spPr>
              <a:solidFill>
                <a:srgbClr val="4F81BD">
                  <a:lumMod val="40000"/>
                  <a:lumOff val="60000"/>
                </a:srgbClr>
              </a:solidFill>
            </c:spPr>
          </c:dPt>
          <c:dLbls>
            <c:dLbl>
              <c:idx val="13"/>
              <c:layout>
                <c:manualLayout>
                  <c:x val="0"/>
                  <c:y val="-1.24493110236220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-6.7757627952755903E-2"/>
                </c:manualLayout>
              </c:layout>
              <c:numFmt formatCode="0.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488095238095238E-3"/>
                  <c:y val="-6.2163385826771653E-2"/>
                </c:manualLayout>
              </c:layout>
              <c:numFmt formatCode="0.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vert="horz" anchor="t" anchorCtr="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St. Joseph's Children's of Tampa</c:v>
                </c:pt>
                <c:pt idx="2">
                  <c:v>Wolfson Children's - Jacksonville</c:v>
                </c:pt>
                <c:pt idx="3">
                  <c:v>Shands Children's - Gainesville</c:v>
                </c:pt>
                <c:pt idx="4">
                  <c:v>Florida Hospital for Children - Orlando</c:v>
                </c:pt>
                <c:pt idx="5">
                  <c:v>Joe Dimaggio - Hollywood</c:v>
                </c:pt>
                <c:pt idx="6">
                  <c:v>Palm Beach Children's @ St. Mary's - West Palm Beach</c:v>
                </c:pt>
                <c:pt idx="7">
                  <c:v>The Studer Family Children's - Pensacola</c:v>
                </c:pt>
                <c:pt idx="8">
                  <c:v>Holtz Children's - Miami</c:v>
                </c:pt>
                <c:pt idx="9">
                  <c:v>Salah Foundation Children's - Ft. Lauderdale</c:v>
                </c:pt>
                <c:pt idx="10">
                  <c:v>Golisano Children's - Ft. Myers</c:v>
                </c:pt>
                <c:pt idx="11">
                  <c:v>Nemours Children's - Orlando</c:v>
                </c:pt>
                <c:pt idx="12">
                  <c:v>Baptist Children's - Miami</c:v>
                </c:pt>
                <c:pt idx="13">
                  <c:v>Children's Medical Center @ TGH - Tampa</c:v>
                </c:pt>
                <c:pt idx="14">
                  <c:v>Shriners - Tampa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7.1211165860987205E-2</c:v>
                </c:pt>
                <c:pt idx="1">
                  <c:v>6.0414282711753579E-2</c:v>
                </c:pt>
                <c:pt idx="2">
                  <c:v>5.7160427516094126E-2</c:v>
                </c:pt>
                <c:pt idx="3">
                  <c:v>5.0940737799989103E-2</c:v>
                </c:pt>
                <c:pt idx="4">
                  <c:v>3.8166631637125088E-2</c:v>
                </c:pt>
                <c:pt idx="5">
                  <c:v>3.8135494266831695E-2</c:v>
                </c:pt>
                <c:pt idx="6">
                  <c:v>3.6033721772027745E-2</c:v>
                </c:pt>
                <c:pt idx="7">
                  <c:v>3.1643352560659491E-2</c:v>
                </c:pt>
                <c:pt idx="8">
                  <c:v>3.0070915360843199E-2</c:v>
                </c:pt>
                <c:pt idx="9">
                  <c:v>2.6731432396876923E-2</c:v>
                </c:pt>
                <c:pt idx="10">
                  <c:v>2.6427843036516352E-2</c:v>
                </c:pt>
                <c:pt idx="11">
                  <c:v>2.5267975993087503E-2</c:v>
                </c:pt>
                <c:pt idx="12">
                  <c:v>2.233327884293532E-2</c:v>
                </c:pt>
                <c:pt idx="13">
                  <c:v>2.0807547698559119E-2</c:v>
                </c:pt>
                <c:pt idx="14">
                  <c:v>1.7047710235632049E-3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2733296"/>
        <c:axId val="192733856"/>
      </c:barChart>
      <c:catAx>
        <c:axId val="19273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192733856"/>
        <c:crosses val="autoZero"/>
        <c:auto val="1"/>
        <c:lblAlgn val="ctr"/>
        <c:lblOffset val="100"/>
        <c:noMultiLvlLbl val="0"/>
      </c:catAx>
      <c:valAx>
        <c:axId val="1927338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2733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FACH Members (15 Hospitals)</c:v>
                </c:pt>
                <c:pt idx="1">
                  <c:v>All Other      (148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337073</c:v>
                </c:pt>
                <c:pt idx="1">
                  <c:v>242890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712200037495317E-2"/>
          <c:y val="2.9140748031496064E-2"/>
          <c:w val="0.9064544666291714"/>
          <c:h val="0.512033710629921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EEECE1">
                  <a:lumMod val="25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rgbClr val="1F497D">
                  <a:lumMod val="50000"/>
                </a:srgbClr>
              </a:solidFill>
            </c:spPr>
          </c:dPt>
          <c:dPt>
            <c:idx val="8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9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4BACC6">
                  <a:lumMod val="5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rgbClr val="8064A2">
                  <a:lumMod val="50000"/>
                </a:srgb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5"/>
            <c:invertIfNegative val="0"/>
            <c:bubble3D val="0"/>
            <c:spPr>
              <a:solidFill>
                <a:srgbClr val="4F81BD">
                  <a:lumMod val="40000"/>
                  <a:lumOff val="60000"/>
                </a:srgbClr>
              </a:solidFill>
            </c:spPr>
          </c:dPt>
          <c:dLbls>
            <c:dLbl>
              <c:idx val="12"/>
              <c:layout>
                <c:manualLayout>
                  <c:x val="-4.4642857142858233E-3"/>
                  <c:y val="-9.908218503937065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976190476190476E-3"/>
                  <c:y val="-8.860482283464567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0912572349731422E-16"/>
                  <c:y val="-8.7915108267716535E-2"/>
                </c:manualLayout>
              </c:layout>
              <c:numFmt formatCode="0.0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numFmt formatCode="0.0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vert="horz" anchor="t" anchorCtr="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Holtz Children's - Miami</c:v>
                </c:pt>
                <c:pt idx="2">
                  <c:v>Shands Children's - Gainesville</c:v>
                </c:pt>
                <c:pt idx="3">
                  <c:v>St. Joseph's Children's of Tampa</c:v>
                </c:pt>
                <c:pt idx="4">
                  <c:v>Joe Dimaggio - Hollywood</c:v>
                </c:pt>
                <c:pt idx="5">
                  <c:v>Florida Hospital for Children - Orlando</c:v>
                </c:pt>
                <c:pt idx="6">
                  <c:v>Wolfson Children's - Jacksonville</c:v>
                </c:pt>
                <c:pt idx="7">
                  <c:v>Palm Beach Children's @ St. Mary's - West Palm Beach</c:v>
                </c:pt>
                <c:pt idx="8">
                  <c:v>Children's Medical Center @ TGH - Tampa</c:v>
                </c:pt>
                <c:pt idx="9">
                  <c:v>Salah Foundation Children's - Ft. Lauderdale</c:v>
                </c:pt>
                <c:pt idx="10">
                  <c:v>Golisano Children's - Ft. Myers</c:v>
                </c:pt>
                <c:pt idx="11">
                  <c:v>The Studer Family Children's - Pensacola</c:v>
                </c:pt>
                <c:pt idx="12">
                  <c:v>Nemours Children's - Orlando</c:v>
                </c:pt>
                <c:pt idx="13">
                  <c:v>Baptist Children's - Miami</c:v>
                </c:pt>
                <c:pt idx="14">
                  <c:v>Shriners - Tampa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7.8325686293780811E-2</c:v>
                </c:pt>
                <c:pt idx="1">
                  <c:v>6.4060983200652455E-2</c:v>
                </c:pt>
                <c:pt idx="2">
                  <c:v>5.9158946346577285E-2</c:v>
                </c:pt>
                <c:pt idx="3">
                  <c:v>4.8391018047703044E-2</c:v>
                </c:pt>
                <c:pt idx="4">
                  <c:v>4.6406408684691952E-2</c:v>
                </c:pt>
                <c:pt idx="5">
                  <c:v>4.6401235940913471E-2</c:v>
                </c:pt>
                <c:pt idx="6">
                  <c:v>4.2237177199235122E-2</c:v>
                </c:pt>
                <c:pt idx="7">
                  <c:v>3.4650486324127573E-2</c:v>
                </c:pt>
                <c:pt idx="8">
                  <c:v>3.3617661816357253E-2</c:v>
                </c:pt>
                <c:pt idx="9">
                  <c:v>3.3357300379506967E-2</c:v>
                </c:pt>
                <c:pt idx="10">
                  <c:v>3.0551949003643337E-2</c:v>
                </c:pt>
                <c:pt idx="11">
                  <c:v>2.9995016923493396E-2</c:v>
                </c:pt>
                <c:pt idx="12">
                  <c:v>2.2956636888904983E-2</c:v>
                </c:pt>
                <c:pt idx="13">
                  <c:v>1.0704131125606288E-2</c:v>
                </c:pt>
                <c:pt idx="14">
                  <c:v>3.827830396076991E-4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86860528"/>
        <c:axId val="186861088"/>
      </c:barChart>
      <c:catAx>
        <c:axId val="18686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186861088"/>
        <c:crosses val="autoZero"/>
        <c:auto val="1"/>
        <c:lblAlgn val="ctr"/>
        <c:lblOffset val="100"/>
        <c:noMultiLvlLbl val="0"/>
      </c:catAx>
      <c:valAx>
        <c:axId val="1868610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6860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Discharges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FACH Members (15 Hospitals)</c:v>
                </c:pt>
                <c:pt idx="1">
                  <c:v>All Other      (148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40496</c:v>
                </c:pt>
                <c:pt idx="1">
                  <c:v>37527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Discharges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EEECE1">
                  <a:lumMod val="25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1F497D">
                  <a:lumMod val="50000"/>
                </a:srgbClr>
              </a:solidFill>
            </c:spPr>
          </c:dPt>
          <c:dPt>
            <c:idx val="6"/>
            <c:invertIfNegative val="0"/>
            <c:bubble3D val="0"/>
            <c:spPr>
              <a:solidFill>
                <a:srgbClr val="F79646">
                  <a:lumMod val="75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8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4BACC6">
                  <a:lumMod val="50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13"/>
            <c:invertIfNegative val="0"/>
            <c:bubble3D val="0"/>
            <c:spPr>
              <a:solidFill>
                <a:srgbClr val="8064A2">
                  <a:lumMod val="50000"/>
                </a:srgb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4F81BD">
                  <a:lumMod val="40000"/>
                  <a:lumOff val="60000"/>
                </a:srgbClr>
              </a:solidFill>
            </c:spPr>
          </c:dPt>
          <c:dPt>
            <c:idx val="15"/>
            <c:invertIfNegative val="0"/>
            <c:bubble3D val="0"/>
            <c:spPr>
              <a:solidFill>
                <a:srgbClr val="4F81BD">
                  <a:lumMod val="40000"/>
                  <a:lumOff val="60000"/>
                </a:srgbClr>
              </a:solidFill>
            </c:spPr>
          </c:dPt>
          <c:dLbls>
            <c:dLbl>
              <c:idx val="14"/>
              <c:layout>
                <c:manualLayout>
                  <c:x val="0"/>
                  <c:y val="-6.0037893700787458E-2"/>
                </c:manualLayout>
              </c:layout>
              <c:numFmt formatCode="0.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numFmt formatCode="0.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vert="horz" anchor="t" anchorCtr="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St. Joseph's Children's of Tampa</c:v>
                </c:pt>
                <c:pt idx="2">
                  <c:v>Shands Children's - Gainesville</c:v>
                </c:pt>
                <c:pt idx="3">
                  <c:v>Wolfson Children's - Jacksonville</c:v>
                </c:pt>
                <c:pt idx="4">
                  <c:v>Holtz Children's - Miami</c:v>
                </c:pt>
                <c:pt idx="5">
                  <c:v>Palm Beach Children's @ St. Mary's - West Palm Beach</c:v>
                </c:pt>
                <c:pt idx="6">
                  <c:v>Salah Foundation Children's - Ft. Lauderdale</c:v>
                </c:pt>
                <c:pt idx="7">
                  <c:v>Florida Hospital for Children - Orlando</c:v>
                </c:pt>
                <c:pt idx="8">
                  <c:v>Joe Dimaggio - Hollywood</c:v>
                </c:pt>
                <c:pt idx="9">
                  <c:v>Golisano Children's - Ft. Myers</c:v>
                </c:pt>
                <c:pt idx="10">
                  <c:v>Nemours Children's - Orlando</c:v>
                </c:pt>
                <c:pt idx="11">
                  <c:v>The Studer Family Children's - Pensacola</c:v>
                </c:pt>
                <c:pt idx="12">
                  <c:v>Children's Medical Center @ TGH - Tampa</c:v>
                </c:pt>
                <c:pt idx="13">
                  <c:v>Baptist Children's - Miami</c:v>
                </c:pt>
                <c:pt idx="14">
                  <c:v>Shriners - Tampa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6.921036104738347E-2</c:v>
                </c:pt>
                <c:pt idx="1">
                  <c:v>6.2801994283736853E-2</c:v>
                </c:pt>
                <c:pt idx="2">
                  <c:v>5.2689591530702483E-2</c:v>
                </c:pt>
                <c:pt idx="3">
                  <c:v>4.525588608487241E-2</c:v>
                </c:pt>
                <c:pt idx="4">
                  <c:v>3.8885969521807673E-2</c:v>
                </c:pt>
                <c:pt idx="5">
                  <c:v>3.6835292157440754E-2</c:v>
                </c:pt>
                <c:pt idx="6">
                  <c:v>3.1952116683542031E-2</c:v>
                </c:pt>
                <c:pt idx="7">
                  <c:v>3.1503531010086766E-2</c:v>
                </c:pt>
                <c:pt idx="8">
                  <c:v>2.9132435307537521E-2</c:v>
                </c:pt>
                <c:pt idx="9">
                  <c:v>2.849159863117286E-2</c:v>
                </c:pt>
                <c:pt idx="10">
                  <c:v>2.769696115248068E-2</c:v>
                </c:pt>
                <c:pt idx="11">
                  <c:v>2.6889506940261206E-2</c:v>
                </c:pt>
                <c:pt idx="12">
                  <c:v>2.0147905104904964E-2</c:v>
                </c:pt>
                <c:pt idx="13">
                  <c:v>1.6110634043807595E-2</c:v>
                </c:pt>
                <c:pt idx="14">
                  <c:v>1.422657421529549E-3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86865008"/>
        <c:axId val="186865568"/>
      </c:barChart>
      <c:catAx>
        <c:axId val="186865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186865568"/>
        <c:crosses val="autoZero"/>
        <c:auto val="1"/>
        <c:lblAlgn val="ctr"/>
        <c:lblOffset val="100"/>
        <c:noMultiLvlLbl val="0"/>
      </c:catAx>
      <c:valAx>
        <c:axId val="1868655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6865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Medical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vert="horz"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Baptist Children's - Miami</c:v>
                </c:pt>
                <c:pt idx="2">
                  <c:v>Children's Medical Center @ TGH - Tampa</c:v>
                </c:pt>
                <c:pt idx="3">
                  <c:v>Florida Hospital for Children - Orlando</c:v>
                </c:pt>
                <c:pt idx="4">
                  <c:v>Golisano Children's - Ft. Myers</c:v>
                </c:pt>
                <c:pt idx="5">
                  <c:v>Holtz Children's - Miami</c:v>
                </c:pt>
                <c:pt idx="6">
                  <c:v>Joe Dimaggio - Hollywood</c:v>
                </c:pt>
                <c:pt idx="7">
                  <c:v>Nemours Children's - Orlando</c:v>
                </c:pt>
                <c:pt idx="8">
                  <c:v>Palm Beach Children's @ St. Mary's - West Palm Beach</c:v>
                </c:pt>
                <c:pt idx="9">
                  <c:v>Salah Foundation Children's - Ft. Lauderdale</c:v>
                </c:pt>
                <c:pt idx="10">
                  <c:v>Shands Children's - Gainesville</c:v>
                </c:pt>
                <c:pt idx="11">
                  <c:v>Shriners - Tampa</c:v>
                </c:pt>
                <c:pt idx="12">
                  <c:v>St. Joseph's Children's of Tampa</c:v>
                </c:pt>
                <c:pt idx="13">
                  <c:v>The Studer Family Children's - Pensacola</c:v>
                </c:pt>
                <c:pt idx="14">
                  <c:v>Wolfson Children's - Jacksonville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0.84947529514648012</c:v>
                </c:pt>
                <c:pt idx="1">
                  <c:v>0.94144301150226561</c:v>
                </c:pt>
                <c:pt idx="2">
                  <c:v>0.8705574261129817</c:v>
                </c:pt>
                <c:pt idx="3">
                  <c:v>0.82133387721802975</c:v>
                </c:pt>
                <c:pt idx="4">
                  <c:v>0.88865979381443294</c:v>
                </c:pt>
                <c:pt idx="5">
                  <c:v>0.85762360859435671</c:v>
                </c:pt>
                <c:pt idx="6">
                  <c:v>0.76444172280057154</c:v>
                </c:pt>
                <c:pt idx="7">
                  <c:v>0.76833025261860755</c:v>
                </c:pt>
                <c:pt idx="8">
                  <c:v>0.79304385396413912</c:v>
                </c:pt>
                <c:pt idx="9">
                  <c:v>0.92079207920792083</c:v>
                </c:pt>
                <c:pt idx="10">
                  <c:v>0.80516503667481665</c:v>
                </c:pt>
                <c:pt idx="11">
                  <c:v>5.0228310502283102E-2</c:v>
                </c:pt>
                <c:pt idx="12">
                  <c:v>0.8420306661512692</c:v>
                </c:pt>
                <c:pt idx="13">
                  <c:v>0.87749077490774907</c:v>
                </c:pt>
                <c:pt idx="14">
                  <c:v>0.79763039629579191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Surgical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Baptist Children's - Miami</c:v>
                </c:pt>
                <c:pt idx="2">
                  <c:v>Children's Medical Center @ TGH - Tampa</c:v>
                </c:pt>
                <c:pt idx="3">
                  <c:v>Florida Hospital for Children - Orlando</c:v>
                </c:pt>
                <c:pt idx="4">
                  <c:v>Golisano Children's - Ft. Myers</c:v>
                </c:pt>
                <c:pt idx="5">
                  <c:v>Holtz Children's - Miami</c:v>
                </c:pt>
                <c:pt idx="6">
                  <c:v>Joe Dimaggio - Hollywood</c:v>
                </c:pt>
                <c:pt idx="7">
                  <c:v>Nemours Children's - Orlando</c:v>
                </c:pt>
                <c:pt idx="8">
                  <c:v>Palm Beach Children's @ St. Mary's - West Palm Beach</c:v>
                </c:pt>
                <c:pt idx="9">
                  <c:v>Salah Foundation Children's - Ft. Lauderdale</c:v>
                </c:pt>
                <c:pt idx="10">
                  <c:v>Shands Children's - Gainesville</c:v>
                </c:pt>
                <c:pt idx="11">
                  <c:v>Shriners - Tampa</c:v>
                </c:pt>
                <c:pt idx="12">
                  <c:v>St. Joseph's Children's of Tampa</c:v>
                </c:pt>
                <c:pt idx="13">
                  <c:v>The Studer Family Children's - Pensacola</c:v>
                </c:pt>
                <c:pt idx="14">
                  <c:v>Wolfson Children's - Jacksonville</c:v>
                </c:pt>
              </c:strCache>
            </c:strRef>
          </c:cat>
          <c:val>
            <c:numRef>
              <c:f>Sheet1!$C$2:$C$16</c:f>
              <c:numCache>
                <c:formatCode>0.0%</c:formatCode>
                <c:ptCount val="15"/>
                <c:pt idx="0">
                  <c:v>0.1505247048535199</c:v>
                </c:pt>
                <c:pt idx="1">
                  <c:v>5.85569884977344E-2</c:v>
                </c:pt>
                <c:pt idx="2">
                  <c:v>0.12944257388701833</c:v>
                </c:pt>
                <c:pt idx="3">
                  <c:v>0.17866612278197022</c:v>
                </c:pt>
                <c:pt idx="4">
                  <c:v>0.11134020618556702</c:v>
                </c:pt>
                <c:pt idx="5">
                  <c:v>0.14237639140564329</c:v>
                </c:pt>
                <c:pt idx="6">
                  <c:v>0.23555827719942846</c:v>
                </c:pt>
                <c:pt idx="7">
                  <c:v>0.23166974738139248</c:v>
                </c:pt>
                <c:pt idx="8">
                  <c:v>0.20695614603586088</c:v>
                </c:pt>
                <c:pt idx="9">
                  <c:v>7.9207920792079209E-2</c:v>
                </c:pt>
                <c:pt idx="10">
                  <c:v>0.19483496332518338</c:v>
                </c:pt>
                <c:pt idx="11">
                  <c:v>0.94977168949771684</c:v>
                </c:pt>
                <c:pt idx="12">
                  <c:v>0.15796933384873083</c:v>
                </c:pt>
                <c:pt idx="13">
                  <c:v>0.12250922509225093</c:v>
                </c:pt>
                <c:pt idx="14">
                  <c:v>0.20236960370420809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40185168"/>
        <c:axId val="340185728"/>
      </c:barChart>
      <c:catAx>
        <c:axId val="34018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40185728"/>
        <c:crosses val="autoZero"/>
        <c:auto val="1"/>
        <c:lblAlgn val="ctr"/>
        <c:lblOffset val="100"/>
        <c:noMultiLvlLbl val="0"/>
      </c:catAx>
      <c:valAx>
        <c:axId val="34018572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018516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546D4-5861-4832-9ADA-2F159DCF766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CDC21-B9CE-43BF-9937-1B2CA568E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31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D09A0-BC0C-4B35-B99D-830168D61F7D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C0440-F446-445D-B795-C4D05FC14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2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C0440-F446-445D-B795-C4D05FC1407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2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C0440-F446-445D-B795-C4D05FC140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5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551-CD0B-4C15-A587-706F99A903D4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783C-8AE8-4DF1-AEDB-F648532B5786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85AE-EE15-41D7-B4AD-EFC6A9432A58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00E6-C02F-4F62-9C75-F81839BA8E5A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5EC3-223F-4674-B06A-83D083F71745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B9B5-AA5E-47DC-89AF-D95F82EF0F54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EC8C-411E-4471-BC14-69D565859B2B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77A1-4729-4DF8-AFB5-D947BF284D5F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3932-98F9-43D1-B4BF-6ED0EFB01EDE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7C7-8FF6-4128-8ADA-B411E0A5B8CF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8592-5C7B-4F42-9C2E-4A70E603D1D8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B57C-9BB5-4DF0-B335-CE15B66F7A92}" type="datetime1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547" t="10102" r="22810" b="15145"/>
          <a:stretch/>
        </p:blipFill>
        <p:spPr>
          <a:xfrm>
            <a:off x="867033" y="1095328"/>
            <a:ext cx="6848021" cy="5686472"/>
          </a:xfrm>
          <a:prstGeom prst="rect">
            <a:avLst/>
          </a:prstGeom>
        </p:spPr>
      </p:pic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6477000" y="457200"/>
            <a:ext cx="1958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2018</a:t>
            </a:r>
            <a:endParaRPr lang="en-US" sz="32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pic>
        <p:nvPicPr>
          <p:cNvPr id="2051" name="Picture 8" descr="FACH Colo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9538" y="1294430"/>
            <a:ext cx="1668462" cy="261610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b="1" dirty="0" err="1" smtClean="0">
                <a:latin typeface="Calibri" pitchFamily="34" charset="0"/>
              </a:rPr>
              <a:t>Studer</a:t>
            </a:r>
            <a:r>
              <a:rPr lang="en-US" sz="1100" b="1" dirty="0" smtClean="0">
                <a:latin typeface="Calibri" pitchFamily="34" charset="0"/>
              </a:rPr>
              <a:t> Family Children’s</a:t>
            </a:r>
            <a:endParaRPr lang="en-US" sz="1100" b="1" dirty="0">
              <a:latin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32488" y="1500188"/>
            <a:ext cx="763587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Wolfson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68925" y="2166938"/>
            <a:ext cx="650875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Shands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69025" y="3090863"/>
            <a:ext cx="1841500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Florida Hospital for Children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91859" y="3644125"/>
            <a:ext cx="1066800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Arnold Palmer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67200" y="5376863"/>
            <a:ext cx="1371600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Golisano Children’s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43800" y="4876800"/>
            <a:ext cx="1371600" cy="261610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 smtClean="0">
                <a:latin typeface="Calibri" pitchFamily="34" charset="0"/>
              </a:rPr>
              <a:t>Salah Foundation</a:t>
            </a:r>
            <a:endParaRPr lang="en-US" sz="1100" b="1" dirty="0"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43800" y="5257800"/>
            <a:ext cx="13716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Joe DiMaggio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43800" y="5638800"/>
            <a:ext cx="13716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Jackson Memorial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543800" y="6435725"/>
            <a:ext cx="13716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Baptist Children’s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00700" y="3962400"/>
            <a:ext cx="22479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Children’s Medical Center @ TGH</a:t>
            </a:r>
          </a:p>
        </p:txBody>
      </p:sp>
      <p:cxnSp>
        <p:nvCxnSpPr>
          <p:cNvPr id="2068" name="Straight Arrow Connector 3"/>
          <p:cNvCxnSpPr>
            <a:cxnSpLocks noChangeShapeType="1"/>
          </p:cNvCxnSpPr>
          <p:nvPr/>
        </p:nvCxnSpPr>
        <p:spPr bwMode="auto">
          <a:xfrm flipH="1">
            <a:off x="7229475" y="5006975"/>
            <a:ext cx="314325" cy="631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69" name="Straight Arrow Connector 56"/>
          <p:cNvCxnSpPr>
            <a:cxnSpLocks noChangeShapeType="1"/>
          </p:cNvCxnSpPr>
          <p:nvPr/>
        </p:nvCxnSpPr>
        <p:spPr bwMode="auto">
          <a:xfrm flipH="1">
            <a:off x="5284788" y="4035425"/>
            <a:ext cx="315912" cy="57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0" name="Straight Arrow Connector 57"/>
          <p:cNvCxnSpPr>
            <a:cxnSpLocks noChangeShapeType="1"/>
          </p:cNvCxnSpPr>
          <p:nvPr/>
        </p:nvCxnSpPr>
        <p:spPr bwMode="auto">
          <a:xfrm flipH="1">
            <a:off x="7210523" y="5350267"/>
            <a:ext cx="323850" cy="4937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1" name="Straight Arrow Connector 58"/>
          <p:cNvCxnSpPr>
            <a:cxnSpLocks noChangeShapeType="1"/>
          </p:cNvCxnSpPr>
          <p:nvPr/>
        </p:nvCxnSpPr>
        <p:spPr bwMode="auto">
          <a:xfrm flipH="1">
            <a:off x="7161213" y="5768975"/>
            <a:ext cx="382587" cy="2873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3" name="Straight Arrow Connector 60"/>
          <p:cNvCxnSpPr>
            <a:cxnSpLocks noChangeShapeType="1"/>
            <a:stCxn id="50" idx="1"/>
          </p:cNvCxnSpPr>
          <p:nvPr/>
        </p:nvCxnSpPr>
        <p:spPr bwMode="auto">
          <a:xfrm flipH="1" flipV="1">
            <a:off x="7072313" y="6435725"/>
            <a:ext cx="471487" cy="131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5" name="Straight Arrow Connector 71"/>
          <p:cNvCxnSpPr>
            <a:cxnSpLocks noChangeShapeType="1"/>
          </p:cNvCxnSpPr>
          <p:nvPr/>
        </p:nvCxnSpPr>
        <p:spPr bwMode="auto">
          <a:xfrm>
            <a:off x="4648200" y="4032848"/>
            <a:ext cx="451644" cy="5000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6" name="Straight Arrow Connector 72"/>
          <p:cNvCxnSpPr>
            <a:cxnSpLocks noChangeShapeType="1"/>
          </p:cNvCxnSpPr>
          <p:nvPr/>
        </p:nvCxnSpPr>
        <p:spPr bwMode="auto">
          <a:xfrm>
            <a:off x="5084762" y="3629025"/>
            <a:ext cx="96838" cy="274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3173413" y="3498850"/>
            <a:ext cx="1954212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Shriners Hospitals for Children</a:t>
            </a:r>
          </a:p>
        </p:txBody>
      </p:sp>
      <p:cxnSp>
        <p:nvCxnSpPr>
          <p:cNvPr id="32" name="Straight Arrow Connector 3"/>
          <p:cNvCxnSpPr>
            <a:cxnSpLocks noChangeShapeType="1"/>
          </p:cNvCxnSpPr>
          <p:nvPr/>
        </p:nvCxnSpPr>
        <p:spPr bwMode="auto">
          <a:xfrm>
            <a:off x="7046584" y="4661754"/>
            <a:ext cx="132253" cy="47816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" name="TextBox 30"/>
          <p:cNvSpPr txBox="1"/>
          <p:nvPr/>
        </p:nvSpPr>
        <p:spPr>
          <a:xfrm>
            <a:off x="6725259" y="4419600"/>
            <a:ext cx="2347304" cy="261610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b="1" dirty="0" smtClean="0">
                <a:latin typeface="Calibri" pitchFamily="34" charset="0"/>
              </a:rPr>
              <a:t>Palm Beach Children’s @ St. Mary’s</a:t>
            </a:r>
            <a:endParaRPr lang="en-US" sz="1100" b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21425" y="3367997"/>
            <a:ext cx="1450975" cy="261610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b="1" dirty="0"/>
              <a:t>Nemours </a:t>
            </a:r>
            <a:r>
              <a:rPr lang="en-US" sz="1100" b="1" dirty="0" smtClean="0"/>
              <a:t>Children’s</a:t>
            </a:r>
            <a:endParaRPr lang="en-US" sz="11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981200" y="3883025"/>
            <a:ext cx="27432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St. Joseph’s Children’s Hospital of Tampa</a:t>
            </a:r>
          </a:p>
        </p:txBody>
      </p:sp>
    </p:spTree>
    <p:extLst>
      <p:ext uri="{BB962C8B-B14F-4D97-AF65-F5344CB8AC3E}">
        <p14:creationId xmlns:p14="http://schemas.microsoft.com/office/powerpoint/2010/main" val="55235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Discharge Volume*</a:t>
            </a:r>
          </a:p>
          <a:p>
            <a:pPr algn="ctr"/>
            <a:r>
              <a:rPr lang="en-US" dirty="0" smtClean="0"/>
              <a:t>&amp; Percent of Florida Medicaid Pediatric Discharges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68860392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Discharges = </a:t>
            </a:r>
            <a:r>
              <a:rPr lang="en-US" sz="1600" dirty="0" smtClean="0"/>
              <a:t>40,496</a:t>
            </a:r>
            <a:endParaRPr lang="en-US" sz="1600" dirty="0" smtClean="0"/>
          </a:p>
          <a:p>
            <a:pPr algn="ctr"/>
            <a:r>
              <a:rPr lang="en-US" sz="1600" dirty="0" smtClean="0"/>
              <a:t>% of Total Discharges = </a:t>
            </a:r>
            <a:r>
              <a:rPr lang="en-US" sz="1600" dirty="0" smtClean="0"/>
              <a:t>51.9%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 Volume*</a:t>
            </a:r>
          </a:p>
          <a:p>
            <a:pPr algn="ctr"/>
            <a:r>
              <a:rPr lang="en-US" dirty="0" smtClean="0"/>
              <a:t>Medical </a:t>
            </a:r>
            <a:r>
              <a:rPr lang="en-US" dirty="0" err="1" smtClean="0"/>
              <a:t>vs</a:t>
            </a:r>
            <a:r>
              <a:rPr lang="en-US" dirty="0" smtClean="0"/>
              <a:t> Surgical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86223096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3600" y="609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Volume</a:t>
            </a:r>
          </a:p>
          <a:p>
            <a:pPr algn="ctr"/>
            <a:r>
              <a:rPr lang="en-US" sz="1600" dirty="0" smtClean="0"/>
              <a:t>Medical = </a:t>
            </a:r>
            <a:r>
              <a:rPr lang="en-US" sz="1600" dirty="0" smtClean="0"/>
              <a:t>57,467 </a:t>
            </a:r>
            <a:r>
              <a:rPr lang="en-US" sz="1600" dirty="0" smtClean="0"/>
              <a:t>(</a:t>
            </a:r>
            <a:r>
              <a:rPr lang="en-US" sz="1600" dirty="0" smtClean="0"/>
              <a:t>83.3%)</a:t>
            </a:r>
            <a:endParaRPr lang="en-US" sz="1600" dirty="0" smtClean="0"/>
          </a:p>
          <a:p>
            <a:pPr algn="ctr"/>
            <a:r>
              <a:rPr lang="en-US" sz="1600" dirty="0" smtClean="0"/>
              <a:t>Surgical =  </a:t>
            </a:r>
            <a:r>
              <a:rPr lang="en-US" sz="1600" dirty="0" smtClean="0"/>
              <a:t>11,524 </a:t>
            </a:r>
            <a:r>
              <a:rPr lang="en-US" sz="1600" dirty="0" smtClean="0"/>
              <a:t>(</a:t>
            </a:r>
            <a:r>
              <a:rPr lang="en-US" sz="1600" dirty="0" smtClean="0"/>
              <a:t>16.7%)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ED Volume*</a:t>
            </a:r>
          </a:p>
          <a:p>
            <a:pPr algn="ctr"/>
            <a:r>
              <a:rPr lang="en-US" dirty="0" smtClean="0"/>
              <a:t>&amp; Percent of Florida Pediatric ED Volume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9320113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ED Volume = </a:t>
            </a:r>
            <a:r>
              <a:rPr lang="en-US" sz="1600" dirty="0" smtClean="0"/>
              <a:t>497,281</a:t>
            </a:r>
            <a:endParaRPr lang="en-US" sz="1600" dirty="0" smtClean="0"/>
          </a:p>
          <a:p>
            <a:pPr algn="ctr"/>
            <a:r>
              <a:rPr lang="en-US" sz="1600" dirty="0" smtClean="0"/>
              <a:t>Total ED Volume = </a:t>
            </a:r>
            <a:r>
              <a:rPr lang="en-US" sz="1600" dirty="0" smtClean="0"/>
              <a:t>1,945,836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ED Volume*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67668260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ED Volume = </a:t>
            </a:r>
            <a:r>
              <a:rPr lang="en-US" sz="1600" dirty="0" smtClean="0"/>
              <a:t>497,281</a:t>
            </a:r>
            <a:endParaRPr lang="en-US" sz="1600" dirty="0" smtClean="0"/>
          </a:p>
          <a:p>
            <a:pPr algn="ctr"/>
            <a:r>
              <a:rPr lang="en-US" sz="1600" dirty="0" smtClean="0"/>
              <a:t>% of Total ED Volume = </a:t>
            </a:r>
            <a:r>
              <a:rPr lang="en-US" sz="1600" dirty="0" smtClean="0"/>
              <a:t>25.6%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ED Volume*</a:t>
            </a:r>
          </a:p>
          <a:p>
            <a:pPr algn="ctr"/>
            <a:r>
              <a:rPr lang="en-US" dirty="0" smtClean="0"/>
              <a:t>As a Percent of Total ED Volume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49753007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ED Volume*</a:t>
            </a:r>
          </a:p>
          <a:p>
            <a:pPr algn="ctr"/>
            <a:r>
              <a:rPr lang="en-US" dirty="0" smtClean="0"/>
              <a:t>&amp; Percent of Florida Pediatric Medicaid ED Volume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87182047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ED Volume = </a:t>
            </a:r>
            <a:r>
              <a:rPr lang="en-US" sz="1600" dirty="0" smtClean="0"/>
              <a:t>342,165</a:t>
            </a:r>
            <a:endParaRPr lang="en-US" sz="1600" dirty="0" smtClean="0"/>
          </a:p>
          <a:p>
            <a:pPr algn="ctr"/>
            <a:r>
              <a:rPr lang="en-US" sz="1600" dirty="0" smtClean="0"/>
              <a:t>Total ED Volume = </a:t>
            </a:r>
            <a:r>
              <a:rPr lang="en-US" sz="1600" dirty="0" smtClean="0"/>
              <a:t>1,371,239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ED Volume*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41280918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ED Volume = </a:t>
            </a:r>
            <a:r>
              <a:rPr lang="en-US" sz="1600" dirty="0" smtClean="0"/>
              <a:t>342,165</a:t>
            </a:r>
            <a:endParaRPr lang="en-US" sz="1600" dirty="0" smtClean="0"/>
          </a:p>
          <a:p>
            <a:pPr algn="ctr"/>
            <a:r>
              <a:rPr lang="en-US" sz="1600" dirty="0" smtClean="0"/>
              <a:t>% of Total ED Volume = 25.0%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ED Volume*</a:t>
            </a:r>
          </a:p>
          <a:p>
            <a:pPr algn="ctr"/>
            <a:r>
              <a:rPr lang="en-US" dirty="0" smtClean="0"/>
              <a:t>As a Percent of Total Medicaid ED Volume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81729699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51145"/>
              </p:ext>
            </p:extLst>
          </p:nvPr>
        </p:nvGraphicFramePr>
        <p:xfrm>
          <a:off x="62375" y="1905000"/>
          <a:ext cx="9052560" cy="443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Discharges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Patient Days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Children's Hospital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Medicaid/ Medicaid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Medicaid/ Medicaid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Medicaid/ Medicaid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Medicaid/ Medicaid HMO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Arnold Palmer Children's @ Orlando Regional Medical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Joseph's Children's of Tampa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Wolfson Children's @ Baptist Hospital - Jacksonville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24,496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Shands Children's - Gainesville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46,994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Florida Hospital for Children - Orlando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4,903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Joe Dimaggio @ Memorial Hospital - Hollywood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4,899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 Beach Children's @ St. Mary's - West Palm Beach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20,096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Studer Family Children's @ Sacred Heart - Pensacola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17,396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Holtz Children's @ Jackson Memorial - Miami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37,153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Salah Foundation Children's @ North Broward Hospital - Ft. Lauderdale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Golisano Children's @ Lee Memorial Hospital - Ft. Myers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23,562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Nemours Children's - Orlando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Baptist Children's - Miami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Children's Medical Center @ TGH - Tampa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Shriners Hospitals For Children - Tampa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FACH - 15 Children's Hospitals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40,496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337,073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515,210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59,472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242,890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365,915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66.4%</a:t>
                      </a: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- All Florida Hospitals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128,463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579,963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881,125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9906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(Age 0-17) Discharges &amp; Patient Days</a:t>
            </a:r>
          </a:p>
          <a:p>
            <a:pPr algn="ctr"/>
            <a:r>
              <a:rPr lang="en-US" dirty="0" smtClean="0"/>
              <a:t>Excludes Normal Newborns, Obstetrics, Psychiatry &amp; Rehabilitation</a:t>
            </a:r>
          </a:p>
          <a:p>
            <a:pPr algn="ctr"/>
            <a:r>
              <a:rPr lang="en-US" dirty="0" smtClean="0"/>
              <a:t>Period of 04/01/2017-03/31/2018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1335" y="6473236"/>
            <a:ext cx="2133600" cy="365125"/>
          </a:xfrm>
        </p:spPr>
        <p:txBody>
          <a:bodyPr/>
          <a:lstStyle/>
          <a:p>
            <a:fld id="{39688BB7-3648-4CD7-AA46-C6CA0F72CCC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Patient Day Volume*</a:t>
            </a:r>
          </a:p>
          <a:p>
            <a:pPr algn="ctr"/>
            <a:r>
              <a:rPr lang="en-US" dirty="0" smtClean="0"/>
              <a:t>&amp; Percent of Florida Pediatric Patient Days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86612337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Patient Days = </a:t>
            </a:r>
            <a:r>
              <a:rPr lang="en-US" sz="1600" dirty="0" smtClean="0"/>
              <a:t>515,210</a:t>
            </a:r>
            <a:endParaRPr lang="en-US" sz="1600" dirty="0" smtClean="0"/>
          </a:p>
          <a:p>
            <a:pPr algn="ctr"/>
            <a:r>
              <a:rPr lang="en-US" sz="1600" dirty="0" smtClean="0"/>
              <a:t>Total Patient Days = </a:t>
            </a:r>
            <a:r>
              <a:rPr lang="en-US" sz="1600" dirty="0" smtClean="0"/>
              <a:t>881,125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Patient Day Volume*</a:t>
            </a:r>
          </a:p>
          <a:p>
            <a:pPr algn="ctr"/>
            <a:r>
              <a:rPr lang="en-US" dirty="0" smtClean="0"/>
              <a:t>&amp; Percent of Florida Pediatric Patient Days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15943977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Patient Days = </a:t>
            </a:r>
            <a:r>
              <a:rPr lang="en-US" sz="1600" dirty="0" smtClean="0"/>
              <a:t>515,210</a:t>
            </a:r>
            <a:endParaRPr lang="en-US" sz="1600" dirty="0" smtClean="0"/>
          </a:p>
          <a:p>
            <a:pPr algn="ctr"/>
            <a:r>
              <a:rPr lang="en-US" sz="1600" dirty="0" smtClean="0"/>
              <a:t>% of Total Patient Days = </a:t>
            </a:r>
            <a:r>
              <a:rPr lang="en-US" sz="1600" dirty="0" smtClean="0"/>
              <a:t>58.5%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Discharge Volume*</a:t>
            </a:r>
          </a:p>
          <a:p>
            <a:pPr algn="ctr"/>
            <a:r>
              <a:rPr lang="en-US" dirty="0" smtClean="0"/>
              <a:t>&amp; Percent of Florida Pediatric Discharges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24145276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Discharges = </a:t>
            </a:r>
            <a:r>
              <a:rPr lang="en-US" sz="1600" dirty="0" smtClean="0"/>
              <a:t>68,991</a:t>
            </a:r>
            <a:endParaRPr lang="en-US" sz="1600" dirty="0" smtClean="0"/>
          </a:p>
          <a:p>
            <a:pPr algn="ctr"/>
            <a:r>
              <a:rPr lang="en-US" sz="1600" dirty="0" smtClean="0"/>
              <a:t>Total Discharges = </a:t>
            </a:r>
            <a:r>
              <a:rPr lang="en-US" sz="1600" dirty="0" smtClean="0"/>
              <a:t>128,463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Discharge Volume*</a:t>
            </a:r>
          </a:p>
          <a:p>
            <a:pPr algn="ctr"/>
            <a:r>
              <a:rPr lang="en-US" dirty="0" smtClean="0"/>
              <a:t>&amp; Percent of Florida Pediatric Discharges</a:t>
            </a:r>
          </a:p>
          <a:p>
            <a:pPr algn="ctr"/>
            <a:r>
              <a:rPr lang="en-US" dirty="0"/>
              <a:t>Period of </a:t>
            </a:r>
            <a:r>
              <a:rPr lang="en-US" dirty="0" smtClean="0"/>
              <a:t>04/01/2017-03/31/2018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52550277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Discharges = </a:t>
            </a:r>
            <a:r>
              <a:rPr lang="en-US" sz="1600" dirty="0" smtClean="0"/>
              <a:t>68,991</a:t>
            </a:r>
          </a:p>
          <a:p>
            <a:pPr algn="ctr"/>
            <a:r>
              <a:rPr lang="en-US" sz="1600" dirty="0" smtClean="0"/>
              <a:t>% </a:t>
            </a:r>
            <a:r>
              <a:rPr lang="en-US" sz="1600" dirty="0" smtClean="0"/>
              <a:t>of Total Discharges = </a:t>
            </a:r>
            <a:r>
              <a:rPr lang="en-US" sz="1600" dirty="0" smtClean="0"/>
              <a:t>53.7%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Patient Day Volume*</a:t>
            </a:r>
          </a:p>
          <a:p>
            <a:pPr algn="ctr"/>
            <a:r>
              <a:rPr lang="en-US" dirty="0" smtClean="0"/>
              <a:t>&amp; Percent of Florida Medicaid Pediatric Patient Days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62563928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Patient Days = </a:t>
            </a:r>
            <a:r>
              <a:rPr lang="en-US" sz="1600" dirty="0" smtClean="0"/>
              <a:t>337,073</a:t>
            </a:r>
            <a:endParaRPr lang="en-US" sz="1600" dirty="0" smtClean="0"/>
          </a:p>
          <a:p>
            <a:pPr algn="ctr"/>
            <a:r>
              <a:rPr lang="en-US" sz="1600" dirty="0" smtClean="0"/>
              <a:t>Total Patient Days = </a:t>
            </a:r>
            <a:r>
              <a:rPr lang="en-US" sz="1600" dirty="0" smtClean="0"/>
              <a:t>579,963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Patient Day Volume*</a:t>
            </a:r>
          </a:p>
          <a:p>
            <a:pPr algn="ctr"/>
            <a:r>
              <a:rPr lang="en-US" dirty="0" smtClean="0"/>
              <a:t>&amp; Percent of Florida Medicaid Pediatric Patient Days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46857155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Patient Days = </a:t>
            </a:r>
            <a:r>
              <a:rPr lang="en-US" sz="1600" dirty="0" smtClean="0"/>
              <a:t>337,073</a:t>
            </a:r>
            <a:endParaRPr lang="en-US" sz="1600" dirty="0" smtClean="0"/>
          </a:p>
          <a:p>
            <a:pPr algn="ctr"/>
            <a:r>
              <a:rPr lang="en-US" sz="1600" dirty="0" smtClean="0"/>
              <a:t>% of Total Patient Days = </a:t>
            </a:r>
            <a:r>
              <a:rPr lang="en-US" sz="1600" dirty="0" smtClean="0"/>
              <a:t>58.1%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Discharge Volume*</a:t>
            </a:r>
          </a:p>
          <a:p>
            <a:pPr algn="ctr"/>
            <a:r>
              <a:rPr lang="en-US" dirty="0" smtClean="0"/>
              <a:t>&amp; Percent of Florida Medicaid Pediatric Discharges</a:t>
            </a:r>
          </a:p>
          <a:p>
            <a:pPr algn="ctr"/>
            <a:r>
              <a:rPr lang="en-US" dirty="0"/>
              <a:t>Period of 04/01/2017-03/31/2018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97825834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Discharges = </a:t>
            </a:r>
            <a:r>
              <a:rPr lang="en-US" sz="1600" dirty="0" smtClean="0"/>
              <a:t>40,496</a:t>
            </a:r>
            <a:endParaRPr lang="en-US" sz="1600" dirty="0" smtClean="0"/>
          </a:p>
          <a:p>
            <a:pPr algn="ctr"/>
            <a:r>
              <a:rPr lang="en-US" sz="1600" dirty="0" smtClean="0"/>
              <a:t>Total Discharges = </a:t>
            </a:r>
            <a:r>
              <a:rPr lang="en-US" sz="1600" dirty="0" smtClean="0"/>
              <a:t>78,023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1092</Words>
  <Application>Microsoft Office PowerPoint</Application>
  <PresentationFormat>On-screen Show (4:3)</PresentationFormat>
  <Paragraphs>307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BayCare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sxr54476</dc:creator>
  <cp:lastModifiedBy>Stickland, Samantha</cp:lastModifiedBy>
  <cp:revision>289</cp:revision>
  <dcterms:created xsi:type="dcterms:W3CDTF">2012-02-14T15:44:13Z</dcterms:created>
  <dcterms:modified xsi:type="dcterms:W3CDTF">2018-11-05T19:45:22Z</dcterms:modified>
</cp:coreProperties>
</file>