
<file path=[Content_Types].xml><?xml version="1.0" encoding="utf-8"?>
<Types xmlns="http://schemas.openxmlformats.org/package/2006/content-types">
  <Override PartName="/ppt/theme/themeOverride10.xml" ContentType="application/vnd.openxmlformats-officedocument.themeOverride+xml"/>
  <Override PartName="/ppt/theme/themeOverride6.xml" ContentType="application/vnd.openxmlformats-officedocument.themeOverride+xml"/>
  <Override PartName="/ppt/charts/chart10.xml" ContentType="application/vnd.openxmlformats-officedocument.drawingml.chart+xml"/>
  <Override PartName="/ppt/slides/slide9.xml" ContentType="application/vnd.openxmlformats-officedocument.presentationml.slide+xml"/>
  <Override PartName="/ppt/charts/chart4.xml" ContentType="application/vnd.openxmlformats-officedocument.drawingml.chart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5.xml" ContentType="application/vnd.openxmlformats-officedocument.drawingml.chart+xml"/>
  <Override PartName="/ppt/charts/chart9.xml" ContentType="application/vnd.openxmlformats-officedocument.drawingml.chart+xml"/>
  <Override PartName="/ppt/theme/themeOverride11.xml" ContentType="application/vnd.openxmlformats-officedocument.themeOverride+xml"/>
  <Default Extension="xml" ContentType="application/xml"/>
  <Override PartName="/ppt/theme/themeOverride7.xml" ContentType="application/vnd.openxmlformats-officedocument.themeOverride+xml"/>
  <Override PartName="/ppt/tableStyles.xml" ContentType="application/vnd.openxmlformats-officedocument.presentationml.tableStyles+xml"/>
  <Override PartName="/ppt/charts/chart5.xml" ContentType="application/vnd.openxmlformats-officedocument.drawingml.chart+xml"/>
  <Override PartName="/ppt/charts/chart11.xml" ContentType="application/vnd.openxmlformats-officedocument.drawingml.chart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theme/theme3.xml" ContentType="application/vnd.openxmlformats-officedocument.theme+xml"/>
  <Override PartName="/ppt/theme/themeOverride8.xml" ContentType="application/vnd.openxmlformats-officedocument.themeOverride+xml"/>
  <Override PartName="/ppt/charts/chart12.xml" ContentType="application/vnd.openxmlformats-officedocument.drawingml.chart+xml"/>
  <Override PartName="/ppt/charts/chart6.xml" ContentType="application/vnd.openxmlformats-officedocument.drawingml.chart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charts/chart2.xml" ContentType="application/vnd.openxmlformats-officedocument.drawingml.chart+xml"/>
  <Override PartName="/ppt/presentation.xml" ContentType="application/vnd.openxmlformats-officedocument.presentationml.presentation.main+xml"/>
  <Default Extension="xlsx" ContentType="application/vnd.openxmlformats-officedocument.spreadsheetml.sheet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theme/themeOverride9.xml" ContentType="application/vnd.openxmlformats-officedocument.themeOverride+xml"/>
  <Override PartName="/ppt/charts/chart13.xml" ContentType="application/vnd.openxmlformats-officedocument.drawingml.chart+xml"/>
  <Override PartName="/ppt/charts/chart7.xml" ContentType="application/vnd.openxmlformats-officedocument.drawingml.chart+xml"/>
  <Override PartName="/ppt/slides/slide17.xml" ContentType="application/vnd.openxmlformats-officedocument.presentationml.slide+xml"/>
  <Override PartName="/ppt/theme/themeOverride5.xml" ContentType="application/vnd.openxmlformats-officedocument.themeOverride+xml"/>
  <Override PartName="/ppt/slides/slide8.xml" ContentType="application/vnd.openxmlformats-officedocument.presentationml.slide+xml"/>
  <Override PartName="/ppt/charts/chart3.xml" ContentType="application/vnd.openxmlformats-officedocument.drawingml.chart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ppt/charts/chart8.xml" ContentType="application/vnd.openxmlformats-officedocument.drawingml.chart+xml"/>
  <Override PartName="/ppt/charts/chart1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1" r:id="rId2"/>
    <p:sldId id="257" r:id="rId3"/>
    <p:sldId id="258" r:id="rId4"/>
    <p:sldId id="262" r:id="rId5"/>
    <p:sldId id="259" r:id="rId6"/>
    <p:sldId id="263" r:id="rId7"/>
    <p:sldId id="260" r:id="rId8"/>
    <p:sldId id="264" r:id="rId9"/>
    <p:sldId id="261" r:id="rId10"/>
    <p:sldId id="265" r:id="rId11"/>
    <p:sldId id="266" r:id="rId12"/>
    <p:sldId id="273" r:id="rId13"/>
    <p:sldId id="274" r:id="rId14"/>
    <p:sldId id="275" r:id="rId15"/>
    <p:sldId id="276" r:id="rId16"/>
    <p:sldId id="277" r:id="rId17"/>
    <p:sldId id="278" r:id="rId1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1886" autoAdjust="0"/>
    <p:restoredTop sz="94660"/>
  </p:normalViewPr>
  <p:slideViewPr>
    <p:cSldViewPr showGuides="1">
      <p:cViewPr varScale="1">
        <p:scale>
          <a:sx n="131" d="100"/>
          <a:sy n="131" d="100"/>
        </p:scale>
        <p:origin x="-14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8.xml"/><Relationship Id="rId2" Type="http://schemas.openxmlformats.org/officeDocument/2006/relationships/package" Target="../embeddings/Microsoft_Excel_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9.xml"/><Relationship Id="rId2" Type="http://schemas.openxmlformats.org/officeDocument/2006/relationships/package" Target="../embeddings/Microsoft_Excel_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0.xml"/><Relationship Id="rId2" Type="http://schemas.openxmlformats.org/officeDocument/2006/relationships/package" Target="../embeddings/Microsoft_Excel_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1.xml"/><Relationship Id="rId2" Type="http://schemas.openxmlformats.org/officeDocument/2006/relationships/package" Target="../embeddings/Microsoft_Excel_Sheet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package" Target="../embeddings/Microsoft_Excel_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package" Target="../embeddings/Microsoft_Excel_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6.xml"/><Relationship Id="rId2" Type="http://schemas.openxmlformats.org/officeDocument/2006/relationships/package" Target="../embeddings/Microsoft_Excel_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7.xml"/><Relationship Id="rId2" Type="http://schemas.openxmlformats.org/officeDocument/2006/relationships/package" Target="../embeddings/Microsoft_Excel_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autoTitleDeleted val="1"/>
    <c:view3D>
      <c:rotX val="30"/>
      <c:rotY val="19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Patient Days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80105479002625"/>
                  <c:y val="0.184191929133858"/>
                </c:manualLayout>
              </c:layout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bestFit"/>
            <c:showCatName val="1"/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FACH Members (15 Hospitals)</c:v>
                </c:pt>
                <c:pt idx="1">
                  <c:v>All Other      (185 Hospitals)</c:v>
                </c:pt>
              </c:strCache>
            </c:strRef>
          </c:cat>
          <c:val>
            <c:numRef>
              <c:f>Sheet1!$B$2:$B$3</c:f>
              <c:numCache>
                <c:formatCode>#,##0_);\(#,##0\)</c:formatCode>
                <c:ptCount val="2"/>
                <c:pt idx="0">
                  <c:v>506125.0</c:v>
                </c:pt>
                <c:pt idx="1">
                  <c:v>355793.0</c:v>
                </c:pt>
              </c:numCache>
            </c:numRef>
          </c:val>
        </c:ser>
        <c:dLbls>
          <c:showVal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autoTitleDeleted val="1"/>
    <c:view3D>
      <c:rotX val="30"/>
      <c:rotY val="19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Patient Days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24728510498688"/>
                  <c:y val="-0.203233267716535"/>
                </c:manualLayout>
              </c:layout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90439140419947"/>
                  <c:y val="0.13239936023622"/>
                </c:manualLayout>
              </c:layout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CatName val="1"/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FACH Members (14 Hospitals)</c:v>
                </c:pt>
                <c:pt idx="1">
                  <c:v>All Other      (219 Hospitals)</c:v>
                </c:pt>
              </c:strCache>
            </c:strRef>
          </c:cat>
          <c:val>
            <c:numRef>
              <c:f>Sheet1!$B$2:$B$3</c:f>
              <c:numCache>
                <c:formatCode>#,##0_);\(#,##0\)</c:formatCode>
                <c:ptCount val="2"/>
                <c:pt idx="0">
                  <c:v>482410.0</c:v>
                </c:pt>
                <c:pt idx="1">
                  <c:v>1.404592E6</c:v>
                </c:pt>
              </c:numCache>
            </c:numRef>
          </c:val>
        </c:ser>
        <c:dLbls>
          <c:showVal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Patient Days</c:v>
                </c:pt>
              </c:strCache>
            </c:strRef>
          </c:tx>
          <c:dPt>
            <c:idx val="0"/>
            <c:spPr>
              <a:solidFill>
                <a:srgbClr val="F79646">
                  <a:lumMod val="50000"/>
                </a:srgbClr>
              </a:solidFill>
            </c:spPr>
          </c:dPt>
          <c:dPt>
            <c:idx val="1"/>
            <c:spPr>
              <a:solidFill>
                <a:srgbClr val="C0504D">
                  <a:lumMod val="40000"/>
                  <a:lumOff val="60000"/>
                </a:srgbClr>
              </a:solidFill>
            </c:spPr>
          </c:dPt>
          <c:dPt>
            <c:idx val="2"/>
            <c:spPr>
              <a:solidFill>
                <a:srgbClr val="9BBB59">
                  <a:lumMod val="50000"/>
                </a:srgbClr>
              </a:solidFill>
            </c:spPr>
          </c:dPt>
          <c:dPt>
            <c:idx val="3"/>
            <c:spPr>
              <a:solidFill>
                <a:srgbClr val="1F497D">
                  <a:lumMod val="60000"/>
                  <a:lumOff val="40000"/>
                </a:srgbClr>
              </a:solidFill>
            </c:spPr>
          </c:dPt>
          <c:dPt>
            <c:idx val="4"/>
            <c:spPr>
              <a:solidFill>
                <a:srgbClr val="C0504D">
                  <a:lumMod val="50000"/>
                </a:srgbClr>
              </a:solidFill>
            </c:spPr>
          </c:dPt>
          <c:dPt>
            <c:idx val="5"/>
            <c:spPr>
              <a:solidFill>
                <a:srgbClr val="4BACC6">
                  <a:lumMod val="50000"/>
                </a:srgbClr>
              </a:solidFill>
            </c:spPr>
          </c:dPt>
          <c:dPt>
            <c:idx val="6"/>
            <c:spPr>
              <a:solidFill>
                <a:srgbClr val="9BBB59">
                  <a:lumMod val="60000"/>
                  <a:lumOff val="40000"/>
                </a:srgbClr>
              </a:solidFill>
            </c:spPr>
          </c:dPt>
          <c:dPt>
            <c:idx val="7"/>
            <c:spPr>
              <a:solidFill>
                <a:srgbClr val="8064A2">
                  <a:lumMod val="40000"/>
                  <a:lumOff val="60000"/>
                </a:srgbClr>
              </a:solidFill>
            </c:spPr>
          </c:dPt>
          <c:dPt>
            <c:idx val="8"/>
            <c:spPr>
              <a:solidFill>
                <a:srgbClr val="4F81BD">
                  <a:lumMod val="75000"/>
                </a:srgbClr>
              </a:solidFill>
            </c:spPr>
          </c:dPt>
          <c:dPt>
            <c:idx val="9"/>
            <c:spPr>
              <a:solidFill>
                <a:srgbClr val="1F497D">
                  <a:lumMod val="50000"/>
                </a:srgbClr>
              </a:solidFill>
            </c:spPr>
          </c:dPt>
          <c:dPt>
            <c:idx val="10"/>
            <c:spPr>
              <a:solidFill>
                <a:srgbClr val="8064A2">
                  <a:lumMod val="50000"/>
                </a:srgbClr>
              </a:solidFill>
            </c:spPr>
          </c:dPt>
          <c:dPt>
            <c:idx val="11"/>
            <c:spPr>
              <a:solidFill>
                <a:srgbClr val="EEECE1">
                  <a:lumMod val="25000"/>
                </a:srgbClr>
              </a:solidFill>
            </c:spPr>
          </c:dPt>
          <c:dPt>
            <c:idx val="12"/>
            <c:spPr>
              <a:solidFill>
                <a:srgbClr val="F79646">
                  <a:lumMod val="75000"/>
                </a:srgbClr>
              </a:solidFill>
            </c:spPr>
          </c:dPt>
          <c:dPt>
            <c:idx val="13"/>
            <c:spPr>
              <a:solidFill>
                <a:sysClr val="windowText" lastClr="000000">
                  <a:lumMod val="65000"/>
                  <a:lumOff val="35000"/>
                </a:sysClr>
              </a:solidFill>
            </c:spPr>
          </c:dPt>
          <c:dLbls>
            <c:dLbl>
              <c:idx val="13"/>
              <c:layout>
                <c:manualLayout>
                  <c:x val="-0.00148809523809524"/>
                  <c:y val="-0.100058562992126"/>
                </c:manualLayout>
              </c:layout>
              <c:numFmt formatCode="#,##0_);[Red]\(#,##0\)" sourceLinked="0"/>
              <c:spPr>
                <a:ln>
                  <a:noFill/>
                </a:ln>
              </c:spPr>
              <c:txPr>
                <a:bodyPr rot="-5400000" vert="horz" anchor="t" anchorCtr="0"/>
                <a:lstStyle/>
                <a:p>
                  <a:pPr>
                    <a:defRPr sz="11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0.00148809523809524"/>
                  <c:y val="-0.0860356791338583"/>
                </c:manualLayout>
              </c:layout>
              <c:numFmt formatCode="#,##0_);[Red]\(#,##0\)" sourceLinked="0"/>
              <c:spPr>
                <a:ln>
                  <a:noFill/>
                </a:ln>
              </c:spPr>
              <c:txPr>
                <a:bodyPr rot="-5400000" vert="horz" anchor="t" anchorCtr="0"/>
                <a:lstStyle/>
                <a:p>
                  <a:pPr>
                    <a:defRPr sz="11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numFmt formatCode="#,##0_);[Red]\(#,##0\)" sourceLinked="0"/>
            <c:spPr>
              <a:ln>
                <a:noFill/>
              </a:ln>
            </c:spPr>
            <c:txPr>
              <a:bodyPr rot="-5400000" vert="horz" anchor="t" anchorCtr="0"/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Sheet1!$A$2:$A$15</c:f>
              <c:strCache>
                <c:ptCount val="14"/>
                <c:pt idx="0">
                  <c:v>Wolfson Children's - Jacksonville</c:v>
                </c:pt>
                <c:pt idx="1">
                  <c:v>Joe Dimaggio - Hollywood</c:v>
                </c:pt>
                <c:pt idx="2">
                  <c:v>Arnold Palmer - Orlando</c:v>
                </c:pt>
                <c:pt idx="3">
                  <c:v>St. Joseph's Children's of Tampa</c:v>
                </c:pt>
                <c:pt idx="4">
                  <c:v>Nemours Children's - Orlando</c:v>
                </c:pt>
                <c:pt idx="5">
                  <c:v>Golisano Children's - Ft. Myers</c:v>
                </c:pt>
                <c:pt idx="6">
                  <c:v>Florida Hospital for Children - Orlando</c:v>
                </c:pt>
                <c:pt idx="7">
                  <c:v>The Studer Family Children's - Pensacola</c:v>
                </c:pt>
                <c:pt idx="8">
                  <c:v>Shands Children's - Gainesville</c:v>
                </c:pt>
                <c:pt idx="9">
                  <c:v>Palm Beach Children's @ St. Mary's - West Palm Beach</c:v>
                </c:pt>
                <c:pt idx="10">
                  <c:v>Baptist Children's - Miami</c:v>
                </c:pt>
                <c:pt idx="11">
                  <c:v>Holtz Children's - Miami</c:v>
                </c:pt>
                <c:pt idx="12">
                  <c:v>Salah Foundation Children's - Ft. Lauderdale</c:v>
                </c:pt>
                <c:pt idx="13">
                  <c:v>Children's Medical Center @ TGH - Tampa</c:v>
                </c:pt>
              </c:strCache>
            </c:strRef>
          </c:cat>
          <c:val>
            <c:numRef>
              <c:f>Sheet1!$B$2:$B$15</c:f>
              <c:numCache>
                <c:formatCode>#,##0_);\(#,##0\)</c:formatCode>
                <c:ptCount val="14"/>
                <c:pt idx="0">
                  <c:v>65518.0</c:v>
                </c:pt>
                <c:pt idx="1">
                  <c:v>64384.0</c:v>
                </c:pt>
                <c:pt idx="2">
                  <c:v>47113.0</c:v>
                </c:pt>
                <c:pt idx="3">
                  <c:v>41717.0</c:v>
                </c:pt>
                <c:pt idx="4">
                  <c:v>33902.0</c:v>
                </c:pt>
                <c:pt idx="5">
                  <c:v>33814.0</c:v>
                </c:pt>
                <c:pt idx="6">
                  <c:v>32844.0</c:v>
                </c:pt>
                <c:pt idx="7">
                  <c:v>28655.0</c:v>
                </c:pt>
                <c:pt idx="8">
                  <c:v>28093.0</c:v>
                </c:pt>
                <c:pt idx="9">
                  <c:v>25463.0</c:v>
                </c:pt>
                <c:pt idx="10">
                  <c:v>23595.0</c:v>
                </c:pt>
                <c:pt idx="11">
                  <c:v>23447.0</c:v>
                </c:pt>
                <c:pt idx="12">
                  <c:v>21283.0</c:v>
                </c:pt>
                <c:pt idx="13">
                  <c:v>12582.0</c:v>
                </c:pt>
              </c:numCache>
            </c:numRef>
          </c:val>
        </c:ser>
        <c:dLbls>
          <c:showVal val="1"/>
        </c:dLbls>
        <c:gapWidth val="100"/>
        <c:overlap val="100"/>
        <c:axId val="450853544"/>
        <c:axId val="450856904"/>
      </c:barChart>
      <c:catAx>
        <c:axId val="450853544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900"/>
            </a:pPr>
            <a:endParaRPr lang="en-US"/>
          </a:p>
        </c:txPr>
        <c:crossAx val="450856904"/>
        <c:crosses val="autoZero"/>
        <c:auto val="1"/>
        <c:lblAlgn val="ctr"/>
        <c:lblOffset val="100"/>
      </c:catAx>
      <c:valAx>
        <c:axId val="450856904"/>
        <c:scaling>
          <c:orientation val="minMax"/>
        </c:scaling>
        <c:axPos val="l"/>
        <c:numFmt formatCode="#,##0_);\(#,##0\)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5085354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Patient Days</c:v>
                </c:pt>
              </c:strCache>
            </c:strRef>
          </c:tx>
          <c:dPt>
            <c:idx val="0"/>
            <c:spPr>
              <a:solidFill>
                <a:srgbClr val="C0504D">
                  <a:lumMod val="50000"/>
                </a:srgbClr>
              </a:solidFill>
            </c:spPr>
          </c:dPt>
          <c:dPt>
            <c:idx val="1"/>
            <c:spPr>
              <a:solidFill>
                <a:srgbClr val="9BBB59">
                  <a:lumMod val="50000"/>
                </a:srgbClr>
              </a:solidFill>
            </c:spPr>
          </c:dPt>
          <c:dPt>
            <c:idx val="2"/>
            <c:spPr>
              <a:solidFill>
                <a:srgbClr val="F79646">
                  <a:lumMod val="50000"/>
                </a:srgbClr>
              </a:solidFill>
            </c:spPr>
          </c:dPt>
          <c:dPt>
            <c:idx val="3"/>
            <c:spPr>
              <a:solidFill>
                <a:srgbClr val="1F497D">
                  <a:lumMod val="50000"/>
                </a:srgbClr>
              </a:solidFill>
            </c:spPr>
          </c:dPt>
          <c:dPt>
            <c:idx val="4"/>
            <c:spPr>
              <a:solidFill>
                <a:srgbClr val="C0504D">
                  <a:lumMod val="40000"/>
                  <a:lumOff val="60000"/>
                </a:srgbClr>
              </a:solidFill>
            </c:spPr>
          </c:dPt>
          <c:dPt>
            <c:idx val="5"/>
            <c:spPr>
              <a:solidFill>
                <a:srgbClr val="8064A2">
                  <a:lumMod val="40000"/>
                  <a:lumOff val="60000"/>
                </a:srgbClr>
              </a:solidFill>
            </c:spPr>
          </c:dPt>
          <c:dPt>
            <c:idx val="6"/>
            <c:spPr>
              <a:solidFill>
                <a:srgbClr val="1F497D">
                  <a:lumMod val="60000"/>
                  <a:lumOff val="40000"/>
                </a:srgbClr>
              </a:solidFill>
            </c:spPr>
          </c:dPt>
          <c:dPt>
            <c:idx val="7"/>
            <c:spPr>
              <a:solidFill>
                <a:srgbClr val="4BACC6">
                  <a:lumMod val="50000"/>
                </a:srgbClr>
              </a:solidFill>
            </c:spPr>
          </c:dPt>
          <c:dPt>
            <c:idx val="8"/>
            <c:spPr>
              <a:solidFill>
                <a:srgbClr val="4F81BD">
                  <a:lumMod val="75000"/>
                </a:srgbClr>
              </a:solidFill>
            </c:spPr>
          </c:dPt>
          <c:dPt>
            <c:idx val="9"/>
            <c:spPr>
              <a:solidFill>
                <a:srgbClr val="9BBB59">
                  <a:lumMod val="60000"/>
                  <a:lumOff val="40000"/>
                </a:srgbClr>
              </a:solidFill>
            </c:spPr>
          </c:dPt>
          <c:dPt>
            <c:idx val="10"/>
            <c:spPr>
              <a:solidFill>
                <a:srgbClr val="8064A2">
                  <a:lumMod val="50000"/>
                </a:srgbClr>
              </a:solidFill>
            </c:spPr>
          </c:dPt>
          <c:dPt>
            <c:idx val="11"/>
            <c:spPr>
              <a:solidFill>
                <a:srgbClr val="F79646">
                  <a:lumMod val="75000"/>
                </a:srgbClr>
              </a:solidFill>
            </c:spPr>
          </c:dPt>
          <c:dPt>
            <c:idx val="12"/>
            <c:spPr>
              <a:solidFill>
                <a:srgbClr val="EEECE1">
                  <a:lumMod val="25000"/>
                </a:srgbClr>
              </a:solidFill>
            </c:spPr>
          </c:dPt>
          <c:dPt>
            <c:idx val="13"/>
            <c:spPr>
              <a:solidFill>
                <a:sysClr val="windowText" lastClr="000000">
                  <a:lumMod val="65000"/>
                  <a:lumOff val="35000"/>
                </a:sysClr>
              </a:solidFill>
            </c:spPr>
          </c:dPt>
          <c:dLbls>
            <c:dLbl>
              <c:idx val="11"/>
              <c:numFmt formatCode="0.0%" sourceLinked="0"/>
              <c:spPr>
                <a:ln>
                  <a:noFill/>
                </a:ln>
              </c:spPr>
              <c:txPr>
                <a:bodyPr rot="-5400000" vert="horz" anchor="ctr" anchorCtr="0"/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</c:dLbl>
            <c:dLbl>
              <c:idx val="13"/>
              <c:layout>
                <c:manualLayout>
                  <c:x val="-0.00148809523809513"/>
                  <c:y val="-0.0788897637795276"/>
                </c:manualLayout>
              </c:layout>
              <c:numFmt formatCode="0.0%" sourceLinked="0"/>
              <c:spPr>
                <a:ln>
                  <a:noFill/>
                </a:ln>
              </c:spPr>
              <c:txPr>
                <a:bodyPr rot="-5400000" vert="horz" anchor="t" anchorCtr="0"/>
                <a:lstStyle/>
                <a:p>
                  <a:pPr>
                    <a:defRPr sz="11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numFmt formatCode="0.0%" sourceLinked="0"/>
              <c:spPr>
                <a:ln>
                  <a:noFill/>
                </a:ln>
              </c:spPr>
              <c:txPr>
                <a:bodyPr rot="-5400000" vert="horz" anchor="t" anchorCtr="0"/>
                <a:lstStyle/>
                <a:p>
                  <a:pPr>
                    <a:defRPr sz="11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</c:dLbl>
            <c:numFmt formatCode="0.0%" sourceLinked="0"/>
            <c:spPr>
              <a:ln>
                <a:noFill/>
              </a:ln>
            </c:spPr>
            <c:txPr>
              <a:bodyPr rot="-5400000" vert="horz" anchor="t" anchorCtr="0"/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Sheet1!$A$2:$A$15</c:f>
              <c:strCache>
                <c:ptCount val="14"/>
                <c:pt idx="0">
                  <c:v>Nemours Children's - Orlando</c:v>
                </c:pt>
                <c:pt idx="1">
                  <c:v>Arnold Palmer - Orlando</c:v>
                </c:pt>
                <c:pt idx="2">
                  <c:v>Wolfson Children's - Jacksonville</c:v>
                </c:pt>
                <c:pt idx="3">
                  <c:v>Palm Beach Children's @ St. Mary's - West Palm Beach</c:v>
                </c:pt>
                <c:pt idx="4">
                  <c:v>Joe Dimaggio - Hollywood</c:v>
                </c:pt>
                <c:pt idx="5">
                  <c:v>The Studer Family Children's - Pensacola</c:v>
                </c:pt>
                <c:pt idx="6">
                  <c:v>St. Joseph's Children's of Tampa</c:v>
                </c:pt>
                <c:pt idx="7">
                  <c:v>Golisano Children's - Ft. Myers</c:v>
                </c:pt>
                <c:pt idx="8">
                  <c:v>Shands Children's - Gainesville</c:v>
                </c:pt>
                <c:pt idx="9">
                  <c:v>Florida Hospital for Children - Orlando</c:v>
                </c:pt>
                <c:pt idx="10">
                  <c:v>Baptist Children's - Miami</c:v>
                </c:pt>
                <c:pt idx="11">
                  <c:v>Salah Foundation Children's - Ft. Lauderdale</c:v>
                </c:pt>
                <c:pt idx="12">
                  <c:v>Holtz Children's - Miami</c:v>
                </c:pt>
                <c:pt idx="13">
                  <c:v>Children's Medical Center @ TGH - Tampa</c:v>
                </c:pt>
              </c:strCache>
            </c:strRef>
          </c:cat>
          <c:val>
            <c:numRef>
              <c:f>Sheet1!$B$2:$B$15</c:f>
              <c:numCache>
                <c:formatCode>0.0%</c:formatCode>
                <c:ptCount val="14"/>
                <c:pt idx="0">
                  <c:v>0.935614737132607</c:v>
                </c:pt>
                <c:pt idx="1">
                  <c:v>0.588382955340194</c:v>
                </c:pt>
                <c:pt idx="2">
                  <c:v>0.378290366350068</c:v>
                </c:pt>
                <c:pt idx="3">
                  <c:v>0.377839770889288</c:v>
                </c:pt>
                <c:pt idx="4">
                  <c:v>0.377039388154273</c:v>
                </c:pt>
                <c:pt idx="5">
                  <c:v>0.317644189732959</c:v>
                </c:pt>
                <c:pt idx="6">
                  <c:v>0.274331220243575</c:v>
                </c:pt>
                <c:pt idx="7">
                  <c:v>0.257893773452515</c:v>
                </c:pt>
                <c:pt idx="8">
                  <c:v>0.220430613750137</c:v>
                </c:pt>
                <c:pt idx="9">
                  <c:v>0.214306687459627</c:v>
                </c:pt>
                <c:pt idx="10">
                  <c:v>0.21067340488223</c:v>
                </c:pt>
                <c:pt idx="11">
                  <c:v>0.209773598667416</c:v>
                </c:pt>
                <c:pt idx="12">
                  <c:v>0.185485210704934</c:v>
                </c:pt>
                <c:pt idx="13">
                  <c:v>0.130365857449256</c:v>
                </c:pt>
              </c:numCache>
            </c:numRef>
          </c:val>
        </c:ser>
        <c:dLbls>
          <c:showVal val="1"/>
        </c:dLbls>
        <c:gapWidth val="100"/>
        <c:overlap val="100"/>
        <c:axId val="447531352"/>
        <c:axId val="447535000"/>
      </c:barChart>
      <c:catAx>
        <c:axId val="447531352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900"/>
            </a:pPr>
            <a:endParaRPr lang="en-US"/>
          </a:p>
        </c:txPr>
        <c:crossAx val="447535000"/>
        <c:crosses val="autoZero"/>
        <c:auto val="1"/>
        <c:lblAlgn val="ctr"/>
        <c:lblOffset val="100"/>
      </c:catAx>
      <c:valAx>
        <c:axId val="447535000"/>
        <c:scaling>
          <c:orientation val="minMax"/>
          <c:max val="1.0"/>
        </c:scaling>
        <c:axPos val="l"/>
        <c:numFmt formatCode="0.0%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4753135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autoTitleDeleted val="1"/>
    <c:view3D>
      <c:rotX val="30"/>
      <c:rotY val="19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Patient Days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-0.205463582677165"/>
                  <c:y val="0.120196112204724"/>
                </c:manualLayout>
              </c:layout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bestFit"/>
            <c:showCatName val="1"/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FACH Members (14 Hospitals)</c:v>
                </c:pt>
                <c:pt idx="1">
                  <c:v>All Other      (219 Hospitals)</c:v>
                </c:pt>
              </c:strCache>
            </c:strRef>
          </c:cat>
          <c:val>
            <c:numRef>
              <c:f>Sheet1!$B$2:$B$3</c:f>
              <c:numCache>
                <c:formatCode>#,##0_);\(#,##0\)</c:formatCode>
                <c:ptCount val="2"/>
                <c:pt idx="0">
                  <c:v>330135.0</c:v>
                </c:pt>
                <c:pt idx="1">
                  <c:v>989922.0</c:v>
                </c:pt>
              </c:numCache>
            </c:numRef>
          </c:val>
        </c:ser>
        <c:dLbls>
          <c:showVal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Patient Days</c:v>
                </c:pt>
              </c:strCache>
            </c:strRef>
          </c:tx>
          <c:dPt>
            <c:idx val="0"/>
            <c:spPr>
              <a:solidFill>
                <a:srgbClr val="C0504D">
                  <a:lumMod val="40000"/>
                  <a:lumOff val="60000"/>
                </a:srgbClr>
              </a:solidFill>
            </c:spPr>
          </c:dPt>
          <c:dPt>
            <c:idx val="1"/>
            <c:spPr>
              <a:solidFill>
                <a:srgbClr val="F79646">
                  <a:lumMod val="50000"/>
                </a:srgbClr>
              </a:solidFill>
            </c:spPr>
          </c:dPt>
          <c:dPt>
            <c:idx val="2"/>
            <c:spPr>
              <a:solidFill>
                <a:srgbClr val="9BBB59">
                  <a:lumMod val="50000"/>
                </a:srgbClr>
              </a:solidFill>
            </c:spPr>
          </c:dPt>
          <c:dPt>
            <c:idx val="3"/>
            <c:spPr>
              <a:solidFill>
                <a:srgbClr val="1F497D">
                  <a:lumMod val="60000"/>
                  <a:lumOff val="40000"/>
                </a:srgbClr>
              </a:solidFill>
            </c:spPr>
          </c:dPt>
          <c:dPt>
            <c:idx val="4"/>
            <c:spPr>
              <a:solidFill>
                <a:srgbClr val="4BACC6">
                  <a:lumMod val="50000"/>
                </a:srgbClr>
              </a:solidFill>
            </c:spPr>
          </c:dPt>
          <c:dPt>
            <c:idx val="5"/>
            <c:spPr>
              <a:solidFill>
                <a:srgbClr val="C0504D">
                  <a:lumMod val="50000"/>
                </a:srgbClr>
              </a:solidFill>
            </c:spPr>
          </c:dPt>
          <c:dPt>
            <c:idx val="6"/>
            <c:spPr>
              <a:solidFill>
                <a:srgbClr val="1F497D">
                  <a:lumMod val="50000"/>
                </a:srgbClr>
              </a:solidFill>
            </c:spPr>
          </c:dPt>
          <c:dPt>
            <c:idx val="7"/>
            <c:spPr>
              <a:solidFill>
                <a:srgbClr val="EEECE1">
                  <a:lumMod val="25000"/>
                </a:srgbClr>
              </a:solidFill>
            </c:spPr>
          </c:dPt>
          <c:dPt>
            <c:idx val="8"/>
            <c:spPr>
              <a:solidFill>
                <a:srgbClr val="8064A2">
                  <a:lumMod val="40000"/>
                  <a:lumOff val="60000"/>
                </a:srgbClr>
              </a:solidFill>
            </c:spPr>
          </c:dPt>
          <c:dPt>
            <c:idx val="9"/>
            <c:spPr>
              <a:solidFill>
                <a:srgbClr val="4F81BD">
                  <a:lumMod val="75000"/>
                </a:srgbClr>
              </a:solidFill>
            </c:spPr>
          </c:dPt>
          <c:dPt>
            <c:idx val="10"/>
            <c:spPr>
              <a:solidFill>
                <a:srgbClr val="9BBB59">
                  <a:lumMod val="60000"/>
                  <a:lumOff val="40000"/>
                </a:srgbClr>
              </a:solidFill>
            </c:spPr>
          </c:dPt>
          <c:dPt>
            <c:idx val="11"/>
            <c:spPr>
              <a:solidFill>
                <a:srgbClr val="F79646">
                  <a:lumMod val="75000"/>
                </a:srgbClr>
              </a:solidFill>
            </c:spPr>
          </c:dPt>
          <c:dPt>
            <c:idx val="12"/>
            <c:spPr>
              <a:solidFill>
                <a:srgbClr val="8064A2">
                  <a:lumMod val="50000"/>
                </a:srgbClr>
              </a:solidFill>
            </c:spPr>
          </c:dPt>
          <c:dPt>
            <c:idx val="13"/>
            <c:spPr>
              <a:solidFill>
                <a:sysClr val="windowText" lastClr="000000">
                  <a:lumMod val="65000"/>
                  <a:lumOff val="35000"/>
                </a:sysClr>
              </a:solidFill>
            </c:spPr>
          </c:dPt>
          <c:dLbls>
            <c:dLbl>
              <c:idx val="9"/>
              <c:layout>
                <c:manualLayout>
                  <c:x val="0.0"/>
                  <c:y val="-0.0125000000000001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0.00297619047619048"/>
                  <c:y val="-0.003125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0.00297619047619048"/>
                  <c:y val="-0.00625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0.00297619047619058"/>
                  <c:y val="-0.090625"/>
                </c:manualLayout>
              </c:layout>
              <c:numFmt formatCode="#,##0_);[Red]\(#,##0\)" sourceLinked="0"/>
              <c:spPr>
                <a:ln>
                  <a:noFill/>
                </a:ln>
              </c:spPr>
              <c:txPr>
                <a:bodyPr rot="-5400000" vert="horz" anchor="t" anchorCtr="0"/>
                <a:lstStyle/>
                <a:p>
                  <a:pPr>
                    <a:defRPr sz="11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0.00297619047619069"/>
                  <c:y val="-0.0656250000000001"/>
                </c:manualLayout>
              </c:layout>
              <c:numFmt formatCode="#,##0_);[Red]\(#,##0\)" sourceLinked="0"/>
              <c:spPr>
                <a:ln>
                  <a:noFill/>
                </a:ln>
              </c:spPr>
              <c:txPr>
                <a:bodyPr rot="-5400000" vert="horz" anchor="t" anchorCtr="0"/>
                <a:lstStyle/>
                <a:p>
                  <a:pPr>
                    <a:defRPr sz="11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numFmt formatCode="#,##0_);[Red]\(#,##0\)" sourceLinked="0"/>
            <c:spPr>
              <a:ln>
                <a:noFill/>
              </a:ln>
            </c:spPr>
            <c:txPr>
              <a:bodyPr rot="-5400000" vert="horz" anchor="t" anchorCtr="0"/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Sheet1!$A$2:$A$15</c:f>
              <c:strCache>
                <c:ptCount val="14"/>
                <c:pt idx="0">
                  <c:v>Joe Dimaggio - Hollywood</c:v>
                </c:pt>
                <c:pt idx="1">
                  <c:v>Wolfson Children's - Jacksonville</c:v>
                </c:pt>
                <c:pt idx="2">
                  <c:v>Arnold Palmer - Orlando</c:v>
                </c:pt>
                <c:pt idx="3">
                  <c:v>St. Joseph's Children's of Tampa</c:v>
                </c:pt>
                <c:pt idx="4">
                  <c:v>Golisano Children's - Ft. Myers</c:v>
                </c:pt>
                <c:pt idx="5">
                  <c:v>Nemours Children's - Orlando</c:v>
                </c:pt>
                <c:pt idx="6">
                  <c:v>Palm Beach Children's @ St. Mary's - West Palm Beach</c:v>
                </c:pt>
                <c:pt idx="7">
                  <c:v>Holtz Children's - Miami</c:v>
                </c:pt>
                <c:pt idx="8">
                  <c:v>The Studer Family Children's - Pensacola</c:v>
                </c:pt>
                <c:pt idx="9">
                  <c:v>Shands Children's - Gainesville</c:v>
                </c:pt>
                <c:pt idx="10">
                  <c:v>Florida Hospital for Children - Orlando</c:v>
                </c:pt>
                <c:pt idx="11">
                  <c:v>Salah Foundation Children's - Ft. Lauderdale</c:v>
                </c:pt>
                <c:pt idx="12">
                  <c:v>Baptist Children's - Miami</c:v>
                </c:pt>
                <c:pt idx="13">
                  <c:v>Children's Medical Center @ TGH - Tampa</c:v>
                </c:pt>
              </c:strCache>
            </c:strRef>
          </c:cat>
          <c:val>
            <c:numRef>
              <c:f>Sheet1!$B$2:$B$15</c:f>
              <c:numCache>
                <c:formatCode>#,##0_);\(#,##0\)</c:formatCode>
                <c:ptCount val="14"/>
                <c:pt idx="0">
                  <c:v>41559.0</c:v>
                </c:pt>
                <c:pt idx="1">
                  <c:v>40327.0</c:v>
                </c:pt>
                <c:pt idx="2">
                  <c:v>34226.0</c:v>
                </c:pt>
                <c:pt idx="3">
                  <c:v>31674.0</c:v>
                </c:pt>
                <c:pt idx="4">
                  <c:v>24681.0</c:v>
                </c:pt>
                <c:pt idx="5">
                  <c:v>24376.0</c:v>
                </c:pt>
                <c:pt idx="6">
                  <c:v>20000.0</c:v>
                </c:pt>
                <c:pt idx="7">
                  <c:v>19936.0</c:v>
                </c:pt>
                <c:pt idx="8">
                  <c:v>19068.0</c:v>
                </c:pt>
                <c:pt idx="9">
                  <c:v>18747.0</c:v>
                </c:pt>
                <c:pt idx="10">
                  <c:v>17996.0</c:v>
                </c:pt>
                <c:pt idx="11">
                  <c:v>16692.0</c:v>
                </c:pt>
                <c:pt idx="12">
                  <c:v>13126.0</c:v>
                </c:pt>
                <c:pt idx="13">
                  <c:v>7727.0</c:v>
                </c:pt>
              </c:numCache>
            </c:numRef>
          </c:val>
        </c:ser>
        <c:dLbls>
          <c:showVal val="1"/>
        </c:dLbls>
        <c:gapWidth val="100"/>
        <c:overlap val="100"/>
        <c:axId val="222324136"/>
        <c:axId val="222327768"/>
      </c:barChart>
      <c:catAx>
        <c:axId val="222324136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900"/>
            </a:pPr>
            <a:endParaRPr lang="en-US"/>
          </a:p>
        </c:txPr>
        <c:crossAx val="222327768"/>
        <c:crosses val="autoZero"/>
        <c:auto val="1"/>
        <c:lblAlgn val="ctr"/>
        <c:lblOffset val="100"/>
      </c:catAx>
      <c:valAx>
        <c:axId val="222327768"/>
        <c:scaling>
          <c:orientation val="minMax"/>
          <c:min val="0.0"/>
        </c:scaling>
        <c:axPos val="l"/>
        <c:numFmt formatCode="#,##0_);\(#,##0\)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22324136"/>
        <c:crosses val="autoZero"/>
        <c:crossBetween val="between"/>
        <c:majorUnit val="10000.0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Patient Days</c:v>
                </c:pt>
              </c:strCache>
            </c:strRef>
          </c:tx>
          <c:dPt>
            <c:idx val="0"/>
            <c:spPr>
              <a:solidFill>
                <a:srgbClr val="C0504D">
                  <a:lumMod val="50000"/>
                </a:srgbClr>
              </a:solidFill>
            </c:spPr>
          </c:dPt>
          <c:dPt>
            <c:idx val="1"/>
            <c:spPr>
              <a:solidFill>
                <a:srgbClr val="9BBB59">
                  <a:lumMod val="50000"/>
                </a:srgbClr>
              </a:solidFill>
            </c:spPr>
          </c:dPt>
          <c:dPt>
            <c:idx val="2"/>
            <c:spPr>
              <a:solidFill>
                <a:srgbClr val="C0504D">
                  <a:lumMod val="40000"/>
                  <a:lumOff val="60000"/>
                </a:srgbClr>
              </a:solidFill>
            </c:spPr>
          </c:dPt>
          <c:dPt>
            <c:idx val="3"/>
            <c:spPr>
              <a:solidFill>
                <a:srgbClr val="F79646">
                  <a:lumMod val="50000"/>
                </a:srgbClr>
              </a:solidFill>
            </c:spPr>
          </c:dPt>
          <c:dPt>
            <c:idx val="4"/>
            <c:spPr>
              <a:solidFill>
                <a:srgbClr val="EEECE1">
                  <a:lumMod val="10000"/>
                </a:srgbClr>
              </a:solidFill>
            </c:spPr>
          </c:dPt>
          <c:dPt>
            <c:idx val="5"/>
            <c:spPr>
              <a:solidFill>
                <a:srgbClr val="8064A2">
                  <a:lumMod val="40000"/>
                  <a:lumOff val="60000"/>
                </a:srgbClr>
              </a:solidFill>
            </c:spPr>
          </c:dPt>
          <c:dPt>
            <c:idx val="6"/>
            <c:spPr>
              <a:solidFill>
                <a:srgbClr val="4BACC6">
                  <a:lumMod val="50000"/>
                </a:srgbClr>
              </a:solidFill>
            </c:spPr>
          </c:dPt>
          <c:dPt>
            <c:idx val="7"/>
            <c:spPr>
              <a:solidFill>
                <a:srgbClr val="F79646">
                  <a:lumMod val="75000"/>
                </a:srgbClr>
              </a:solidFill>
            </c:spPr>
          </c:dPt>
          <c:dPt>
            <c:idx val="8"/>
            <c:spPr>
              <a:solidFill>
                <a:srgbClr val="1F497D">
                  <a:lumMod val="60000"/>
                  <a:lumOff val="40000"/>
                </a:srgbClr>
              </a:solidFill>
            </c:spPr>
          </c:dPt>
          <c:dPt>
            <c:idx val="9"/>
            <c:spPr>
              <a:solidFill>
                <a:srgbClr val="4F81BD">
                  <a:lumMod val="75000"/>
                </a:srgbClr>
              </a:solidFill>
            </c:spPr>
          </c:dPt>
          <c:dPt>
            <c:idx val="10"/>
            <c:spPr>
              <a:solidFill>
                <a:srgbClr val="8064A2">
                  <a:lumMod val="50000"/>
                </a:srgbClr>
              </a:solidFill>
            </c:spPr>
          </c:dPt>
          <c:dPt>
            <c:idx val="11"/>
            <c:spPr>
              <a:solidFill>
                <a:srgbClr val="9BBB59">
                  <a:lumMod val="60000"/>
                  <a:lumOff val="40000"/>
                </a:srgbClr>
              </a:solidFill>
            </c:spPr>
          </c:dPt>
          <c:dPt>
            <c:idx val="12"/>
            <c:spPr>
              <a:solidFill>
                <a:srgbClr val="EEECE1">
                  <a:lumMod val="25000"/>
                </a:srgbClr>
              </a:solidFill>
            </c:spPr>
          </c:dPt>
          <c:dPt>
            <c:idx val="13"/>
            <c:spPr>
              <a:solidFill>
                <a:sysClr val="windowText" lastClr="000000">
                  <a:lumMod val="65000"/>
                  <a:lumOff val="35000"/>
                </a:sysClr>
              </a:solidFill>
            </c:spPr>
          </c:dPt>
          <c:dLbls>
            <c:numFmt formatCode="0.0%" sourceLinked="0"/>
            <c:spPr>
              <a:ln>
                <a:noFill/>
              </a:ln>
            </c:spPr>
            <c:txPr>
              <a:bodyPr rot="-5400000" vert="horz" anchor="t" anchorCtr="0"/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Sheet1!$A$2:$A$15</c:f>
              <c:strCache>
                <c:ptCount val="14"/>
                <c:pt idx="0">
                  <c:v>Nemours Children's - Orlando</c:v>
                </c:pt>
                <c:pt idx="1">
                  <c:v>Arnold Palmer - Orlando</c:v>
                </c:pt>
                <c:pt idx="2">
                  <c:v>Joe Dimaggio - Hollywood</c:v>
                </c:pt>
                <c:pt idx="3">
                  <c:v>Wolfson Children's - Jacksonville</c:v>
                </c:pt>
                <c:pt idx="4">
                  <c:v>Palm Beach Children's @ St. Mary's - West Palm Beach</c:v>
                </c:pt>
                <c:pt idx="5">
                  <c:v>The Studer Family Children's - Pensacola</c:v>
                </c:pt>
                <c:pt idx="6">
                  <c:v>Golisano Children's - Ft. Myers</c:v>
                </c:pt>
                <c:pt idx="7">
                  <c:v>Salah Foundation Children's - Ft. Lauderdale</c:v>
                </c:pt>
                <c:pt idx="8">
                  <c:v>St. Joseph's Children's of Tampa</c:v>
                </c:pt>
                <c:pt idx="9">
                  <c:v>Shands Children's - Gainesville</c:v>
                </c:pt>
                <c:pt idx="10">
                  <c:v>Baptist Children's - Miami</c:v>
                </c:pt>
                <c:pt idx="11">
                  <c:v>Florida Hospital for Children - Orlando</c:v>
                </c:pt>
                <c:pt idx="12">
                  <c:v>Holtz Children's - Miami</c:v>
                </c:pt>
                <c:pt idx="13">
                  <c:v>Children's Medical Center @ TGH - Tampa</c:v>
                </c:pt>
              </c:strCache>
            </c:strRef>
          </c:cat>
          <c:val>
            <c:numRef>
              <c:f>Sheet1!$B$2:$B$15</c:f>
              <c:numCache>
                <c:formatCode>0.0%</c:formatCode>
                <c:ptCount val="14"/>
                <c:pt idx="0">
                  <c:v>0.930950198594562</c:v>
                </c:pt>
                <c:pt idx="1">
                  <c:v>0.664543812981768</c:v>
                </c:pt>
                <c:pt idx="2">
                  <c:v>0.642184964845862</c:v>
                </c:pt>
                <c:pt idx="3">
                  <c:v>0.618521756468658</c:v>
                </c:pt>
                <c:pt idx="4">
                  <c:v>0.578318827169419</c:v>
                </c:pt>
                <c:pt idx="5">
                  <c:v>0.556973857163722</c:v>
                </c:pt>
                <c:pt idx="6">
                  <c:v>0.539876629626389</c:v>
                </c:pt>
                <c:pt idx="7">
                  <c:v>0.502075437646634</c:v>
                </c:pt>
                <c:pt idx="8">
                  <c:v>0.490469037922544</c:v>
                </c:pt>
                <c:pt idx="9">
                  <c:v>0.48376857968621</c:v>
                </c:pt>
                <c:pt idx="10">
                  <c:v>0.469254969254969</c:v>
                </c:pt>
                <c:pt idx="11">
                  <c:v>0.444389569340182</c:v>
                </c:pt>
                <c:pt idx="12">
                  <c:v>0.389025484915896</c:v>
                </c:pt>
                <c:pt idx="13">
                  <c:v>0.32421432467587</c:v>
                </c:pt>
              </c:numCache>
            </c:numRef>
          </c:val>
        </c:ser>
        <c:dLbls>
          <c:showVal val="1"/>
        </c:dLbls>
        <c:gapWidth val="100"/>
        <c:overlap val="100"/>
        <c:axId val="222401032"/>
        <c:axId val="222404792"/>
      </c:barChart>
      <c:catAx>
        <c:axId val="222401032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900"/>
            </a:pPr>
            <a:endParaRPr lang="en-US"/>
          </a:p>
        </c:txPr>
        <c:crossAx val="222404792"/>
        <c:crosses val="autoZero"/>
        <c:auto val="1"/>
        <c:lblAlgn val="ctr"/>
        <c:lblOffset val="100"/>
      </c:catAx>
      <c:valAx>
        <c:axId val="222404792"/>
        <c:scaling>
          <c:orientation val="minMax"/>
          <c:max val="1.0"/>
        </c:scaling>
        <c:axPos val="l"/>
        <c:numFmt formatCode="0.0%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2240103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Patient Days</c:v>
                </c:pt>
              </c:strCache>
            </c:strRef>
          </c:tx>
          <c:dPt>
            <c:idx val="0"/>
            <c:spPr>
              <a:solidFill>
                <a:srgbClr val="9BBB59">
                  <a:lumMod val="50000"/>
                </a:srgbClr>
              </a:solidFill>
            </c:spPr>
          </c:dPt>
          <c:dPt>
            <c:idx val="1"/>
            <c:spPr>
              <a:solidFill>
                <a:srgbClr val="9BBB59">
                  <a:lumMod val="60000"/>
                  <a:lumOff val="40000"/>
                </a:srgbClr>
              </a:solidFill>
            </c:spPr>
          </c:dPt>
          <c:dPt>
            <c:idx val="2"/>
            <c:spPr>
              <a:solidFill>
                <a:srgbClr val="F79646">
                  <a:lumMod val="50000"/>
                </a:srgbClr>
              </a:solidFill>
            </c:spPr>
          </c:dPt>
          <c:dPt>
            <c:idx val="3"/>
            <c:spPr>
              <a:solidFill>
                <a:srgbClr val="4F81BD">
                  <a:lumMod val="75000"/>
                </a:srgbClr>
              </a:solidFill>
            </c:spPr>
          </c:dPt>
          <c:dPt>
            <c:idx val="4"/>
            <c:spPr>
              <a:solidFill>
                <a:srgbClr val="C0504D">
                  <a:lumMod val="40000"/>
                  <a:lumOff val="60000"/>
                </a:srgbClr>
              </a:solidFill>
            </c:spPr>
          </c:dPt>
          <c:dPt>
            <c:idx val="5"/>
            <c:spPr>
              <a:solidFill>
                <a:srgbClr val="1F497D">
                  <a:lumMod val="60000"/>
                  <a:lumOff val="40000"/>
                </a:srgbClr>
              </a:solidFill>
            </c:spPr>
          </c:dPt>
          <c:dPt>
            <c:idx val="6"/>
            <c:spPr>
              <a:solidFill>
                <a:srgbClr val="EEECE1">
                  <a:lumMod val="25000"/>
                </a:srgbClr>
              </a:solidFill>
            </c:spPr>
          </c:dPt>
          <c:dPt>
            <c:idx val="7"/>
            <c:spPr>
              <a:solidFill>
                <a:sysClr val="windowText" lastClr="000000">
                  <a:lumMod val="65000"/>
                  <a:lumOff val="35000"/>
                </a:sysClr>
              </a:solidFill>
            </c:spPr>
          </c:dPt>
          <c:dPt>
            <c:idx val="8"/>
            <c:spPr>
              <a:solidFill>
                <a:srgbClr val="1F497D">
                  <a:lumMod val="50000"/>
                </a:srgbClr>
              </a:solidFill>
            </c:spPr>
          </c:dPt>
          <c:dPt>
            <c:idx val="9"/>
            <c:spPr>
              <a:solidFill>
                <a:srgbClr val="4BACC6">
                  <a:lumMod val="50000"/>
                </a:srgbClr>
              </a:solidFill>
            </c:spPr>
          </c:dPt>
          <c:dPt>
            <c:idx val="10"/>
            <c:spPr>
              <a:solidFill>
                <a:srgbClr val="8064A2">
                  <a:lumMod val="40000"/>
                  <a:lumOff val="60000"/>
                </a:srgbClr>
              </a:solidFill>
            </c:spPr>
          </c:dPt>
          <c:dPt>
            <c:idx val="11"/>
            <c:spPr>
              <a:solidFill>
                <a:srgbClr val="F79646">
                  <a:lumMod val="75000"/>
                </a:srgbClr>
              </a:solidFill>
            </c:spPr>
          </c:dPt>
          <c:dPt>
            <c:idx val="12"/>
            <c:spPr>
              <a:solidFill>
                <a:srgbClr val="C0504D">
                  <a:lumMod val="50000"/>
                </a:srgbClr>
              </a:solidFill>
            </c:spPr>
          </c:dPt>
          <c:dPt>
            <c:idx val="13"/>
            <c:spPr>
              <a:solidFill>
                <a:srgbClr val="8064A2">
                  <a:lumMod val="50000"/>
                </a:srgbClr>
              </a:solidFill>
            </c:spPr>
          </c:dPt>
          <c:dPt>
            <c:idx val="14"/>
            <c:spPr>
              <a:solidFill>
                <a:srgbClr val="C0504D">
                  <a:lumMod val="50000"/>
                </a:srgbClr>
              </a:solidFill>
            </c:spPr>
          </c:dPt>
          <c:dLbls>
            <c:dLbl>
              <c:idx val="13"/>
              <c:layout>
                <c:manualLayout>
                  <c:x val="-0.00297613188976367"/>
                  <c:y val="-0.103124876968504"/>
                </c:manualLayout>
              </c:layout>
              <c:numFmt formatCode="0.0%" sourceLinked="0"/>
              <c:spPr>
                <a:ln>
                  <a:noFill/>
                </a:ln>
              </c:spPr>
              <c:txPr>
                <a:bodyPr rot="-5400000" vert="horz" anchor="t" anchorCtr="0"/>
                <a:lstStyle/>
                <a:p>
                  <a:pPr>
                    <a:defRPr sz="14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6.2633928571428563E-2"/>
                      <c:h val="6.2921998031496049E-2"/>
                    </c:manualLayout>
                  </c15:layout>
                </c:ext>
              </c:extLst>
            </c:dLbl>
            <c:dLbl>
              <c:idx val="14"/>
              <c:layout>
                <c:manualLayout>
                  <c:x val="-1.09125723497314E-16"/>
                  <c:y val="-0.0942140748031496"/>
                </c:manualLayout>
              </c:layout>
              <c:numFmt formatCode="0.0%" sourceLinked="0"/>
              <c:spPr>
                <a:ln>
                  <a:noFill/>
                </a:ln>
              </c:spPr>
              <c:txPr>
                <a:bodyPr rot="-5400000" vert="horz" anchor="t" anchorCtr="0"/>
                <a:lstStyle/>
                <a:p>
                  <a:pPr>
                    <a:defRPr sz="14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0.00148809523809513"/>
                  <c:y val="-0.067158218503937"/>
                </c:manualLayout>
              </c:layout>
              <c:numFmt formatCode="0.00%" sourceLinked="0"/>
              <c:spPr>
                <a:ln>
                  <a:noFill/>
                </a:ln>
              </c:spPr>
              <c:txPr>
                <a:bodyPr rot="-5400000" vert="horz" anchor="t" anchorCtr="0"/>
                <a:lstStyle/>
                <a:p>
                  <a:pPr>
                    <a:defRPr sz="14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ln>
                <a:noFill/>
              </a:ln>
            </c:spPr>
            <c:txPr>
              <a:bodyPr rot="-5400000" vert="horz" anchor="t" anchorCtr="0"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Arnold Palmer - Orlando</c:v>
                </c:pt>
                <c:pt idx="1">
                  <c:v>Florida Hospital for Children - Orlando</c:v>
                </c:pt>
                <c:pt idx="2">
                  <c:v>Wolfson Children's - Jacksonville</c:v>
                </c:pt>
                <c:pt idx="3">
                  <c:v>Shands Children's - Gainesville</c:v>
                </c:pt>
                <c:pt idx="4">
                  <c:v>Joe Dimaggio - Hollywood</c:v>
                </c:pt>
                <c:pt idx="5">
                  <c:v>St. Joseph's Children's of Tampa</c:v>
                </c:pt>
                <c:pt idx="6">
                  <c:v>Holtz Children's - Miami</c:v>
                </c:pt>
                <c:pt idx="7">
                  <c:v>Children's Medical Center @ TGH - Tampa</c:v>
                </c:pt>
                <c:pt idx="8">
                  <c:v>Palm Beach Children's @ St. Mary's - West Palm Beach</c:v>
                </c:pt>
                <c:pt idx="9">
                  <c:v>Golisano Children's - Ft. Myers</c:v>
                </c:pt>
                <c:pt idx="10">
                  <c:v>The Studer Family Children's - Pensacola</c:v>
                </c:pt>
                <c:pt idx="11">
                  <c:v>Salah Foundation Children's - Ft. Lauderdale</c:v>
                </c:pt>
                <c:pt idx="12">
                  <c:v>Nemours Children's - Orlando</c:v>
                </c:pt>
                <c:pt idx="13">
                  <c:v>Baptist Children's - Miami</c:v>
                </c:pt>
                <c:pt idx="14">
                  <c:v>Shriners - Tampa</c:v>
                </c:pt>
              </c:strCache>
            </c:strRef>
          </c:cat>
          <c:val>
            <c:numRef>
              <c:f>Sheet1!$B$2:$B$16</c:f>
              <c:numCache>
                <c:formatCode>0.0%</c:formatCode>
                <c:ptCount val="15"/>
                <c:pt idx="0">
                  <c:v>0.0778821187166297</c:v>
                </c:pt>
                <c:pt idx="1">
                  <c:v>0.0529853187890263</c:v>
                </c:pt>
                <c:pt idx="2">
                  <c:v>0.0527254332778756</c:v>
                </c:pt>
                <c:pt idx="3">
                  <c:v>0.052449304922278</c:v>
                </c:pt>
                <c:pt idx="4">
                  <c:v>0.0514120832840247</c:v>
                </c:pt>
                <c:pt idx="5">
                  <c:v>0.0512252905728851</c:v>
                </c:pt>
                <c:pt idx="6">
                  <c:v>0.0507020389410594</c:v>
                </c:pt>
                <c:pt idx="7">
                  <c:v>0.0337387083226014</c:v>
                </c:pt>
                <c:pt idx="8">
                  <c:v>0.0335716390654331</c:v>
                </c:pt>
                <c:pt idx="9">
                  <c:v>0.0323035369953986</c:v>
                </c:pt>
                <c:pt idx="10">
                  <c:v>0.0315726089952873</c:v>
                </c:pt>
                <c:pt idx="11">
                  <c:v>0.0279933822010911</c:v>
                </c:pt>
                <c:pt idx="12">
                  <c:v>0.0207305103269685</c:v>
                </c:pt>
                <c:pt idx="13">
                  <c:v>0.0174030476216995</c:v>
                </c:pt>
                <c:pt idx="14">
                  <c:v>0.000512809803252746</c:v>
                </c:pt>
              </c:numCache>
            </c:numRef>
          </c:val>
        </c:ser>
        <c:dLbls>
          <c:showVal val="1"/>
        </c:dLbls>
        <c:gapWidth val="100"/>
        <c:overlap val="100"/>
        <c:axId val="212276248"/>
        <c:axId val="212279880"/>
      </c:barChart>
      <c:catAx>
        <c:axId val="212276248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900"/>
            </a:pPr>
            <a:endParaRPr lang="en-US"/>
          </a:p>
        </c:txPr>
        <c:crossAx val="212279880"/>
        <c:crosses val="autoZero"/>
        <c:auto val="1"/>
        <c:lblAlgn val="ctr"/>
        <c:lblOffset val="100"/>
      </c:catAx>
      <c:valAx>
        <c:axId val="212279880"/>
        <c:scaling>
          <c:orientation val="minMax"/>
        </c:scaling>
        <c:axPos val="l"/>
        <c:numFmt formatCode="0.0%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1227624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19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Discharges</c:v>
                </c:pt>
              </c:strCache>
            </c:strRef>
          </c:tx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bestFit"/>
            <c:showCatName val="1"/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FACH Members (15 Hospitals)</c:v>
                </c:pt>
                <c:pt idx="1">
                  <c:v>All Other       (185 Hospitals)</c:v>
                </c:pt>
              </c:strCache>
            </c:strRef>
          </c:cat>
          <c:val>
            <c:numRef>
              <c:f>Sheet1!$B$2:$B$3</c:f>
              <c:numCache>
                <c:formatCode>#,##0_);\(#,##0\)</c:formatCode>
                <c:ptCount val="2"/>
                <c:pt idx="0">
                  <c:v>67219.0</c:v>
                </c:pt>
                <c:pt idx="1">
                  <c:v>57425.0</c:v>
                </c:pt>
              </c:numCache>
            </c:numRef>
          </c:val>
        </c:ser>
        <c:dLbls>
          <c:showVal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Discharges</c:v>
                </c:pt>
              </c:strCache>
            </c:strRef>
          </c:tx>
          <c:dPt>
            <c:idx val="0"/>
            <c:spPr>
              <a:solidFill>
                <a:srgbClr val="9BBB59">
                  <a:lumMod val="50000"/>
                </a:srgbClr>
              </a:solidFill>
            </c:spPr>
          </c:dPt>
          <c:dPt>
            <c:idx val="1"/>
            <c:spPr>
              <a:solidFill>
                <a:srgbClr val="1F497D">
                  <a:lumMod val="60000"/>
                  <a:lumOff val="40000"/>
                </a:srgbClr>
              </a:solidFill>
            </c:spPr>
          </c:dPt>
          <c:dPt>
            <c:idx val="2"/>
            <c:spPr>
              <a:solidFill>
                <a:srgbClr val="F79646">
                  <a:lumMod val="50000"/>
                </a:srgbClr>
              </a:solidFill>
            </c:spPr>
          </c:dPt>
          <c:dPt>
            <c:idx val="3"/>
            <c:spPr>
              <a:solidFill>
                <a:srgbClr val="4F81BD">
                  <a:lumMod val="75000"/>
                </a:srgbClr>
              </a:solidFill>
            </c:spPr>
          </c:dPt>
          <c:dPt>
            <c:idx val="4"/>
            <c:spPr>
              <a:solidFill>
                <a:srgbClr val="C0504D">
                  <a:lumMod val="40000"/>
                  <a:lumOff val="60000"/>
                </a:srgbClr>
              </a:solidFill>
            </c:spPr>
          </c:dPt>
          <c:dPt>
            <c:idx val="5"/>
            <c:spPr>
              <a:solidFill>
                <a:srgbClr val="9BBB59">
                  <a:lumMod val="60000"/>
                  <a:lumOff val="40000"/>
                </a:srgbClr>
              </a:solidFill>
            </c:spPr>
          </c:dPt>
          <c:dPt>
            <c:idx val="6"/>
            <c:spPr>
              <a:solidFill>
                <a:srgbClr val="1F497D">
                  <a:lumMod val="50000"/>
                </a:srgbClr>
              </a:solidFill>
            </c:spPr>
          </c:dPt>
          <c:dPt>
            <c:idx val="7"/>
            <c:spPr>
              <a:solidFill>
                <a:srgbClr val="4BACC6">
                  <a:lumMod val="50000"/>
                </a:srgbClr>
              </a:solidFill>
            </c:spPr>
          </c:dPt>
          <c:dPt>
            <c:idx val="8"/>
            <c:spPr>
              <a:solidFill>
                <a:srgbClr val="8064A2">
                  <a:lumMod val="40000"/>
                  <a:lumOff val="60000"/>
                </a:srgbClr>
              </a:solidFill>
            </c:spPr>
          </c:dPt>
          <c:dPt>
            <c:idx val="9"/>
            <c:spPr>
              <a:solidFill>
                <a:srgbClr val="EEECE1">
                  <a:lumMod val="25000"/>
                </a:srgbClr>
              </a:solidFill>
            </c:spPr>
          </c:dPt>
          <c:dPt>
            <c:idx val="10"/>
            <c:spPr>
              <a:solidFill>
                <a:srgbClr val="F79646">
                  <a:lumMod val="75000"/>
                </a:srgbClr>
              </a:solidFill>
            </c:spPr>
          </c:dPt>
          <c:dPt>
            <c:idx val="11"/>
            <c:spPr>
              <a:solidFill>
                <a:srgbClr val="C0504D">
                  <a:lumMod val="50000"/>
                </a:srgbClr>
              </a:solidFill>
            </c:spPr>
          </c:dPt>
          <c:dPt>
            <c:idx val="12"/>
            <c:spPr>
              <a:solidFill>
                <a:srgbClr val="8064A2">
                  <a:lumMod val="50000"/>
                </a:srgbClr>
              </a:solidFill>
            </c:spPr>
          </c:dPt>
          <c:dPt>
            <c:idx val="13"/>
            <c:spPr>
              <a:solidFill>
                <a:sysClr val="windowText" lastClr="000000">
                  <a:lumMod val="65000"/>
                  <a:lumOff val="35000"/>
                </a:sysClr>
              </a:solidFill>
            </c:spPr>
          </c:dPt>
          <c:dPt>
            <c:idx val="14"/>
            <c:spPr>
              <a:solidFill>
                <a:srgbClr val="4F81BD">
                  <a:lumMod val="40000"/>
                  <a:lumOff val="60000"/>
                </a:srgbClr>
              </a:solidFill>
            </c:spPr>
          </c:dPt>
          <c:dLbls>
            <c:dLbl>
              <c:idx val="13"/>
              <c:layout>
                <c:manualLayout>
                  <c:x val="0.0"/>
                  <c:y val="-0.012449311023622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0.0"/>
                  <c:y val="-0.0677576279527559"/>
                </c:manualLayout>
              </c:layout>
              <c:numFmt formatCode="0.0%" sourceLinked="0"/>
              <c:spPr/>
              <c:txPr>
                <a:bodyPr rot="-5400000" vert="horz" anchor="t" anchorCtr="0"/>
                <a:lstStyle/>
                <a:p>
                  <a:pPr>
                    <a:defRPr sz="14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0.00148809523809524"/>
                  <c:y val="-0.0621633858267717"/>
                </c:manualLayout>
              </c:layout>
              <c:numFmt formatCode="0.0%" sourceLinked="0"/>
              <c:spPr/>
              <c:txPr>
                <a:bodyPr rot="-5400000" vert="horz" anchor="t" anchorCtr="0"/>
                <a:lstStyle/>
                <a:p>
                  <a:pPr>
                    <a:defRPr sz="14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-5400000" vert="horz" anchor="t" anchorCtr="0"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Arnold Palmer - Orlando</c:v>
                </c:pt>
                <c:pt idx="1">
                  <c:v>St. Joseph's Children's of Tampa</c:v>
                </c:pt>
                <c:pt idx="2">
                  <c:v>Wolfson Children's - Jacksonville</c:v>
                </c:pt>
                <c:pt idx="3">
                  <c:v>Shands Children's - Gainesville</c:v>
                </c:pt>
                <c:pt idx="4">
                  <c:v>Joe Dimaggio - Hollywood</c:v>
                </c:pt>
                <c:pt idx="5">
                  <c:v>Florida Hospital for Children - Orlando</c:v>
                </c:pt>
                <c:pt idx="6">
                  <c:v>Palm Beach Children's @ St. Mary's - West Palm Beach</c:v>
                </c:pt>
                <c:pt idx="7">
                  <c:v>Golisano Children's - Ft. Myers</c:v>
                </c:pt>
                <c:pt idx="8">
                  <c:v>The Studer Family Children's - Pensacola</c:v>
                </c:pt>
                <c:pt idx="9">
                  <c:v>Holtz Children's - Miami</c:v>
                </c:pt>
                <c:pt idx="10">
                  <c:v>Salah Foundation Children's - Ft. Lauderdale</c:v>
                </c:pt>
                <c:pt idx="11">
                  <c:v>Nemours Children's - Orlando</c:v>
                </c:pt>
                <c:pt idx="12">
                  <c:v>Baptist Children's - Miami</c:v>
                </c:pt>
                <c:pt idx="13">
                  <c:v>Children's Medical Center @ TGH - Tampa</c:v>
                </c:pt>
                <c:pt idx="14">
                  <c:v>Shriners - Tampa</c:v>
                </c:pt>
              </c:strCache>
            </c:strRef>
          </c:cat>
          <c:val>
            <c:numRef>
              <c:f>Sheet1!$B$2:$B$16</c:f>
              <c:numCache>
                <c:formatCode>0.0%</c:formatCode>
                <c:ptCount val="15"/>
                <c:pt idx="0">
                  <c:v>0.0712509226276435</c:v>
                </c:pt>
                <c:pt idx="1">
                  <c:v>0.060805173133083</c:v>
                </c:pt>
                <c:pt idx="2">
                  <c:v>0.0591925804691762</c:v>
                </c:pt>
                <c:pt idx="3">
                  <c:v>0.0497336414107378</c:v>
                </c:pt>
                <c:pt idx="4">
                  <c:v>0.0377956419883829</c:v>
                </c:pt>
                <c:pt idx="5">
                  <c:v>0.0374346137800456</c:v>
                </c:pt>
                <c:pt idx="6">
                  <c:v>0.0351721703411315</c:v>
                </c:pt>
                <c:pt idx="7">
                  <c:v>0.0313693398799782</c:v>
                </c:pt>
                <c:pt idx="8">
                  <c:v>0.0301017297262604</c:v>
                </c:pt>
                <c:pt idx="9">
                  <c:v>0.0298289528577388</c:v>
                </c:pt>
                <c:pt idx="10">
                  <c:v>0.0263550592086262</c:v>
                </c:pt>
                <c:pt idx="11">
                  <c:v>0.0261705336799204</c:v>
                </c:pt>
                <c:pt idx="12">
                  <c:v>0.0215092583678316</c:v>
                </c:pt>
                <c:pt idx="13">
                  <c:v>0.0208353390456019</c:v>
                </c:pt>
                <c:pt idx="14">
                  <c:v>0.00173293540001925</c:v>
                </c:pt>
              </c:numCache>
            </c:numRef>
          </c:val>
        </c:ser>
        <c:dLbls>
          <c:showVal val="1"/>
        </c:dLbls>
        <c:gapWidth val="100"/>
        <c:overlap val="100"/>
        <c:axId val="448966120"/>
        <c:axId val="448969432"/>
      </c:barChart>
      <c:catAx>
        <c:axId val="448966120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900"/>
            </a:pPr>
            <a:endParaRPr lang="en-US"/>
          </a:p>
        </c:txPr>
        <c:crossAx val="448969432"/>
        <c:crosses val="autoZero"/>
        <c:auto val="1"/>
        <c:lblAlgn val="ctr"/>
        <c:lblOffset val="100"/>
      </c:catAx>
      <c:valAx>
        <c:axId val="448969432"/>
        <c:scaling>
          <c:orientation val="minMax"/>
        </c:scaling>
        <c:axPos val="l"/>
        <c:numFmt formatCode="0.0%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4896612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autoTitleDeleted val="1"/>
    <c:view3D>
      <c:rotX val="30"/>
      <c:rotY val="19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Patient Days</c:v>
                </c:pt>
              </c:strCache>
            </c:strRef>
          </c:tx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bestFit"/>
            <c:showCatName val="1"/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FACH Members (15 Hospitals)</c:v>
                </c:pt>
                <c:pt idx="1">
                  <c:v>All Other      (170 Hospitals)</c:v>
                </c:pt>
              </c:strCache>
            </c:strRef>
          </c:cat>
          <c:val>
            <c:numRef>
              <c:f>Sheet1!$B$2:$B$3</c:f>
              <c:numCache>
                <c:formatCode>#,##0_);\(#,##0\)</c:formatCode>
                <c:ptCount val="2"/>
                <c:pt idx="0">
                  <c:v>328972.0</c:v>
                </c:pt>
                <c:pt idx="1">
                  <c:v>234107.0</c:v>
                </c:pt>
              </c:numCache>
            </c:numRef>
          </c:val>
        </c:ser>
        <c:dLbls>
          <c:showVal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727122000374953"/>
          <c:y val="0.0291407480314961"/>
          <c:w val="0.906454466629172"/>
          <c:h val="0.512033710629921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Patient Days</c:v>
                </c:pt>
              </c:strCache>
            </c:strRef>
          </c:tx>
          <c:dPt>
            <c:idx val="0"/>
            <c:spPr>
              <a:solidFill>
                <a:srgbClr val="9BBB59">
                  <a:lumMod val="50000"/>
                </a:srgbClr>
              </a:solidFill>
            </c:spPr>
          </c:dPt>
          <c:dPt>
            <c:idx val="1"/>
            <c:spPr>
              <a:solidFill>
                <a:srgbClr val="EEECE1">
                  <a:lumMod val="25000"/>
                </a:srgbClr>
              </a:solidFill>
            </c:spPr>
          </c:dPt>
          <c:dPt>
            <c:idx val="2"/>
            <c:spPr>
              <a:solidFill>
                <a:srgbClr val="4F81BD">
                  <a:lumMod val="75000"/>
                </a:srgbClr>
              </a:solidFill>
            </c:spPr>
          </c:dPt>
          <c:dPt>
            <c:idx val="3"/>
            <c:spPr>
              <a:solidFill>
                <a:srgbClr val="1F497D">
                  <a:lumMod val="60000"/>
                  <a:lumOff val="40000"/>
                </a:srgbClr>
              </a:solidFill>
            </c:spPr>
          </c:dPt>
          <c:dPt>
            <c:idx val="4"/>
            <c:spPr>
              <a:solidFill>
                <a:srgbClr val="C0504D">
                  <a:lumMod val="40000"/>
                  <a:lumOff val="60000"/>
                </a:srgbClr>
              </a:solidFill>
            </c:spPr>
          </c:dPt>
          <c:dPt>
            <c:idx val="5"/>
            <c:spPr>
              <a:solidFill>
                <a:srgbClr val="F79646">
                  <a:lumMod val="50000"/>
                </a:srgbClr>
              </a:solidFill>
            </c:spPr>
          </c:dPt>
          <c:dPt>
            <c:idx val="6"/>
            <c:spPr>
              <a:solidFill>
                <a:srgbClr val="9BBB59">
                  <a:lumMod val="60000"/>
                  <a:lumOff val="40000"/>
                </a:srgbClr>
              </a:solidFill>
            </c:spPr>
          </c:dPt>
          <c:dPt>
            <c:idx val="7"/>
            <c:spPr>
              <a:solidFill>
                <a:srgbClr val="4BACC6">
                  <a:lumMod val="50000"/>
                </a:srgbClr>
              </a:solidFill>
            </c:spPr>
          </c:dPt>
          <c:dPt>
            <c:idx val="8"/>
            <c:spPr>
              <a:solidFill>
                <a:sysClr val="windowText" lastClr="000000">
                  <a:lumMod val="65000"/>
                  <a:lumOff val="35000"/>
                </a:sysClr>
              </a:solidFill>
            </c:spPr>
          </c:dPt>
          <c:dPt>
            <c:idx val="9"/>
            <c:spPr>
              <a:solidFill>
                <a:srgbClr val="1F497D">
                  <a:lumMod val="50000"/>
                </a:srgbClr>
              </a:solidFill>
            </c:spPr>
          </c:dPt>
          <c:dPt>
            <c:idx val="10"/>
            <c:spPr>
              <a:solidFill>
                <a:srgbClr val="F79646">
                  <a:lumMod val="75000"/>
                </a:srgbClr>
              </a:solidFill>
            </c:spPr>
          </c:dPt>
          <c:dPt>
            <c:idx val="11"/>
            <c:spPr>
              <a:solidFill>
                <a:srgbClr val="8064A2">
                  <a:lumMod val="40000"/>
                  <a:lumOff val="60000"/>
                </a:srgbClr>
              </a:solidFill>
            </c:spPr>
          </c:dPt>
          <c:dPt>
            <c:idx val="12"/>
            <c:spPr>
              <a:solidFill>
                <a:srgbClr val="C0504D">
                  <a:lumMod val="50000"/>
                </a:srgbClr>
              </a:solidFill>
            </c:spPr>
          </c:dPt>
          <c:dPt>
            <c:idx val="13"/>
            <c:spPr>
              <a:solidFill>
                <a:srgbClr val="8064A2">
                  <a:lumMod val="50000"/>
                </a:srgbClr>
              </a:solidFill>
            </c:spPr>
          </c:dPt>
          <c:dPt>
            <c:idx val="14"/>
            <c:spPr>
              <a:solidFill>
                <a:srgbClr val="C0504D">
                  <a:lumMod val="50000"/>
                </a:srgbClr>
              </a:solidFill>
            </c:spPr>
          </c:dPt>
          <c:dLbls>
            <c:dLbl>
              <c:idx val="12"/>
              <c:layout>
                <c:manualLayout>
                  <c:x val="-0.00446428571428582"/>
                  <c:y val="-0.00990821850393706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0.00297619047619048"/>
                  <c:y val="-0.0886048228346457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-5400000" vert="horz" anchor="t" anchorCtr="0"/>
                <a:lstStyle/>
                <a:p>
                  <a:pPr>
                    <a:defRPr sz="14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1.09125723497314E-16"/>
                  <c:y val="-0.0879151082677165"/>
                </c:manualLayout>
              </c:layout>
              <c:numFmt formatCode="0.00%" sourceLinked="0"/>
              <c:spPr/>
              <c:txPr>
                <a:bodyPr rot="-5400000" vert="horz" anchor="t" anchorCtr="0"/>
                <a:lstStyle/>
                <a:p>
                  <a:pPr>
                    <a:defRPr sz="14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numFmt formatCode="0.00%" sourceLinked="0"/>
              <c:spPr/>
              <c:txPr>
                <a:bodyPr rot="-5400000" vert="horz" anchor="t" anchorCtr="0"/>
                <a:lstStyle/>
                <a:p>
                  <a:pPr>
                    <a:defRPr sz="14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inBase"/>
              <c:showVal val="1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-5400000" vert="horz" anchor="t" anchorCtr="0"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Arnold Palmer - Orlando</c:v>
                </c:pt>
                <c:pt idx="1">
                  <c:v>Holtz Children's - Miami</c:v>
                </c:pt>
                <c:pt idx="2">
                  <c:v>Shands Children's - Gainesville</c:v>
                </c:pt>
                <c:pt idx="3">
                  <c:v>St. Joseph's Children's of Tampa</c:v>
                </c:pt>
                <c:pt idx="4">
                  <c:v>Joe Dimaggio - Hollywood</c:v>
                </c:pt>
                <c:pt idx="5">
                  <c:v>Wolfson Children's - Jacksonville</c:v>
                </c:pt>
                <c:pt idx="6">
                  <c:v>Florida Hospital for Children - Orlando</c:v>
                </c:pt>
                <c:pt idx="7">
                  <c:v>Golisano Children's - Ft. Myers</c:v>
                </c:pt>
                <c:pt idx="8">
                  <c:v>Children's Medical Center @ TGH - Tampa</c:v>
                </c:pt>
                <c:pt idx="9">
                  <c:v>Palm Beach Children's @ St. Mary's - West Palm Beach</c:v>
                </c:pt>
                <c:pt idx="10">
                  <c:v>Salah Foundation Children's - Ft. Lauderdale</c:v>
                </c:pt>
                <c:pt idx="11">
                  <c:v>The Studer Family Children's - Pensacola</c:v>
                </c:pt>
                <c:pt idx="12">
                  <c:v>Nemours Children's - Orlando</c:v>
                </c:pt>
                <c:pt idx="13">
                  <c:v>Baptist Children's - Miami</c:v>
                </c:pt>
                <c:pt idx="14">
                  <c:v>Shriners - Tampa</c:v>
                </c:pt>
              </c:strCache>
            </c:strRef>
          </c:cat>
          <c:val>
            <c:numRef>
              <c:f>Sheet1!$B$2:$B$16</c:f>
              <c:numCache>
                <c:formatCode>0.0%</c:formatCode>
                <c:ptCount val="15"/>
                <c:pt idx="0">
                  <c:v>0.0794400075300269</c:v>
                </c:pt>
                <c:pt idx="1">
                  <c:v>0.0607179454392723</c:v>
                </c:pt>
                <c:pt idx="2">
                  <c:v>0.0597003262419661</c:v>
                </c:pt>
                <c:pt idx="3">
                  <c:v>0.0506500863999545</c:v>
                </c:pt>
                <c:pt idx="4">
                  <c:v>0.0459811145505338</c:v>
                </c:pt>
                <c:pt idx="5">
                  <c:v>0.0445266117187819</c:v>
                </c:pt>
                <c:pt idx="6">
                  <c:v>0.0439938267987263</c:v>
                </c:pt>
                <c:pt idx="7">
                  <c:v>0.0361867517701779</c:v>
                </c:pt>
                <c:pt idx="8">
                  <c:v>0.0345297906688049</c:v>
                </c:pt>
                <c:pt idx="9">
                  <c:v>0.0339153120610074</c:v>
                </c:pt>
                <c:pt idx="10">
                  <c:v>0.030750569635877</c:v>
                </c:pt>
                <c:pt idx="11">
                  <c:v>0.0286940198444623</c:v>
                </c:pt>
                <c:pt idx="12">
                  <c:v>0.0233253238000352</c:v>
                </c:pt>
                <c:pt idx="13">
                  <c:v>0.0114406681833277</c:v>
                </c:pt>
                <c:pt idx="14">
                  <c:v>0.000385381092173567</c:v>
                </c:pt>
              </c:numCache>
            </c:numRef>
          </c:val>
        </c:ser>
        <c:dLbls>
          <c:showVal val="1"/>
        </c:dLbls>
        <c:gapWidth val="100"/>
        <c:overlap val="100"/>
        <c:axId val="449755608"/>
        <c:axId val="449246792"/>
      </c:barChart>
      <c:catAx>
        <c:axId val="449755608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900"/>
            </a:pPr>
            <a:endParaRPr lang="en-US"/>
          </a:p>
        </c:txPr>
        <c:crossAx val="449246792"/>
        <c:crosses val="autoZero"/>
        <c:auto val="1"/>
        <c:lblAlgn val="ctr"/>
        <c:lblOffset val="100"/>
      </c:catAx>
      <c:valAx>
        <c:axId val="449246792"/>
        <c:scaling>
          <c:orientation val="minMax"/>
        </c:scaling>
        <c:axPos val="l"/>
        <c:numFmt formatCode="0.0%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4975560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19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Discharges</c:v>
                </c:pt>
              </c:strCache>
            </c:strRef>
          </c:tx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bestFit"/>
            <c:showCatName val="1"/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FACH Members (15 Hospitals)</c:v>
                </c:pt>
                <c:pt idx="1">
                  <c:v>All Other      (170 Hospitals)</c:v>
                </c:pt>
              </c:strCache>
            </c:strRef>
          </c:cat>
          <c:val>
            <c:numRef>
              <c:f>Sheet1!$B$2:$B$3</c:f>
              <c:numCache>
                <c:formatCode>#,##0_);\(#,##0\)</c:formatCode>
                <c:ptCount val="2"/>
                <c:pt idx="0">
                  <c:v>39416.0</c:v>
                </c:pt>
                <c:pt idx="1">
                  <c:v>36047.0</c:v>
                </c:pt>
              </c:numCache>
            </c:numRef>
          </c:val>
        </c:ser>
        <c:dLbls>
          <c:showVal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Discharges</c:v>
                </c:pt>
              </c:strCache>
            </c:strRef>
          </c:tx>
          <c:dPt>
            <c:idx val="0"/>
            <c:spPr>
              <a:solidFill>
                <a:srgbClr val="9BBB59">
                  <a:lumMod val="50000"/>
                </a:srgbClr>
              </a:solidFill>
            </c:spPr>
          </c:dPt>
          <c:dPt>
            <c:idx val="1"/>
            <c:spPr>
              <a:solidFill>
                <a:srgbClr val="1F497D">
                  <a:lumMod val="60000"/>
                  <a:lumOff val="40000"/>
                </a:srgbClr>
              </a:solidFill>
            </c:spPr>
          </c:dPt>
          <c:dPt>
            <c:idx val="2"/>
            <c:spPr>
              <a:solidFill>
                <a:srgbClr val="4F81BD">
                  <a:lumMod val="75000"/>
                </a:srgbClr>
              </a:solidFill>
            </c:spPr>
          </c:dPt>
          <c:dPt>
            <c:idx val="3"/>
            <c:spPr>
              <a:solidFill>
                <a:srgbClr val="F79646">
                  <a:lumMod val="50000"/>
                </a:srgbClr>
              </a:solidFill>
            </c:spPr>
          </c:dPt>
          <c:dPt>
            <c:idx val="4"/>
            <c:spPr>
              <a:solidFill>
                <a:srgbClr val="EEECE1">
                  <a:lumMod val="25000"/>
                </a:srgbClr>
              </a:solidFill>
            </c:spPr>
          </c:dPt>
          <c:dPt>
            <c:idx val="5"/>
            <c:spPr>
              <a:solidFill>
                <a:srgbClr val="1F497D">
                  <a:lumMod val="50000"/>
                </a:srgbClr>
              </a:solidFill>
            </c:spPr>
          </c:dPt>
          <c:dPt>
            <c:idx val="6"/>
            <c:spPr>
              <a:solidFill>
                <a:srgbClr val="4BACC6">
                  <a:lumMod val="50000"/>
                </a:srgbClr>
              </a:solidFill>
            </c:spPr>
          </c:dPt>
          <c:dPt>
            <c:idx val="7"/>
            <c:spPr>
              <a:solidFill>
                <a:srgbClr val="F79646">
                  <a:lumMod val="75000"/>
                </a:srgbClr>
              </a:solidFill>
            </c:spPr>
          </c:dPt>
          <c:dPt>
            <c:idx val="8"/>
            <c:spPr>
              <a:solidFill>
                <a:srgbClr val="9BBB59">
                  <a:lumMod val="60000"/>
                  <a:lumOff val="40000"/>
                </a:srgbClr>
              </a:solidFill>
            </c:spPr>
          </c:dPt>
          <c:dPt>
            <c:idx val="9"/>
            <c:spPr>
              <a:solidFill>
                <a:srgbClr val="C0504D">
                  <a:lumMod val="40000"/>
                  <a:lumOff val="60000"/>
                </a:srgbClr>
              </a:solidFill>
            </c:spPr>
          </c:dPt>
          <c:dPt>
            <c:idx val="10"/>
            <c:spPr>
              <a:solidFill>
                <a:srgbClr val="C0504D">
                  <a:lumMod val="50000"/>
                </a:srgbClr>
              </a:solidFill>
            </c:spPr>
          </c:dPt>
          <c:dPt>
            <c:idx val="11"/>
            <c:spPr>
              <a:solidFill>
                <a:srgbClr val="8064A2">
                  <a:lumMod val="40000"/>
                  <a:lumOff val="60000"/>
                </a:srgbClr>
              </a:solidFill>
            </c:spPr>
          </c:dPt>
          <c:dPt>
            <c:idx val="12"/>
            <c:spPr>
              <a:solidFill>
                <a:sysClr val="windowText" lastClr="000000">
                  <a:lumMod val="65000"/>
                  <a:lumOff val="35000"/>
                </a:sysClr>
              </a:solidFill>
            </c:spPr>
          </c:dPt>
          <c:dPt>
            <c:idx val="13"/>
            <c:spPr>
              <a:solidFill>
                <a:srgbClr val="8064A2">
                  <a:lumMod val="50000"/>
                </a:srgbClr>
              </a:solidFill>
            </c:spPr>
          </c:dPt>
          <c:dPt>
            <c:idx val="14"/>
            <c:spPr>
              <a:solidFill>
                <a:srgbClr val="4F81BD">
                  <a:lumMod val="40000"/>
                  <a:lumOff val="60000"/>
                </a:srgbClr>
              </a:solidFill>
            </c:spPr>
          </c:dPt>
          <c:dLbls>
            <c:dLbl>
              <c:idx val="14"/>
              <c:layout>
                <c:manualLayout>
                  <c:x val="0.0"/>
                  <c:y val="-0.0600378937007875"/>
                </c:manualLayout>
              </c:layout>
              <c:numFmt formatCode="0.0%" sourceLinked="0"/>
              <c:spPr/>
              <c:txPr>
                <a:bodyPr rot="-5400000" vert="horz" anchor="t" anchorCtr="0"/>
                <a:lstStyle/>
                <a:p>
                  <a:pPr>
                    <a:defRPr sz="14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numFmt formatCode="0.0%" sourceLinked="0"/>
              <c:spPr/>
              <c:txPr>
                <a:bodyPr rot="-5400000" vert="horz" anchor="t" anchorCtr="0"/>
                <a:lstStyle/>
                <a:p>
                  <a:pPr>
                    <a:defRPr sz="14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inBase"/>
              <c:showVal val="1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-5400000" vert="horz" anchor="t" anchorCtr="0"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Arnold Palmer - Orlando</c:v>
                </c:pt>
                <c:pt idx="1">
                  <c:v>St. Joseph's Children's of Tampa</c:v>
                </c:pt>
                <c:pt idx="2">
                  <c:v>Shands Children's - Gainesville</c:v>
                </c:pt>
                <c:pt idx="3">
                  <c:v>Wolfson Children's - Jacksonville</c:v>
                </c:pt>
                <c:pt idx="4">
                  <c:v>Holtz Children's - Miami</c:v>
                </c:pt>
                <c:pt idx="5">
                  <c:v>Palm Beach Children's @ St. Mary's - West Palm Beach</c:v>
                </c:pt>
                <c:pt idx="6">
                  <c:v>Golisano Children's - Ft. Myers</c:v>
                </c:pt>
                <c:pt idx="7">
                  <c:v>Salah Foundation Children's - Ft. Lauderdale</c:v>
                </c:pt>
                <c:pt idx="8">
                  <c:v>Florida Hospital for Children - Orlando</c:v>
                </c:pt>
                <c:pt idx="9">
                  <c:v>Joe Dimaggio - Hollywood</c:v>
                </c:pt>
                <c:pt idx="10">
                  <c:v>Nemours Children's - Orlando</c:v>
                </c:pt>
                <c:pt idx="11">
                  <c:v>The Studer Family Children's - Pensacola</c:v>
                </c:pt>
                <c:pt idx="12">
                  <c:v>Children's Medical Center @ TGH - Tampa</c:v>
                </c:pt>
                <c:pt idx="13">
                  <c:v>Baptist Children's - Miami</c:v>
                </c:pt>
                <c:pt idx="14">
                  <c:v>Shriners - Tampa</c:v>
                </c:pt>
              </c:strCache>
            </c:strRef>
          </c:cat>
          <c:val>
            <c:numRef>
              <c:f>Sheet1!$B$2:$B$16</c:f>
              <c:numCache>
                <c:formatCode>0.0%</c:formatCode>
                <c:ptCount val="15"/>
                <c:pt idx="0">
                  <c:v>0.0692392298212369</c:v>
                </c:pt>
                <c:pt idx="1">
                  <c:v>0.0640181280892623</c:v>
                </c:pt>
                <c:pt idx="2">
                  <c:v>0.0523832871738468</c:v>
                </c:pt>
                <c:pt idx="3">
                  <c:v>0.0463538422803228</c:v>
                </c:pt>
                <c:pt idx="4">
                  <c:v>0.0382174045558751</c:v>
                </c:pt>
                <c:pt idx="5">
                  <c:v>0.0355670991081722</c:v>
                </c:pt>
                <c:pt idx="6">
                  <c:v>0.0333938486410559</c:v>
                </c:pt>
                <c:pt idx="7">
                  <c:v>0.031618143991095</c:v>
                </c:pt>
                <c:pt idx="8">
                  <c:v>0.0310748313743159</c:v>
                </c:pt>
                <c:pt idx="9">
                  <c:v>0.0292858751971165</c:v>
                </c:pt>
                <c:pt idx="10">
                  <c:v>0.028888329379961</c:v>
                </c:pt>
                <c:pt idx="11">
                  <c:v>0.0250321349535534</c:v>
                </c:pt>
                <c:pt idx="12">
                  <c:v>0.0202218305659727</c:v>
                </c:pt>
                <c:pt idx="13">
                  <c:v>0.0155705445052542</c:v>
                </c:pt>
                <c:pt idx="14">
                  <c:v>0.00145766799623657</c:v>
                </c:pt>
              </c:numCache>
            </c:numRef>
          </c:val>
        </c:ser>
        <c:dLbls>
          <c:showVal val="1"/>
        </c:dLbls>
        <c:gapWidth val="100"/>
        <c:overlap val="100"/>
        <c:axId val="449421976"/>
        <c:axId val="449545976"/>
      </c:barChart>
      <c:catAx>
        <c:axId val="449421976"/>
        <c:scaling>
          <c:orientation val="minMax"/>
        </c:scaling>
        <c:axPos val="b"/>
        <c:numFmt formatCode="General" sourceLinked="0"/>
        <c:tickLblPos val="nextTo"/>
        <c:txPr>
          <a:bodyPr rot="-2700000"/>
          <a:lstStyle/>
          <a:p>
            <a:pPr>
              <a:defRPr sz="900"/>
            </a:pPr>
            <a:endParaRPr lang="en-US"/>
          </a:p>
        </c:txPr>
        <c:crossAx val="449545976"/>
        <c:crosses val="autoZero"/>
        <c:auto val="1"/>
        <c:lblAlgn val="ctr"/>
        <c:lblOffset val="100"/>
      </c:catAx>
      <c:valAx>
        <c:axId val="449545976"/>
        <c:scaling>
          <c:orientation val="minMax"/>
        </c:scaling>
        <c:axPos val="l"/>
        <c:numFmt formatCode="0.0%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4942197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Medical</c:v>
                </c:pt>
              </c:strCache>
            </c:strRef>
          </c:tx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-5400000" vert="horz" anchor="ctr" anchorCtr="1"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Arnold Palmer - Orlando</c:v>
                </c:pt>
                <c:pt idx="1">
                  <c:v>Baptist Children's - Miami</c:v>
                </c:pt>
                <c:pt idx="2">
                  <c:v>Children's Medical Center @ TGH - Tampa</c:v>
                </c:pt>
                <c:pt idx="3">
                  <c:v>Florida Hospital for Children - Orlando</c:v>
                </c:pt>
                <c:pt idx="4">
                  <c:v>Golisano Children's - Ft. Myers</c:v>
                </c:pt>
                <c:pt idx="5">
                  <c:v>Holtz Children's - Miami</c:v>
                </c:pt>
                <c:pt idx="6">
                  <c:v>Joe Dimaggio - Hollywood</c:v>
                </c:pt>
                <c:pt idx="7">
                  <c:v>Nemours Children's - Orlando</c:v>
                </c:pt>
                <c:pt idx="8">
                  <c:v>Palm Beach Children's @ St. Mary's - West Palm Beach</c:v>
                </c:pt>
                <c:pt idx="9">
                  <c:v>Salah Foundation Children's - Ft. Lauderdale</c:v>
                </c:pt>
                <c:pt idx="10">
                  <c:v>Shands Children's - Gainesville</c:v>
                </c:pt>
                <c:pt idx="11">
                  <c:v>Shriners - Tampa</c:v>
                </c:pt>
                <c:pt idx="12">
                  <c:v>St. Joseph's Children's of Tampa</c:v>
                </c:pt>
                <c:pt idx="13">
                  <c:v>The Studer Family Children's - Pensacola</c:v>
                </c:pt>
                <c:pt idx="14">
                  <c:v>Wolfson Children's - Jacksonville</c:v>
                </c:pt>
              </c:strCache>
            </c:strRef>
          </c:cat>
          <c:val>
            <c:numRef>
              <c:f>Sheet1!$B$2:$B$16</c:f>
              <c:numCache>
                <c:formatCode>0.0%</c:formatCode>
                <c:ptCount val="15"/>
                <c:pt idx="0">
                  <c:v>0.851818488908907</c:v>
                </c:pt>
                <c:pt idx="1">
                  <c:v>0.941812756434166</c:v>
                </c:pt>
                <c:pt idx="2">
                  <c:v>0.872930304197151</c:v>
                </c:pt>
                <c:pt idx="3">
                  <c:v>0.823831975996571</c:v>
                </c:pt>
                <c:pt idx="4">
                  <c:v>0.886445012787724</c:v>
                </c:pt>
                <c:pt idx="5">
                  <c:v>0.865519096288327</c:v>
                </c:pt>
                <c:pt idx="6">
                  <c:v>0.770537040967947</c:v>
                </c:pt>
                <c:pt idx="7">
                  <c:v>0.753525444512569</c:v>
                </c:pt>
                <c:pt idx="8">
                  <c:v>0.787636861313869</c:v>
                </c:pt>
                <c:pt idx="9">
                  <c:v>0.919939117199391</c:v>
                </c:pt>
                <c:pt idx="10">
                  <c:v>0.80593644136151</c:v>
                </c:pt>
                <c:pt idx="11">
                  <c:v>0.0462962962962963</c:v>
                </c:pt>
                <c:pt idx="12">
                  <c:v>0.841535822667898</c:v>
                </c:pt>
                <c:pt idx="13">
                  <c:v>0.883528784648188</c:v>
                </c:pt>
                <c:pt idx="14">
                  <c:v>0.800081322851721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Surgical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400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Arnold Palmer - Orlando</c:v>
                </c:pt>
                <c:pt idx="1">
                  <c:v>Baptist Children's - Miami</c:v>
                </c:pt>
                <c:pt idx="2">
                  <c:v>Children's Medical Center @ TGH - Tampa</c:v>
                </c:pt>
                <c:pt idx="3">
                  <c:v>Florida Hospital for Children - Orlando</c:v>
                </c:pt>
                <c:pt idx="4">
                  <c:v>Golisano Children's - Ft. Myers</c:v>
                </c:pt>
                <c:pt idx="5">
                  <c:v>Holtz Children's - Miami</c:v>
                </c:pt>
                <c:pt idx="6">
                  <c:v>Joe Dimaggio - Hollywood</c:v>
                </c:pt>
                <c:pt idx="7">
                  <c:v>Nemours Children's - Orlando</c:v>
                </c:pt>
                <c:pt idx="8">
                  <c:v>Palm Beach Children's @ St. Mary's - West Palm Beach</c:v>
                </c:pt>
                <c:pt idx="9">
                  <c:v>Salah Foundation Children's - Ft. Lauderdale</c:v>
                </c:pt>
                <c:pt idx="10">
                  <c:v>Shands Children's - Gainesville</c:v>
                </c:pt>
                <c:pt idx="11">
                  <c:v>Shriners - Tampa</c:v>
                </c:pt>
                <c:pt idx="12">
                  <c:v>St. Joseph's Children's of Tampa</c:v>
                </c:pt>
                <c:pt idx="13">
                  <c:v>The Studer Family Children's - Pensacola</c:v>
                </c:pt>
                <c:pt idx="14">
                  <c:v>Wolfson Children's - Jacksonville</c:v>
                </c:pt>
              </c:strCache>
            </c:strRef>
          </c:cat>
          <c:val>
            <c:numRef>
              <c:f>Sheet1!$C$2:$C$16</c:f>
              <c:numCache>
                <c:formatCode>0.0%</c:formatCode>
                <c:ptCount val="15"/>
                <c:pt idx="0">
                  <c:v>0.148181511091093</c:v>
                </c:pt>
                <c:pt idx="1">
                  <c:v>0.0581872435658336</c:v>
                </c:pt>
                <c:pt idx="2">
                  <c:v>0.127069695802849</c:v>
                </c:pt>
                <c:pt idx="3">
                  <c:v>0.176168024003429</c:v>
                </c:pt>
                <c:pt idx="4">
                  <c:v>0.113554987212276</c:v>
                </c:pt>
                <c:pt idx="5">
                  <c:v>0.134480903711673</c:v>
                </c:pt>
                <c:pt idx="6">
                  <c:v>0.229462959032053</c:v>
                </c:pt>
                <c:pt idx="7">
                  <c:v>0.246474555487431</c:v>
                </c:pt>
                <c:pt idx="8">
                  <c:v>0.212363138686131</c:v>
                </c:pt>
                <c:pt idx="9">
                  <c:v>0.0800608828006088</c:v>
                </c:pt>
                <c:pt idx="10">
                  <c:v>0.19406355863849</c:v>
                </c:pt>
                <c:pt idx="11">
                  <c:v>0.953703703703704</c:v>
                </c:pt>
                <c:pt idx="12">
                  <c:v>0.158464177332102</c:v>
                </c:pt>
                <c:pt idx="13">
                  <c:v>0.116471215351812</c:v>
                </c:pt>
                <c:pt idx="14">
                  <c:v>0.199918677148279</c:v>
                </c:pt>
              </c:numCache>
            </c:numRef>
          </c:val>
        </c:ser>
        <c:dLbls>
          <c:showVal val="1"/>
        </c:dLbls>
        <c:gapWidth val="100"/>
        <c:overlap val="100"/>
        <c:axId val="450531624"/>
        <c:axId val="450534936"/>
      </c:barChart>
      <c:catAx>
        <c:axId val="4505316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450534936"/>
        <c:crosses val="autoZero"/>
        <c:auto val="1"/>
        <c:lblAlgn val="ctr"/>
        <c:lblOffset val="100"/>
      </c:catAx>
      <c:valAx>
        <c:axId val="450534936"/>
        <c:scaling>
          <c:orientation val="minMax"/>
          <c:max val="1.0"/>
        </c:scaling>
        <c:axPos val="l"/>
        <c:numFmt formatCode="0.0%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5053162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E546D4-5861-4832-9ADA-2F159DCF7663}" type="datetimeFigureOut">
              <a:rPr lang="en-US" smtClean="0"/>
              <a:pPr/>
              <a:t>3/5/19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CDC21-B9CE-43BF-9937-1B2CA568E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87131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D09A0-BC0C-4B35-B99D-830168D61F7D}" type="datetimeFigureOut">
              <a:rPr lang="en-US" smtClean="0"/>
              <a:pPr/>
              <a:t>3/5/19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C0440-F446-445D-B795-C4D05FC140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36822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C0440-F446-445D-B795-C4D05FC1407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33122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C0440-F446-445D-B795-C4D05FC1407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59556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42551-CD0B-4C15-A587-706F99A903D4}" type="datetime1">
              <a:rPr lang="en-US" smtClean="0"/>
              <a:pPr/>
              <a:t>3/5/19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8BB7-3648-4CD7-AA46-C6CA0F72C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7783C-8AE8-4DF1-AEDB-F648532B5786}" type="datetime1">
              <a:rPr lang="en-US" smtClean="0"/>
              <a:pPr/>
              <a:t>3/5/19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8BB7-3648-4CD7-AA46-C6CA0F72C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385AE-EE15-41D7-B4AD-EFC6A9432A58}" type="datetime1">
              <a:rPr lang="en-US" smtClean="0"/>
              <a:pPr/>
              <a:t>3/5/19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8BB7-3648-4CD7-AA46-C6CA0F72C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00E6-C02F-4F62-9C75-F81839BA8E5A}" type="datetime1">
              <a:rPr lang="en-US" smtClean="0"/>
              <a:pPr/>
              <a:t>3/5/19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8BB7-3648-4CD7-AA46-C6CA0F72C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5EC3-223F-4674-B06A-83D083F71745}" type="datetime1">
              <a:rPr lang="en-US" smtClean="0"/>
              <a:pPr/>
              <a:t>3/5/19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8BB7-3648-4CD7-AA46-C6CA0F72C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B9B5-AA5E-47DC-89AF-D95F82EF0F54}" type="datetime1">
              <a:rPr lang="en-US" smtClean="0"/>
              <a:pPr/>
              <a:t>3/5/19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8BB7-3648-4CD7-AA46-C6CA0F72C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FEC8C-411E-4471-BC14-69D565859B2B}" type="datetime1">
              <a:rPr lang="en-US" smtClean="0"/>
              <a:pPr/>
              <a:t>3/5/19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8BB7-3648-4CD7-AA46-C6CA0F72C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E77A1-4729-4DF8-AFB5-D947BF284D5F}" type="datetime1">
              <a:rPr lang="en-US" smtClean="0"/>
              <a:pPr/>
              <a:t>3/5/19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8BB7-3648-4CD7-AA46-C6CA0F72C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3932-98F9-43D1-B4BF-6ED0EFB01EDE}" type="datetime1">
              <a:rPr lang="en-US" smtClean="0"/>
              <a:pPr/>
              <a:t>3/5/19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8BB7-3648-4CD7-AA46-C6CA0F72C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97C7-8FF6-4128-8ADA-B411E0A5B8CF}" type="datetime1">
              <a:rPr lang="en-US" smtClean="0"/>
              <a:pPr/>
              <a:t>3/5/19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8BB7-3648-4CD7-AA46-C6CA0F72C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C8592-5C7B-4F42-9C2E-4A70E603D1D8}" type="datetime1">
              <a:rPr lang="en-US" smtClean="0"/>
              <a:pPr/>
              <a:t>3/5/19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8BB7-3648-4CD7-AA46-C6CA0F72C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5B57C-9BB5-4DF0-B335-CE15B66F7A92}" type="datetime1">
              <a:rPr lang="en-US" smtClean="0"/>
              <a:pPr/>
              <a:t>3/5/19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88BB7-3648-4CD7-AA46-C6CA0F72C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chart" Target="../charts/char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chart" Target="../charts/char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chart" Target="../charts/char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chart" Target="../charts/char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chart" Target="../charts/char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chart" Target="../charts/chart14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chart" Target="../charts/chart15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4547" t="10102" r="22810" b="15145"/>
          <a:stretch/>
        </p:blipFill>
        <p:spPr>
          <a:xfrm>
            <a:off x="867033" y="1095328"/>
            <a:ext cx="6848021" cy="5686472"/>
          </a:xfrm>
          <a:prstGeom prst="rect">
            <a:avLst/>
          </a:prstGeom>
        </p:spPr>
      </p:pic>
      <p:sp>
        <p:nvSpPr>
          <p:cNvPr id="2050" name="Text Box 6"/>
          <p:cNvSpPr txBox="1">
            <a:spLocks noChangeArrowheads="1"/>
          </p:cNvSpPr>
          <p:nvPr/>
        </p:nvSpPr>
        <p:spPr bwMode="auto">
          <a:xfrm>
            <a:off x="6477000" y="457200"/>
            <a:ext cx="1958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dirty="0" smtClean="0">
                <a:solidFill>
                  <a:srgbClr val="FF3300"/>
                </a:solidFill>
                <a:latin typeface="Comic Sans MS" pitchFamily="66" charset="0"/>
              </a:rPr>
              <a:t>2018</a:t>
            </a:r>
            <a:endParaRPr lang="en-US" sz="3200" dirty="0">
              <a:solidFill>
                <a:srgbClr val="FF3300"/>
              </a:solidFill>
              <a:latin typeface="Comic Sans MS" pitchFamily="66" charset="0"/>
            </a:endParaRPr>
          </a:p>
        </p:txBody>
      </p:sp>
      <p:pic>
        <p:nvPicPr>
          <p:cNvPr id="2051" name="Picture 8" descr="FACH Color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5081588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79538" y="1294430"/>
            <a:ext cx="1668462" cy="261610"/>
          </a:xfrm>
          <a:prstGeom prst="rect">
            <a:avLst/>
          </a:prstGeom>
          <a:solidFill>
            <a:srgbClr val="D6D6F5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100" b="1" dirty="0" err="1" smtClean="0">
                <a:latin typeface="Calibri" pitchFamily="34" charset="0"/>
              </a:rPr>
              <a:t>Studer</a:t>
            </a:r>
            <a:r>
              <a:rPr lang="en-US" sz="1100" b="1" dirty="0" smtClean="0">
                <a:latin typeface="Calibri" pitchFamily="34" charset="0"/>
              </a:rPr>
              <a:t> Family Children’s</a:t>
            </a:r>
            <a:endParaRPr lang="en-US" sz="1100" b="1" dirty="0">
              <a:latin typeface="Calibri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32488" y="1500188"/>
            <a:ext cx="763587" cy="261937"/>
          </a:xfrm>
          <a:prstGeom prst="rect">
            <a:avLst/>
          </a:prstGeom>
          <a:solidFill>
            <a:srgbClr val="D6D6F5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1" dirty="0">
                <a:latin typeface="Calibri" pitchFamily="34" charset="0"/>
              </a:rPr>
              <a:t>Wolfson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368925" y="2166938"/>
            <a:ext cx="650875" cy="261937"/>
          </a:xfrm>
          <a:prstGeom prst="rect">
            <a:avLst/>
          </a:prstGeom>
          <a:solidFill>
            <a:srgbClr val="D6D6F5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1" dirty="0">
                <a:latin typeface="Calibri" pitchFamily="34" charset="0"/>
              </a:rPr>
              <a:t>Shands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169025" y="3090863"/>
            <a:ext cx="1841500" cy="261937"/>
          </a:xfrm>
          <a:prstGeom prst="rect">
            <a:avLst/>
          </a:prstGeom>
          <a:solidFill>
            <a:srgbClr val="D6D6F5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1" dirty="0">
                <a:latin typeface="Calibri" pitchFamily="34" charset="0"/>
              </a:rPr>
              <a:t>Florida Hospital for Children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191859" y="3644125"/>
            <a:ext cx="1066800" cy="261937"/>
          </a:xfrm>
          <a:prstGeom prst="rect">
            <a:avLst/>
          </a:prstGeom>
          <a:solidFill>
            <a:srgbClr val="D6D6F5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1" dirty="0">
                <a:latin typeface="Calibri" pitchFamily="34" charset="0"/>
              </a:rPr>
              <a:t>Arnold Palmer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267200" y="5376863"/>
            <a:ext cx="1371600" cy="261937"/>
          </a:xfrm>
          <a:prstGeom prst="rect">
            <a:avLst/>
          </a:prstGeom>
          <a:solidFill>
            <a:srgbClr val="D6D6F5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1" dirty="0">
                <a:latin typeface="Calibri" pitchFamily="34" charset="0"/>
              </a:rPr>
              <a:t>Golisano Children’s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543800" y="4876800"/>
            <a:ext cx="1371600" cy="261610"/>
          </a:xfrm>
          <a:prstGeom prst="rect">
            <a:avLst/>
          </a:prstGeom>
          <a:solidFill>
            <a:srgbClr val="D6D6F5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1" dirty="0" smtClean="0">
                <a:latin typeface="Calibri" pitchFamily="34" charset="0"/>
              </a:rPr>
              <a:t>Salah Foundation</a:t>
            </a:r>
            <a:endParaRPr lang="en-US" sz="1100" b="1" dirty="0">
              <a:latin typeface="Calibri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543800" y="5257800"/>
            <a:ext cx="1371600" cy="261938"/>
          </a:xfrm>
          <a:prstGeom prst="rect">
            <a:avLst/>
          </a:prstGeom>
          <a:solidFill>
            <a:srgbClr val="D6D6F5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1" dirty="0">
                <a:latin typeface="Calibri" pitchFamily="34" charset="0"/>
              </a:rPr>
              <a:t>Joe DiMaggio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543800" y="5638800"/>
            <a:ext cx="1371600" cy="261938"/>
          </a:xfrm>
          <a:prstGeom prst="rect">
            <a:avLst/>
          </a:prstGeom>
          <a:solidFill>
            <a:srgbClr val="D6D6F5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1" dirty="0">
                <a:latin typeface="Calibri" pitchFamily="34" charset="0"/>
              </a:rPr>
              <a:t>Jackson Memorial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543800" y="6435725"/>
            <a:ext cx="1371600" cy="261938"/>
          </a:xfrm>
          <a:prstGeom prst="rect">
            <a:avLst/>
          </a:prstGeom>
          <a:solidFill>
            <a:srgbClr val="D6D6F5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1" dirty="0">
                <a:latin typeface="Calibri" pitchFamily="34" charset="0"/>
              </a:rPr>
              <a:t>Baptist Children’s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600700" y="3962400"/>
            <a:ext cx="2247900" cy="261938"/>
          </a:xfrm>
          <a:prstGeom prst="rect">
            <a:avLst/>
          </a:prstGeom>
          <a:solidFill>
            <a:srgbClr val="D6D6F5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1" dirty="0">
                <a:latin typeface="Calibri" pitchFamily="34" charset="0"/>
              </a:rPr>
              <a:t>Children’s Medical Center @ TGH</a:t>
            </a:r>
          </a:p>
        </p:txBody>
      </p:sp>
      <p:cxnSp>
        <p:nvCxnSpPr>
          <p:cNvPr id="2068" name="Straight Arrow Connector 3"/>
          <p:cNvCxnSpPr>
            <a:cxnSpLocks noChangeShapeType="1"/>
          </p:cNvCxnSpPr>
          <p:nvPr/>
        </p:nvCxnSpPr>
        <p:spPr bwMode="auto">
          <a:xfrm flipH="1">
            <a:off x="7229475" y="5006975"/>
            <a:ext cx="314325" cy="6318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69" name="Straight Arrow Connector 56"/>
          <p:cNvCxnSpPr>
            <a:cxnSpLocks noChangeShapeType="1"/>
          </p:cNvCxnSpPr>
          <p:nvPr/>
        </p:nvCxnSpPr>
        <p:spPr bwMode="auto">
          <a:xfrm flipH="1">
            <a:off x="5284788" y="4035425"/>
            <a:ext cx="315912" cy="571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70" name="Straight Arrow Connector 57"/>
          <p:cNvCxnSpPr>
            <a:cxnSpLocks noChangeShapeType="1"/>
          </p:cNvCxnSpPr>
          <p:nvPr/>
        </p:nvCxnSpPr>
        <p:spPr bwMode="auto">
          <a:xfrm flipH="1">
            <a:off x="7210523" y="5350267"/>
            <a:ext cx="323850" cy="4937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71" name="Straight Arrow Connector 58"/>
          <p:cNvCxnSpPr>
            <a:cxnSpLocks noChangeShapeType="1"/>
          </p:cNvCxnSpPr>
          <p:nvPr/>
        </p:nvCxnSpPr>
        <p:spPr bwMode="auto">
          <a:xfrm flipH="1">
            <a:off x="7161213" y="5768975"/>
            <a:ext cx="382587" cy="2873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73" name="Straight Arrow Connector 60"/>
          <p:cNvCxnSpPr>
            <a:cxnSpLocks noChangeShapeType="1"/>
            <a:stCxn id="50" idx="1"/>
          </p:cNvCxnSpPr>
          <p:nvPr/>
        </p:nvCxnSpPr>
        <p:spPr bwMode="auto">
          <a:xfrm flipH="1" flipV="1">
            <a:off x="7072313" y="6435725"/>
            <a:ext cx="471487" cy="1317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75" name="Straight Arrow Connector 71"/>
          <p:cNvCxnSpPr>
            <a:cxnSpLocks noChangeShapeType="1"/>
          </p:cNvCxnSpPr>
          <p:nvPr/>
        </p:nvCxnSpPr>
        <p:spPr bwMode="auto">
          <a:xfrm>
            <a:off x="4648200" y="4032848"/>
            <a:ext cx="451644" cy="5000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76" name="Straight Arrow Connector 72"/>
          <p:cNvCxnSpPr>
            <a:cxnSpLocks noChangeShapeType="1"/>
          </p:cNvCxnSpPr>
          <p:nvPr/>
        </p:nvCxnSpPr>
        <p:spPr bwMode="auto">
          <a:xfrm>
            <a:off x="5084762" y="3629025"/>
            <a:ext cx="96838" cy="2746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2" name="TextBox 51"/>
          <p:cNvSpPr txBox="1"/>
          <p:nvPr/>
        </p:nvSpPr>
        <p:spPr>
          <a:xfrm>
            <a:off x="3173413" y="3498850"/>
            <a:ext cx="1954212" cy="261938"/>
          </a:xfrm>
          <a:prstGeom prst="rect">
            <a:avLst/>
          </a:prstGeom>
          <a:solidFill>
            <a:srgbClr val="D6D6F5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1" dirty="0">
                <a:latin typeface="Calibri" pitchFamily="34" charset="0"/>
              </a:rPr>
              <a:t>Shriners Hospitals for Children</a:t>
            </a:r>
          </a:p>
        </p:txBody>
      </p:sp>
      <p:cxnSp>
        <p:nvCxnSpPr>
          <p:cNvPr id="32" name="Straight Arrow Connector 3"/>
          <p:cNvCxnSpPr>
            <a:cxnSpLocks noChangeShapeType="1"/>
          </p:cNvCxnSpPr>
          <p:nvPr/>
        </p:nvCxnSpPr>
        <p:spPr bwMode="auto">
          <a:xfrm>
            <a:off x="7046584" y="4661754"/>
            <a:ext cx="132253" cy="47816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1" name="TextBox 30"/>
          <p:cNvSpPr txBox="1"/>
          <p:nvPr/>
        </p:nvSpPr>
        <p:spPr>
          <a:xfrm>
            <a:off x="6725259" y="4419600"/>
            <a:ext cx="2347304" cy="261610"/>
          </a:xfrm>
          <a:prstGeom prst="rect">
            <a:avLst/>
          </a:prstGeom>
          <a:solidFill>
            <a:srgbClr val="D6D6F5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100" b="1" dirty="0" smtClean="0">
                <a:latin typeface="Calibri" pitchFamily="34" charset="0"/>
              </a:rPr>
              <a:t>Palm Beach Children’s @ St. Mary’s</a:t>
            </a:r>
            <a:endParaRPr lang="en-US" sz="1100" b="1" dirty="0">
              <a:latin typeface="Calibri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21425" y="3367997"/>
            <a:ext cx="1450975" cy="261610"/>
          </a:xfrm>
          <a:prstGeom prst="rect">
            <a:avLst/>
          </a:prstGeom>
          <a:solidFill>
            <a:srgbClr val="D6D6F5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100" b="1" dirty="0"/>
              <a:t>Nemours </a:t>
            </a:r>
            <a:r>
              <a:rPr lang="en-US" sz="1100" b="1" dirty="0" smtClean="0"/>
              <a:t>Children’s</a:t>
            </a:r>
            <a:endParaRPr lang="en-US" sz="11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1981200" y="3883025"/>
            <a:ext cx="2743200" cy="261938"/>
          </a:xfrm>
          <a:prstGeom prst="rect">
            <a:avLst/>
          </a:prstGeom>
          <a:solidFill>
            <a:srgbClr val="D6D6F5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1" dirty="0">
                <a:latin typeface="Calibri" pitchFamily="34" charset="0"/>
              </a:rPr>
              <a:t>St. Joseph’s Children’s Hospital of Tampa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52353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FACH Colo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5081588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14400" y="10668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Pediatric Medicaid Discharge Volume*</a:t>
            </a:r>
          </a:p>
          <a:p>
            <a:pPr algn="ctr"/>
            <a:r>
              <a:rPr lang="en-US" dirty="0" smtClean="0"/>
              <a:t>&amp; Percent of Florida Medicaid Pediatric Discharges</a:t>
            </a:r>
          </a:p>
          <a:p>
            <a:pPr algn="ctr"/>
            <a:r>
              <a:rPr lang="en-US" dirty="0"/>
              <a:t>Period of 07/01/2017-06/30/2018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81001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Truven</a:t>
            </a:r>
            <a:r>
              <a:rPr lang="en-US" sz="1200" dirty="0" smtClean="0"/>
              <a:t>/AHCA State Database</a:t>
            </a:r>
            <a:endParaRPr lang="en-US" sz="12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83085052"/>
              </p:ext>
            </p:extLst>
          </p:nvPr>
        </p:nvGraphicFramePr>
        <p:xfrm>
          <a:off x="304800" y="1981200"/>
          <a:ext cx="85344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15000" y="2057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FACH Total Discharges = 39,416</a:t>
            </a:r>
          </a:p>
          <a:p>
            <a:pPr algn="ctr"/>
            <a:r>
              <a:rPr lang="en-US" sz="1600" dirty="0" smtClean="0"/>
              <a:t>% of Total Discharges = 52.2%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629075" y="6044625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*All medical/surgical pediatric (Age 0-17) and neonatal patients</a:t>
            </a:r>
          </a:p>
          <a:p>
            <a:pPr algn="ctr"/>
            <a:r>
              <a:rPr lang="en-US" sz="1600" dirty="0" smtClean="0"/>
              <a:t>Excluding Normal Newborns, Obstetrics, Psychiatry &amp; Rehabilitation</a:t>
            </a:r>
            <a:endParaRPr lang="en-US" sz="16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8BB7-3648-4CD7-AA46-C6CA0F72CCCD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FACH Colo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5081588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14400" y="10668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Pediatric  Volume*</a:t>
            </a:r>
          </a:p>
          <a:p>
            <a:pPr algn="ctr"/>
            <a:r>
              <a:rPr lang="en-US" dirty="0" smtClean="0"/>
              <a:t>Medical </a:t>
            </a:r>
            <a:r>
              <a:rPr lang="en-US" dirty="0" err="1" smtClean="0"/>
              <a:t>vs</a:t>
            </a:r>
            <a:r>
              <a:rPr lang="en-US" dirty="0" smtClean="0"/>
              <a:t> Surgical</a:t>
            </a:r>
          </a:p>
          <a:p>
            <a:pPr algn="ctr"/>
            <a:r>
              <a:rPr lang="en-US" dirty="0"/>
              <a:t>Period of 07/01/2017-06/30/2018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81001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Truven</a:t>
            </a:r>
            <a:r>
              <a:rPr lang="en-US" sz="1200" dirty="0" smtClean="0"/>
              <a:t>/AHCA State Database</a:t>
            </a:r>
            <a:endParaRPr lang="en-US" sz="12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2197609"/>
              </p:ext>
            </p:extLst>
          </p:nvPr>
        </p:nvGraphicFramePr>
        <p:xfrm>
          <a:off x="304800" y="1981200"/>
          <a:ext cx="85344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943600" y="6096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FACH Total Volume</a:t>
            </a:r>
          </a:p>
          <a:p>
            <a:pPr algn="ctr"/>
            <a:r>
              <a:rPr lang="en-US" sz="1600" dirty="0" smtClean="0"/>
              <a:t>Medical = 56,050 (83.4%)</a:t>
            </a:r>
          </a:p>
          <a:p>
            <a:pPr algn="ctr"/>
            <a:r>
              <a:rPr lang="en-US" sz="1600" dirty="0" smtClean="0"/>
              <a:t>Surgical =  11,169 (16.6%)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629075" y="6044625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*All medical/surgical pediatric (Age 0-17) and neonatal patients</a:t>
            </a:r>
          </a:p>
          <a:p>
            <a:pPr algn="ctr"/>
            <a:r>
              <a:rPr lang="en-US" sz="1600" dirty="0" smtClean="0"/>
              <a:t>Excluding Normal Newborns, Obstetrics, Psychiatry &amp; Rehabilitation</a:t>
            </a:r>
            <a:endParaRPr lang="en-US" sz="16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8BB7-3648-4CD7-AA46-C6CA0F72CCC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FACH Colo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5081588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14400" y="10668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Pediatric ED Volume*</a:t>
            </a:r>
          </a:p>
          <a:p>
            <a:pPr algn="ctr"/>
            <a:r>
              <a:rPr lang="en-US" dirty="0" smtClean="0"/>
              <a:t>&amp; Percent of Florida Pediatric ED Volume</a:t>
            </a:r>
          </a:p>
          <a:p>
            <a:pPr algn="ctr"/>
            <a:r>
              <a:rPr lang="en-US" dirty="0"/>
              <a:t>Period of 07/01/2017-06/30/2018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81001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Truven</a:t>
            </a:r>
            <a:r>
              <a:rPr lang="en-US" sz="1200" dirty="0" smtClean="0"/>
              <a:t>/AHCA State Database</a:t>
            </a:r>
            <a:endParaRPr lang="en-US" sz="12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00044825"/>
              </p:ext>
            </p:extLst>
          </p:nvPr>
        </p:nvGraphicFramePr>
        <p:xfrm>
          <a:off x="1524000" y="19812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15000" y="2057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FACH Total ED Volume = 482,410</a:t>
            </a:r>
          </a:p>
          <a:p>
            <a:pPr algn="ctr"/>
            <a:r>
              <a:rPr lang="en-US" sz="1600" dirty="0" smtClean="0"/>
              <a:t>Total ED Volume = 1,887,002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629075" y="5816025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*All medical/surgical pediatric (Age 0-17)</a:t>
            </a:r>
          </a:p>
          <a:p>
            <a:pPr algn="ctr"/>
            <a:r>
              <a:rPr lang="en-US" sz="1600" dirty="0" smtClean="0"/>
              <a:t>Includes Inpatient and Outpatient Volume</a:t>
            </a:r>
            <a:endParaRPr lang="en-US" sz="16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8BB7-3648-4CD7-AA46-C6CA0F72CCC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FACH Colo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5081588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14400" y="10668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Pediatric ED Volume*</a:t>
            </a:r>
          </a:p>
          <a:p>
            <a:pPr algn="ctr"/>
            <a:r>
              <a:rPr lang="en-US" dirty="0"/>
              <a:t>Period of 07/01/2017-06/30/2018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81001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Truven</a:t>
            </a:r>
            <a:r>
              <a:rPr lang="en-US" sz="1200" dirty="0" smtClean="0"/>
              <a:t>/AHCA State Database</a:t>
            </a:r>
            <a:endParaRPr lang="en-US" sz="12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90097974"/>
              </p:ext>
            </p:extLst>
          </p:nvPr>
        </p:nvGraphicFramePr>
        <p:xfrm>
          <a:off x="304800" y="1981200"/>
          <a:ext cx="85344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15000" y="2057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FACH Total ED Volume = 482,410</a:t>
            </a:r>
          </a:p>
          <a:p>
            <a:pPr algn="ctr"/>
            <a:r>
              <a:rPr lang="en-US" sz="1600" dirty="0" smtClean="0"/>
              <a:t>% of Total ED Volume = 25.6%</a:t>
            </a:r>
            <a:endParaRPr lang="en-US" sz="16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8BB7-3648-4CD7-AA46-C6CA0F72CCC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29075" y="6044625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*All medical/surgical pediatric (Age 0-17)</a:t>
            </a:r>
          </a:p>
          <a:p>
            <a:pPr algn="ctr"/>
            <a:r>
              <a:rPr lang="en-US" sz="1600" dirty="0" smtClean="0"/>
              <a:t>Includes Inpatient and Outpatient Volume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FACH Colo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5081588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14400" y="10668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Pediatric ED Volume*</a:t>
            </a:r>
          </a:p>
          <a:p>
            <a:pPr algn="ctr"/>
            <a:r>
              <a:rPr lang="en-US" dirty="0" smtClean="0"/>
              <a:t>As a Percent of Total ED Volume</a:t>
            </a:r>
          </a:p>
          <a:p>
            <a:pPr algn="ctr"/>
            <a:r>
              <a:rPr lang="en-US" dirty="0"/>
              <a:t>Period of 07/01/2017-06/30/2018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81001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Truven</a:t>
            </a:r>
            <a:r>
              <a:rPr lang="en-US" sz="1200" dirty="0" smtClean="0"/>
              <a:t>/AHCA State Database</a:t>
            </a:r>
            <a:endParaRPr lang="en-US" sz="12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74033815"/>
              </p:ext>
            </p:extLst>
          </p:nvPr>
        </p:nvGraphicFramePr>
        <p:xfrm>
          <a:off x="304800" y="1981200"/>
          <a:ext cx="85344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8BB7-3648-4CD7-AA46-C6CA0F72CCCD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29075" y="6044625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*All medical/surgical pediatric (Age 0-17)</a:t>
            </a:r>
          </a:p>
          <a:p>
            <a:pPr algn="ctr"/>
            <a:r>
              <a:rPr lang="en-US" sz="1600" dirty="0" smtClean="0"/>
              <a:t>Includes Inpatient and Outpatient Volume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FACH Colo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5081588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14400" y="10668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Pediatric Medicaid ED Volume*</a:t>
            </a:r>
          </a:p>
          <a:p>
            <a:pPr algn="ctr"/>
            <a:r>
              <a:rPr lang="en-US" dirty="0" smtClean="0"/>
              <a:t>&amp; Percent of Florida Pediatric Medicaid ED Volume</a:t>
            </a:r>
          </a:p>
          <a:p>
            <a:pPr algn="ctr"/>
            <a:r>
              <a:rPr lang="en-US" dirty="0"/>
              <a:t>Period of 07/01/2017-06/30/2018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81001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Truven</a:t>
            </a:r>
            <a:r>
              <a:rPr lang="en-US" sz="1200" dirty="0" smtClean="0"/>
              <a:t>/AHCA State Database</a:t>
            </a:r>
            <a:endParaRPr lang="en-US" sz="12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36130524"/>
              </p:ext>
            </p:extLst>
          </p:nvPr>
        </p:nvGraphicFramePr>
        <p:xfrm>
          <a:off x="1524000" y="19812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15000" y="2057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FACH Total ED Volume = 330,135</a:t>
            </a:r>
          </a:p>
          <a:p>
            <a:pPr algn="ctr"/>
            <a:r>
              <a:rPr lang="en-US" sz="1600" dirty="0" smtClean="0"/>
              <a:t>Total ED Volume = 1,320,057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629075" y="5816025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*All medical/surgical pediatric (Age 0-17)</a:t>
            </a:r>
          </a:p>
          <a:p>
            <a:pPr algn="ctr"/>
            <a:r>
              <a:rPr lang="en-US" sz="1600" dirty="0" smtClean="0"/>
              <a:t>Includes Inpatient and Outpatient Volume</a:t>
            </a:r>
            <a:endParaRPr lang="en-US" sz="16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8BB7-3648-4CD7-AA46-C6CA0F72CCC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FACH Color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04800"/>
            <a:ext cx="5081588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14400" y="10668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Pediatric Medicaid ED Volume*</a:t>
            </a:r>
          </a:p>
          <a:p>
            <a:pPr algn="ctr"/>
            <a:r>
              <a:rPr lang="en-US" dirty="0"/>
              <a:t>Period of 07/01/2017-06/30/2018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81001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Truven</a:t>
            </a:r>
            <a:r>
              <a:rPr lang="en-US" sz="1200" dirty="0" smtClean="0"/>
              <a:t>/AHCA State Database</a:t>
            </a:r>
            <a:endParaRPr lang="en-US" sz="12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51170331"/>
              </p:ext>
            </p:extLst>
          </p:nvPr>
        </p:nvGraphicFramePr>
        <p:xfrm>
          <a:off x="304800" y="1981200"/>
          <a:ext cx="85344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15000" y="2057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FACH Total ED Volume = 330,135</a:t>
            </a:r>
          </a:p>
          <a:p>
            <a:pPr algn="ctr"/>
            <a:r>
              <a:rPr lang="en-US" sz="1600" dirty="0" smtClean="0"/>
              <a:t>% of Total ED Volume = 25.0%</a:t>
            </a:r>
            <a:endParaRPr lang="en-US" sz="16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8BB7-3648-4CD7-AA46-C6CA0F72CCCD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29075" y="6044625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*All medical/surgical pediatric (Age 0-17)</a:t>
            </a:r>
          </a:p>
          <a:p>
            <a:pPr algn="ctr"/>
            <a:r>
              <a:rPr lang="en-US" sz="1600" dirty="0" smtClean="0"/>
              <a:t>Includes Inpatient and Outpatient Volume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FACH Color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04800"/>
            <a:ext cx="5081588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14400" y="10668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Pediatric Medicaid ED Volume*</a:t>
            </a:r>
          </a:p>
          <a:p>
            <a:pPr algn="ctr"/>
            <a:r>
              <a:rPr lang="en-US" dirty="0" smtClean="0"/>
              <a:t>As a Percent of Total Medicaid ED Volume</a:t>
            </a:r>
          </a:p>
          <a:p>
            <a:pPr algn="ctr"/>
            <a:r>
              <a:rPr lang="en-US" dirty="0"/>
              <a:t>Period of 07/01/2017-06/30/2018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81001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Truven</a:t>
            </a:r>
            <a:r>
              <a:rPr lang="en-US" sz="1200" dirty="0" smtClean="0"/>
              <a:t>/AHCA State Database</a:t>
            </a:r>
            <a:endParaRPr lang="en-US" sz="12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13670541"/>
              </p:ext>
            </p:extLst>
          </p:nvPr>
        </p:nvGraphicFramePr>
        <p:xfrm>
          <a:off x="304800" y="1981200"/>
          <a:ext cx="85344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8BB7-3648-4CD7-AA46-C6CA0F72CCCD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29075" y="6044625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*All medical/surgical pediatric (Age 0-17)</a:t>
            </a:r>
          </a:p>
          <a:p>
            <a:pPr algn="ctr"/>
            <a:r>
              <a:rPr lang="en-US" sz="1600" dirty="0" smtClean="0"/>
              <a:t>Includes Inpatient and Outpatient Volume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FACH Colo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5081588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1583327"/>
              </p:ext>
            </p:extLst>
          </p:nvPr>
        </p:nvGraphicFramePr>
        <p:xfrm>
          <a:off x="62375" y="1905000"/>
          <a:ext cx="9052560" cy="4438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27432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Discharges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Patient Days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Children's Hospital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Medicaid/ Medicaid HMO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Medicaid/ Medicaid HMO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Medicaid/ Medicaid HMO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Medicaid/ Medicaid HMO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Arnold Palmer Children's @ Orlando Regional Medical Center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5,225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8,881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44,731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67,128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66.6%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St. Joseph's Children's of Tampa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4,831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7,579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28,520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44,152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64.6%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Wolfson Children's @ Baptist Hospital - Jacksonville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3,498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7,378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25,072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45,445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55.2%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Shands Children's - Gainesville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3,953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6,199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33,616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45,207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74.4%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Joe Dimaggio @ Memorial Hospital - Hollywood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25,891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44,313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58.4%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Florida Hospital for Children - Orlando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2,345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4,666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24,772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45,669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54.2%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Palm Beach Children's @ St. Mary's - West Palm Beach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2,684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4,384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19,097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28,936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66.0%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Golisano Children's @ Lee Memorial Hospital - Ft. Myers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2,520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20,376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27,843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73.2%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Studer Family Children's @ Sacred Heart - Pensacola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1,889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3,752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16,157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27,213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59.4%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Holtz Children's @ Jackson Memorial - Miami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2,884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3,718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34,189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43,701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78.2%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Salah Foundation Children's @ North Broward Hospital - Ft. Lauderdale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2,386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3,285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17,315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24,128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71.8%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Nemours Children's - Orlando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2,180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3,262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13,134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17,868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73.5%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Baptist Children's - Miami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1,175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2,681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6,442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42.9%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Children's Medical Center @ TGH - Tampa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1,526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2,597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19,443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29,080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66.9%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Shriners Hospitals For Children - Tampa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49.1%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FACH - 15 Children's Hospitals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39,416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67,219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328,972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506,125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65.0%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Other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36,047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57,425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234,107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355,793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65.8%</a:t>
                      </a:r>
                    </a:p>
                  </a:txBody>
                  <a:tcPr marL="9525" marR="9525" marT="9525" marB="0" anchor="b"/>
                </a:tc>
              </a:tr>
              <a:tr h="914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- All Florida Hospitals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75,463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124,644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563,079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861,918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65.3%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14400" y="9906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Pediatric (Age 0-17) Discharges &amp; Patient Days</a:t>
            </a:r>
          </a:p>
          <a:p>
            <a:pPr algn="ctr"/>
            <a:r>
              <a:rPr lang="en-US" dirty="0" smtClean="0"/>
              <a:t>Excludes Normal Newborns, Obstetrics, Psychiatry &amp; Rehabilitation</a:t>
            </a:r>
          </a:p>
          <a:p>
            <a:pPr algn="ctr"/>
            <a:r>
              <a:rPr lang="en-US" dirty="0" smtClean="0"/>
              <a:t>Period of 07/01/2017-06/30/2018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581001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Truven</a:t>
            </a:r>
            <a:r>
              <a:rPr lang="en-US" sz="1200" dirty="0" smtClean="0"/>
              <a:t>/AHCA State Database</a:t>
            </a:r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81335" y="6473236"/>
            <a:ext cx="2133600" cy="365125"/>
          </a:xfrm>
        </p:spPr>
        <p:txBody>
          <a:bodyPr/>
          <a:lstStyle/>
          <a:p>
            <a:fld id="{39688BB7-3648-4CD7-AA46-C6CA0F72CCCD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FACH Colo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5081588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14400" y="10668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Pediatric Patient Day Volume*</a:t>
            </a:r>
          </a:p>
          <a:p>
            <a:pPr algn="ctr"/>
            <a:r>
              <a:rPr lang="en-US" dirty="0" smtClean="0"/>
              <a:t>&amp; Percent of Florida Pediatric Patient Days</a:t>
            </a:r>
          </a:p>
          <a:p>
            <a:pPr algn="ctr"/>
            <a:r>
              <a:rPr lang="en-US" dirty="0"/>
              <a:t>Period of 07/01/2017-06/30/2018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81001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Truven</a:t>
            </a:r>
            <a:r>
              <a:rPr lang="en-US" sz="1200" dirty="0" smtClean="0"/>
              <a:t>/AHCA State Database</a:t>
            </a:r>
            <a:endParaRPr lang="en-US" sz="12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83666050"/>
              </p:ext>
            </p:extLst>
          </p:nvPr>
        </p:nvGraphicFramePr>
        <p:xfrm>
          <a:off x="1524000" y="19812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15000" y="2057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FACH Patient Days = 506,125</a:t>
            </a:r>
          </a:p>
          <a:p>
            <a:pPr algn="ctr"/>
            <a:r>
              <a:rPr lang="en-US" sz="1600" dirty="0" smtClean="0"/>
              <a:t>Total Patient Days = 861,918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629075" y="5816025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*All medical/surgical pediatric (Age 0-17) and neonatal patients</a:t>
            </a:r>
          </a:p>
          <a:p>
            <a:pPr algn="ctr"/>
            <a:r>
              <a:rPr lang="en-US" sz="1600" dirty="0" smtClean="0"/>
              <a:t>Excluding Normal Newborns, Obstetrics, Psychiatry &amp; Rehabilitation</a:t>
            </a:r>
            <a:endParaRPr lang="en-US" sz="16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8BB7-3648-4CD7-AA46-C6CA0F72CCC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FACH Colo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5081588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90600" y="1144956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Pediatric Patient Day Volume*</a:t>
            </a:r>
          </a:p>
          <a:p>
            <a:pPr algn="ctr"/>
            <a:r>
              <a:rPr lang="en-US" dirty="0" smtClean="0"/>
              <a:t>&amp; Percent of Florida Pediatric Patient Days</a:t>
            </a:r>
          </a:p>
          <a:p>
            <a:pPr algn="ctr"/>
            <a:r>
              <a:rPr lang="en-US" dirty="0"/>
              <a:t>Period of 07/01/2017-06/30/2018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81001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Truven</a:t>
            </a:r>
            <a:r>
              <a:rPr lang="en-US" sz="1200" dirty="0" smtClean="0"/>
              <a:t>/AHCA State Database</a:t>
            </a:r>
            <a:endParaRPr lang="en-US" sz="12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15080864"/>
              </p:ext>
            </p:extLst>
          </p:nvPr>
        </p:nvGraphicFramePr>
        <p:xfrm>
          <a:off x="304800" y="1981200"/>
          <a:ext cx="85344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15000" y="2057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FACH Total Patient Days = 506,125</a:t>
            </a:r>
          </a:p>
          <a:p>
            <a:pPr algn="ctr"/>
            <a:r>
              <a:rPr lang="en-US" sz="1600" dirty="0" smtClean="0"/>
              <a:t>% of Total Patient Days = 58.7%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629075" y="6044625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*All medical/surgical pediatric (Age 0-17) and neonatal patients</a:t>
            </a:r>
          </a:p>
          <a:p>
            <a:pPr algn="ctr"/>
            <a:r>
              <a:rPr lang="en-US" sz="1600" dirty="0" smtClean="0"/>
              <a:t>Excluding Normal Newborns, Obstetrics, Psychiatry &amp; Rehabilitation</a:t>
            </a:r>
            <a:endParaRPr lang="en-US" sz="16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8BB7-3648-4CD7-AA46-C6CA0F72CCCD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FACH Colo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5081588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14400" y="10668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Pediatric Discharge Volume*</a:t>
            </a:r>
          </a:p>
          <a:p>
            <a:pPr algn="ctr"/>
            <a:r>
              <a:rPr lang="en-US" dirty="0" smtClean="0"/>
              <a:t>&amp; Percent of Florida Pediatric Discharges</a:t>
            </a:r>
          </a:p>
          <a:p>
            <a:pPr algn="ctr"/>
            <a:r>
              <a:rPr lang="en-US" dirty="0"/>
              <a:t>Period of 07/01/2017-06/30/2018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81001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Truven</a:t>
            </a:r>
            <a:r>
              <a:rPr lang="en-US" sz="1200" dirty="0" smtClean="0"/>
              <a:t>/AHCA State Database</a:t>
            </a:r>
            <a:endParaRPr lang="en-US" sz="12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24352355"/>
              </p:ext>
            </p:extLst>
          </p:nvPr>
        </p:nvGraphicFramePr>
        <p:xfrm>
          <a:off x="1524000" y="19812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15000" y="2057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FACH Total Discharges = 67,219</a:t>
            </a:r>
          </a:p>
          <a:p>
            <a:pPr algn="ctr"/>
            <a:r>
              <a:rPr lang="en-US" sz="1600" dirty="0" smtClean="0"/>
              <a:t>Total Discharges = 124,644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629075" y="5816025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*All medical/surgical pediatric (Age 0-17) and neonatal patients</a:t>
            </a:r>
          </a:p>
          <a:p>
            <a:pPr algn="ctr"/>
            <a:r>
              <a:rPr lang="en-US" sz="1600" dirty="0" smtClean="0"/>
              <a:t>Excluding Normal Newborns, Obstetrics, Psychiatry &amp; Rehabilitation</a:t>
            </a:r>
            <a:endParaRPr lang="en-US" sz="16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8BB7-3648-4CD7-AA46-C6CA0F72CCC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FACH Colo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5081588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14400" y="10668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Pediatric Discharge Volume*</a:t>
            </a:r>
          </a:p>
          <a:p>
            <a:pPr algn="ctr"/>
            <a:r>
              <a:rPr lang="en-US" dirty="0" smtClean="0"/>
              <a:t>&amp; Percent of Florida Pediatric Discharges</a:t>
            </a:r>
          </a:p>
          <a:p>
            <a:pPr algn="ctr"/>
            <a:r>
              <a:rPr lang="en-US" dirty="0"/>
              <a:t>Period of 07/01/2017-06/30/2018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81001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Truven</a:t>
            </a:r>
            <a:r>
              <a:rPr lang="en-US" sz="1200" dirty="0" smtClean="0"/>
              <a:t>/AHCA State Database</a:t>
            </a:r>
            <a:endParaRPr lang="en-US" sz="12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5311597"/>
              </p:ext>
            </p:extLst>
          </p:nvPr>
        </p:nvGraphicFramePr>
        <p:xfrm>
          <a:off x="304800" y="1981200"/>
          <a:ext cx="85344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15000" y="2057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FACH Total Discharges = 67,219</a:t>
            </a:r>
          </a:p>
          <a:p>
            <a:pPr algn="ctr"/>
            <a:r>
              <a:rPr lang="en-US" sz="1600" dirty="0" smtClean="0"/>
              <a:t>% of Total Discharges = 53.9%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629075" y="6044625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*All medical/surgical pediatric (Age 0-17) and neonatal patients</a:t>
            </a:r>
          </a:p>
          <a:p>
            <a:pPr algn="ctr"/>
            <a:r>
              <a:rPr lang="en-US" sz="1600" dirty="0" smtClean="0"/>
              <a:t>Excluding Normal Newborns, Obstetrics, Psychiatry &amp; Rehabilitation</a:t>
            </a:r>
            <a:endParaRPr lang="en-US" sz="16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98438"/>
            <a:ext cx="2133600" cy="365125"/>
          </a:xfrm>
        </p:spPr>
        <p:txBody>
          <a:bodyPr/>
          <a:lstStyle/>
          <a:p>
            <a:fld id="{39688BB7-3648-4CD7-AA46-C6CA0F72CCCD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FACH Colo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5081588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14400" y="10668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Pediatric Medicaid Patient Day Volume*</a:t>
            </a:r>
          </a:p>
          <a:p>
            <a:pPr algn="ctr"/>
            <a:r>
              <a:rPr lang="en-US" dirty="0" smtClean="0"/>
              <a:t>&amp; Percent of Florida Medicaid Pediatric Patient Days</a:t>
            </a:r>
          </a:p>
          <a:p>
            <a:pPr algn="ctr"/>
            <a:r>
              <a:rPr lang="en-US" dirty="0"/>
              <a:t>Period of 07/01/2017-06/30/2018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81001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Truven</a:t>
            </a:r>
            <a:r>
              <a:rPr lang="en-US" sz="1200" dirty="0" smtClean="0"/>
              <a:t>/AHCA State Database</a:t>
            </a:r>
            <a:endParaRPr lang="en-US" sz="12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75147775"/>
              </p:ext>
            </p:extLst>
          </p:nvPr>
        </p:nvGraphicFramePr>
        <p:xfrm>
          <a:off x="1524000" y="19812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15000" y="2057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FACH Total Patient Days = 328,972</a:t>
            </a:r>
          </a:p>
          <a:p>
            <a:pPr algn="ctr"/>
            <a:r>
              <a:rPr lang="en-US" sz="1600" dirty="0" smtClean="0"/>
              <a:t>Total Patient Days = 563,079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629075" y="5816025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*All medical/surgical pediatric (Age 0-17) and neonatal patients</a:t>
            </a:r>
          </a:p>
          <a:p>
            <a:pPr algn="ctr"/>
            <a:r>
              <a:rPr lang="en-US" sz="1600" dirty="0" smtClean="0"/>
              <a:t>Excluding Normal Newborns, Obstetrics, Psychiatry &amp; Rehabilitation</a:t>
            </a:r>
            <a:endParaRPr lang="en-US" sz="16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8BB7-3648-4CD7-AA46-C6CA0F72CCC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FACH Colo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5081588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14400" y="10668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Pediatric Medicaid Patient Day Volume*</a:t>
            </a:r>
          </a:p>
          <a:p>
            <a:pPr algn="ctr"/>
            <a:r>
              <a:rPr lang="en-US" dirty="0" smtClean="0"/>
              <a:t>&amp; Percent of Florida Medicaid Pediatric Patient Days</a:t>
            </a:r>
          </a:p>
          <a:p>
            <a:pPr algn="ctr"/>
            <a:r>
              <a:rPr lang="en-US" dirty="0"/>
              <a:t>Period of 07/01/2017-06/30/2018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81001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Truven</a:t>
            </a:r>
            <a:r>
              <a:rPr lang="en-US" sz="1200" dirty="0" smtClean="0"/>
              <a:t>/AHCA State Database</a:t>
            </a:r>
            <a:endParaRPr lang="en-US" sz="12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22414898"/>
              </p:ext>
            </p:extLst>
          </p:nvPr>
        </p:nvGraphicFramePr>
        <p:xfrm>
          <a:off x="304800" y="1981200"/>
          <a:ext cx="85344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15000" y="2057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FACH Total Patient Days = 328,972</a:t>
            </a:r>
          </a:p>
          <a:p>
            <a:pPr algn="ctr"/>
            <a:r>
              <a:rPr lang="en-US" sz="1600" dirty="0" smtClean="0"/>
              <a:t>% of Total Patient Days = 58.4%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629075" y="6044625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*All medical/surgical pediatric (Age 0-17) and neonatal patients</a:t>
            </a:r>
          </a:p>
          <a:p>
            <a:pPr algn="ctr"/>
            <a:r>
              <a:rPr lang="en-US" sz="1600" dirty="0" smtClean="0"/>
              <a:t>Excluding Normal Newborns, Obstetrics, Psychiatry &amp; Rehabilitation</a:t>
            </a:r>
            <a:endParaRPr lang="en-US" sz="16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8BB7-3648-4CD7-AA46-C6CA0F72CCC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FACH Colo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5081588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14400" y="10668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Pediatric Medicaid Discharge Volume*</a:t>
            </a:r>
          </a:p>
          <a:p>
            <a:pPr algn="ctr"/>
            <a:r>
              <a:rPr lang="en-US" dirty="0" smtClean="0"/>
              <a:t>&amp; Percent of Florida Medicaid Pediatric Discharges</a:t>
            </a:r>
          </a:p>
          <a:p>
            <a:pPr algn="ctr"/>
            <a:r>
              <a:rPr lang="en-US" dirty="0"/>
              <a:t>Period of 07/01/2017-06/30/2018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81001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Truven</a:t>
            </a:r>
            <a:r>
              <a:rPr lang="en-US" sz="1200" dirty="0" smtClean="0"/>
              <a:t>/AHCA State Database</a:t>
            </a:r>
            <a:endParaRPr lang="en-US" sz="12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57586874"/>
              </p:ext>
            </p:extLst>
          </p:nvPr>
        </p:nvGraphicFramePr>
        <p:xfrm>
          <a:off x="1524000" y="19812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15000" y="2057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FACH Total Discharges = 39,416</a:t>
            </a:r>
          </a:p>
          <a:p>
            <a:pPr algn="ctr"/>
            <a:r>
              <a:rPr lang="en-US" sz="1600" dirty="0" smtClean="0"/>
              <a:t>Total Discharges = 75,463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629075" y="5816025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*All medical/surgical pediatric (Age 0-17) and neonatal patients</a:t>
            </a:r>
          </a:p>
          <a:p>
            <a:pPr algn="ctr"/>
            <a:r>
              <a:rPr lang="en-US" sz="1600" dirty="0" smtClean="0"/>
              <a:t>Excluding Normal Newborns, Obstetrics, Psychiatry &amp; Rehabilitation</a:t>
            </a:r>
            <a:endParaRPr lang="en-US" sz="16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8BB7-3648-4CD7-AA46-C6CA0F72CCC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4365</TotalTime>
  <Words>1390</Words>
  <Application>Microsoft Macintosh PowerPoint</Application>
  <PresentationFormat>On-screen Show (4:3)</PresentationFormat>
  <Paragraphs>307</Paragraphs>
  <Slides>17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BayCare Health System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sxr54476</dc:creator>
  <cp:lastModifiedBy>Kate Stowell</cp:lastModifiedBy>
  <cp:revision>297</cp:revision>
  <dcterms:created xsi:type="dcterms:W3CDTF">2019-03-05T19:32:28Z</dcterms:created>
  <dcterms:modified xsi:type="dcterms:W3CDTF">2019-03-05T20:08:50Z</dcterms:modified>
</cp:coreProperties>
</file>