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style8.xml" ContentType="application/vnd.ms-office.chartstyle+xml"/>
  <Override PartName="/ppt/charts/colors4.xml" ContentType="application/vnd.ms-office.chartcolorstyle+xml"/>
  <Override PartName="/ppt/charts/style4.xml" ContentType="application/vnd.ms-office.chartstyle+xml"/>
  <Override PartName="/ppt/charts/style5.xml" ContentType="application/vnd.ms-office.chartstyle+xml"/>
  <Override PartName="/ppt/charts/chart4.xml" ContentType="application/vnd.openxmlformats-officedocument.drawingml.chart+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hart5.xml" ContentType="application/vnd.openxmlformats-officedocument.drawingml.chart+xml"/>
  <Override PartName="/ppt/charts/colors7.xml" ContentType="application/vnd.ms-office.chartcolorstyle+xml"/>
  <Override PartName="/ppt/charts/chart8.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7" r:id="rId3"/>
    <p:sldId id="266" r:id="rId4"/>
    <p:sldId id="260" r:id="rId5"/>
    <p:sldId id="268" r:id="rId6"/>
    <p:sldId id="264" r:id="rId7"/>
    <p:sldId id="261" r:id="rId8"/>
    <p:sldId id="259" r:id="rId9"/>
    <p:sldId id="262" r:id="rId10"/>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alibri Light" panose="020F0302020204030204" pitchFamily="34" charset="0"/>
      <p:regular r:id="rId15"/>
      <p: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6CC5"/>
    <a:srgbClr val="FFFFFF"/>
    <a:srgbClr val="A5A5A5"/>
    <a:srgbClr val="515151"/>
    <a:srgbClr val="9D42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5" d="100"/>
          <a:sy n="85" d="100"/>
        </p:scale>
        <p:origin x="68"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raybrit\AppData\Local\Microsoft\Windows\INetCache\Content.Outlook\G0KLCO4E\Copy%20of%20Summary%20Data%20for%20Slid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Mental Health and Substance Abuse Expenditures by Fiscal Year</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Sheet1!$B$4</c:f>
              <c:strCache>
                <c:ptCount val="1"/>
                <c:pt idx="0">
                  <c:v>FY 2017-18</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Sheet1!$C$3:$K$3</c:f>
              <c:strCache>
                <c:ptCount val="9"/>
                <c:pt idx="0">
                  <c:v>Children-MH</c:v>
                </c:pt>
                <c:pt idx="1">
                  <c:v>Children-SA</c:v>
                </c:pt>
                <c:pt idx="2">
                  <c:v>Children Combined</c:v>
                </c:pt>
                <c:pt idx="3">
                  <c:v>Adult - MH</c:v>
                </c:pt>
                <c:pt idx="4">
                  <c:v>Adult - SA</c:v>
                </c:pt>
                <c:pt idx="5">
                  <c:v>Adult Combined</c:v>
                </c:pt>
                <c:pt idx="6">
                  <c:v>All - MH</c:v>
                </c:pt>
                <c:pt idx="7">
                  <c:v>All - SA</c:v>
                </c:pt>
                <c:pt idx="8">
                  <c:v>All</c:v>
                </c:pt>
              </c:strCache>
            </c:strRef>
          </c:cat>
          <c:val>
            <c:numRef>
              <c:f>Sheet1!$C$4:$K$4</c:f>
              <c:numCache>
                <c:formatCode>"$"#,##0_);[Red]\("$"#,##0\)</c:formatCode>
                <c:ptCount val="9"/>
                <c:pt idx="0">
                  <c:v>1364272180</c:v>
                </c:pt>
                <c:pt idx="1">
                  <c:v>5613995</c:v>
                </c:pt>
                <c:pt idx="2">
                  <c:v>1369886175</c:v>
                </c:pt>
                <c:pt idx="3">
                  <c:v>1232304513</c:v>
                </c:pt>
                <c:pt idx="4">
                  <c:v>66507350</c:v>
                </c:pt>
                <c:pt idx="5">
                  <c:v>1298811862</c:v>
                </c:pt>
                <c:pt idx="6">
                  <c:v>2596576692</c:v>
                </c:pt>
                <c:pt idx="7">
                  <c:v>72121345</c:v>
                </c:pt>
                <c:pt idx="8">
                  <c:v>2668698037</c:v>
                </c:pt>
              </c:numCache>
            </c:numRef>
          </c:val>
          <c:extLst>
            <c:ext xmlns:c16="http://schemas.microsoft.com/office/drawing/2014/chart" uri="{C3380CC4-5D6E-409C-BE32-E72D297353CC}">
              <c16:uniqueId val="{00000000-B179-4290-9D5B-0202A522371B}"/>
            </c:ext>
          </c:extLst>
        </c:ser>
        <c:ser>
          <c:idx val="1"/>
          <c:order val="1"/>
          <c:tx>
            <c:strRef>
              <c:f>Sheet1!$B$5</c:f>
              <c:strCache>
                <c:ptCount val="1"/>
                <c:pt idx="0">
                  <c:v>FY 2018-19</c:v>
                </c:pt>
              </c:strCache>
            </c:strRef>
          </c:tx>
          <c:spPr>
            <a:solidFill>
              <a:srgbClr val="C00000"/>
            </a:solidFill>
            <a:ln>
              <a:noFill/>
            </a:ln>
            <a:effectLst>
              <a:outerShdw blurRad="57150" dist="19050" dir="5400000" algn="ctr" rotWithShape="0">
                <a:srgbClr val="000000">
                  <a:alpha val="63000"/>
                </a:srgbClr>
              </a:outerShdw>
            </a:effectLst>
          </c:spPr>
          <c:invertIfNegative val="0"/>
          <c:cat>
            <c:strRef>
              <c:f>Sheet1!$C$3:$K$3</c:f>
              <c:strCache>
                <c:ptCount val="9"/>
                <c:pt idx="0">
                  <c:v>Children-MH</c:v>
                </c:pt>
                <c:pt idx="1">
                  <c:v>Children-SA</c:v>
                </c:pt>
                <c:pt idx="2">
                  <c:v>Children Combined</c:v>
                </c:pt>
                <c:pt idx="3">
                  <c:v>Adult - MH</c:v>
                </c:pt>
                <c:pt idx="4">
                  <c:v>Adult - SA</c:v>
                </c:pt>
                <c:pt idx="5">
                  <c:v>Adult Combined</c:v>
                </c:pt>
                <c:pt idx="6">
                  <c:v>All - MH</c:v>
                </c:pt>
                <c:pt idx="7">
                  <c:v>All - SA</c:v>
                </c:pt>
                <c:pt idx="8">
                  <c:v>All</c:v>
                </c:pt>
              </c:strCache>
            </c:strRef>
          </c:cat>
          <c:val>
            <c:numRef>
              <c:f>Sheet1!$C$5:$K$5</c:f>
              <c:numCache>
                <c:formatCode>"$"#,##0_);[Red]\("$"#,##0\)</c:formatCode>
                <c:ptCount val="9"/>
                <c:pt idx="0">
                  <c:v>1463256764</c:v>
                </c:pt>
                <c:pt idx="1">
                  <c:v>6388987</c:v>
                </c:pt>
                <c:pt idx="2">
                  <c:v>1469645752</c:v>
                </c:pt>
                <c:pt idx="3">
                  <c:v>1332179845</c:v>
                </c:pt>
                <c:pt idx="4">
                  <c:v>70121869</c:v>
                </c:pt>
                <c:pt idx="5">
                  <c:v>1402301713</c:v>
                </c:pt>
                <c:pt idx="6" formatCode="&quot;$&quot;#,##0">
                  <c:v>2795436609</c:v>
                </c:pt>
                <c:pt idx="7">
                  <c:v>76510856</c:v>
                </c:pt>
                <c:pt idx="8">
                  <c:v>2871947465</c:v>
                </c:pt>
              </c:numCache>
            </c:numRef>
          </c:val>
          <c:extLst>
            <c:ext xmlns:c16="http://schemas.microsoft.com/office/drawing/2014/chart" uri="{C3380CC4-5D6E-409C-BE32-E72D297353CC}">
              <c16:uniqueId val="{00000001-B179-4290-9D5B-0202A522371B}"/>
            </c:ext>
          </c:extLst>
        </c:ser>
        <c:ser>
          <c:idx val="2"/>
          <c:order val="2"/>
          <c:tx>
            <c:strRef>
              <c:f>Sheet1!$B$6</c:f>
              <c:strCache>
                <c:ptCount val="1"/>
                <c:pt idx="0">
                  <c:v>FY 2019-20</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Sheet1!$C$3:$K$3</c:f>
              <c:strCache>
                <c:ptCount val="9"/>
                <c:pt idx="0">
                  <c:v>Children-MH</c:v>
                </c:pt>
                <c:pt idx="1">
                  <c:v>Children-SA</c:v>
                </c:pt>
                <c:pt idx="2">
                  <c:v>Children Combined</c:v>
                </c:pt>
                <c:pt idx="3">
                  <c:v>Adult - MH</c:v>
                </c:pt>
                <c:pt idx="4">
                  <c:v>Adult - SA</c:v>
                </c:pt>
                <c:pt idx="5">
                  <c:v>Adult Combined</c:v>
                </c:pt>
                <c:pt idx="6">
                  <c:v>All - MH</c:v>
                </c:pt>
                <c:pt idx="7">
                  <c:v>All - SA</c:v>
                </c:pt>
                <c:pt idx="8">
                  <c:v>All</c:v>
                </c:pt>
              </c:strCache>
            </c:strRef>
          </c:cat>
          <c:val>
            <c:numRef>
              <c:f>Sheet1!$C$6:$K$6</c:f>
              <c:numCache>
                <c:formatCode>"$"#,##0_);[Red]\("$"#,##0\)</c:formatCode>
                <c:ptCount val="9"/>
                <c:pt idx="0">
                  <c:v>1451582425</c:v>
                </c:pt>
                <c:pt idx="1">
                  <c:v>7523861</c:v>
                </c:pt>
                <c:pt idx="2">
                  <c:v>1459106285</c:v>
                </c:pt>
                <c:pt idx="3">
                  <c:v>1486732837</c:v>
                </c:pt>
                <c:pt idx="4">
                  <c:v>74165547</c:v>
                </c:pt>
                <c:pt idx="5">
                  <c:v>1560898384</c:v>
                </c:pt>
                <c:pt idx="6">
                  <c:v>2938315262</c:v>
                </c:pt>
                <c:pt idx="7">
                  <c:v>81689408</c:v>
                </c:pt>
                <c:pt idx="8">
                  <c:v>3020004669</c:v>
                </c:pt>
              </c:numCache>
            </c:numRef>
          </c:val>
          <c:extLst>
            <c:ext xmlns:c16="http://schemas.microsoft.com/office/drawing/2014/chart" uri="{C3380CC4-5D6E-409C-BE32-E72D297353CC}">
              <c16:uniqueId val="{00000002-B179-4290-9D5B-0202A522371B}"/>
            </c:ext>
          </c:extLst>
        </c:ser>
        <c:ser>
          <c:idx val="3"/>
          <c:order val="3"/>
          <c:tx>
            <c:strRef>
              <c:f>Sheet1!$B$7</c:f>
              <c:strCache>
                <c:ptCount val="1"/>
                <c:pt idx="0">
                  <c:v>FY 2020-21</c:v>
                </c:pt>
              </c:strCache>
            </c:strRef>
          </c:tx>
          <c:spPr>
            <a:solidFill>
              <a:schemeClr val="accent6">
                <a:lumMod val="75000"/>
              </a:schemeClr>
            </a:solidFill>
            <a:ln>
              <a:noFill/>
            </a:ln>
            <a:effectLst>
              <a:outerShdw blurRad="57150" dist="19050" dir="5400000" algn="ctr" rotWithShape="0">
                <a:srgbClr val="000000">
                  <a:alpha val="63000"/>
                </a:srgbClr>
              </a:outerShdw>
            </a:effectLst>
          </c:spPr>
          <c:invertIfNegative val="0"/>
          <c:cat>
            <c:strRef>
              <c:f>Sheet1!$C$3:$K$3</c:f>
              <c:strCache>
                <c:ptCount val="9"/>
                <c:pt idx="0">
                  <c:v>Children-MH</c:v>
                </c:pt>
                <c:pt idx="1">
                  <c:v>Children-SA</c:v>
                </c:pt>
                <c:pt idx="2">
                  <c:v>Children Combined</c:v>
                </c:pt>
                <c:pt idx="3">
                  <c:v>Adult - MH</c:v>
                </c:pt>
                <c:pt idx="4">
                  <c:v>Adult - SA</c:v>
                </c:pt>
                <c:pt idx="5">
                  <c:v>Adult Combined</c:v>
                </c:pt>
                <c:pt idx="6">
                  <c:v>All - MH</c:v>
                </c:pt>
                <c:pt idx="7">
                  <c:v>All - SA</c:v>
                </c:pt>
                <c:pt idx="8">
                  <c:v>All</c:v>
                </c:pt>
              </c:strCache>
            </c:strRef>
          </c:cat>
          <c:val>
            <c:numRef>
              <c:f>Sheet1!$C$7:$K$7</c:f>
              <c:numCache>
                <c:formatCode>"$"#,##0_);[Red]\("$"#,##0\)</c:formatCode>
                <c:ptCount val="9"/>
                <c:pt idx="0">
                  <c:v>1920071017</c:v>
                </c:pt>
                <c:pt idx="1">
                  <c:v>10033706</c:v>
                </c:pt>
                <c:pt idx="2">
                  <c:v>1930104723</c:v>
                </c:pt>
                <c:pt idx="3">
                  <c:v>2071433987</c:v>
                </c:pt>
                <c:pt idx="4">
                  <c:v>100909098</c:v>
                </c:pt>
                <c:pt idx="5">
                  <c:v>2172343085</c:v>
                </c:pt>
                <c:pt idx="6">
                  <c:v>3991505004</c:v>
                </c:pt>
                <c:pt idx="7">
                  <c:v>110942804</c:v>
                </c:pt>
                <c:pt idx="8">
                  <c:v>4102447808</c:v>
                </c:pt>
              </c:numCache>
            </c:numRef>
          </c:val>
          <c:extLst>
            <c:ext xmlns:c16="http://schemas.microsoft.com/office/drawing/2014/chart" uri="{C3380CC4-5D6E-409C-BE32-E72D297353CC}">
              <c16:uniqueId val="{00000003-B179-4290-9D5B-0202A522371B}"/>
            </c:ext>
          </c:extLst>
        </c:ser>
        <c:dLbls>
          <c:showLegendKey val="0"/>
          <c:showVal val="0"/>
          <c:showCatName val="0"/>
          <c:showSerName val="0"/>
          <c:showPercent val="0"/>
          <c:showBubbleSize val="0"/>
        </c:dLbls>
        <c:gapWidth val="100"/>
        <c:overlap val="-24"/>
        <c:axId val="96007423"/>
        <c:axId val="96016991"/>
      </c:barChart>
      <c:catAx>
        <c:axId val="96007423"/>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96016991"/>
        <c:crosses val="autoZero"/>
        <c:auto val="1"/>
        <c:lblAlgn val="ctr"/>
        <c:lblOffset val="100"/>
        <c:noMultiLvlLbl val="0"/>
      </c:catAx>
      <c:valAx>
        <c:axId val="96016991"/>
        <c:scaling>
          <c:orientation val="minMax"/>
        </c:scaling>
        <c:delete val="0"/>
        <c:axPos val="l"/>
        <c:majorGridlines>
          <c:spPr>
            <a:ln w="9525" cap="flat" cmpd="sng" algn="ctr">
              <a:solidFill>
                <a:schemeClr val="lt1">
                  <a:lumMod val="95000"/>
                  <a:alpha val="10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960074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0622536273874455E-2"/>
          <c:y val="0.10676631382493693"/>
          <c:w val="0.94587562464222941"/>
          <c:h val="0.8543998920261715"/>
        </c:manualLayout>
      </c:layout>
      <c:pie3DChart>
        <c:varyColors val="1"/>
        <c:ser>
          <c:idx val="0"/>
          <c:order val="0"/>
          <c:tx>
            <c:strRef>
              <c:f>'MH - Child'!$G$6</c:f>
              <c:strCache>
                <c:ptCount val="1"/>
                <c:pt idx="0">
                  <c:v>Total Expenditures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F879-4680-85E1-0FA434A5FDEE}"/>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F879-4680-85E1-0FA434A5FDEE}"/>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F879-4680-85E1-0FA434A5FDEE}"/>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F879-4680-85E1-0FA434A5FDEE}"/>
              </c:ext>
            </c:extLst>
          </c:dPt>
          <c:dPt>
            <c:idx val="4"/>
            <c:bubble3D val="0"/>
            <c:spPr>
              <a:solidFill>
                <a:srgbClr val="C00000"/>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9-F879-4680-85E1-0FA434A5FDEE}"/>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B-F879-4680-85E1-0FA434A5FDEE}"/>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D-F879-4680-85E1-0FA434A5FDEE}"/>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lumMod val="85000"/>
                      </a:schemeClr>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'MH - Child'!$E$7:$E$13</c:f>
              <c:strCache>
                <c:ptCount val="7"/>
                <c:pt idx="0">
                  <c:v>Behavior Analysis</c:v>
                </c:pt>
                <c:pt idx="1">
                  <c:v>Long Term Care Services with a BH Primary Dx</c:v>
                </c:pt>
                <c:pt idx="2">
                  <c:v>MH Inpatient Hospital</c:v>
                </c:pt>
                <c:pt idx="3">
                  <c:v>MH Outpatient Hospital</c:v>
                </c:pt>
                <c:pt idx="4">
                  <c:v>MH Treatment Services</c:v>
                </c:pt>
                <c:pt idx="5">
                  <c:v>Other Services with a BH Primary Dx</c:v>
                </c:pt>
                <c:pt idx="6">
                  <c:v>Pharmacy</c:v>
                </c:pt>
              </c:strCache>
            </c:strRef>
          </c:cat>
          <c:val>
            <c:numRef>
              <c:f>'MH - Child'!$G$7:$G$13</c:f>
              <c:numCache>
                <c:formatCode>"$"#,##0_);[Red]\("$"#,##0\)</c:formatCode>
                <c:ptCount val="7"/>
                <c:pt idx="0">
                  <c:v>1684675094</c:v>
                </c:pt>
                <c:pt idx="1">
                  <c:v>26644647</c:v>
                </c:pt>
                <c:pt idx="2">
                  <c:v>341523179</c:v>
                </c:pt>
                <c:pt idx="3">
                  <c:v>94197820</c:v>
                </c:pt>
                <c:pt idx="4">
                  <c:v>530503265</c:v>
                </c:pt>
                <c:pt idx="5">
                  <c:v>792449431</c:v>
                </c:pt>
                <c:pt idx="6">
                  <c:v>370148598</c:v>
                </c:pt>
              </c:numCache>
            </c:numRef>
          </c:val>
          <c:extLst>
            <c:ext xmlns:c16="http://schemas.microsoft.com/office/drawing/2014/chart" uri="{C3380CC4-5D6E-409C-BE32-E72D297353CC}">
              <c16:uniqueId val="{0000000E-F879-4680-85E1-0FA434A5FDEE}"/>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186013252797556E-2"/>
          <c:y val="0.11472774801336931"/>
          <c:w val="0.94247834396094798"/>
          <c:h val="0.82029074855133266"/>
        </c:manualLayout>
      </c:layout>
      <c:pie3DChart>
        <c:varyColors val="1"/>
        <c:ser>
          <c:idx val="0"/>
          <c:order val="0"/>
          <c:tx>
            <c:strRef>
              <c:f>'MH - Child'!$F$6</c:f>
              <c:strCache>
                <c:ptCount val="1"/>
                <c:pt idx="0">
                  <c:v>Distinct Claims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48B4-4415-9D0A-4374760BFF00}"/>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48B4-4415-9D0A-4374760BFF00}"/>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48B4-4415-9D0A-4374760BFF00}"/>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48B4-4415-9D0A-4374760BFF00}"/>
              </c:ext>
            </c:extLst>
          </c:dPt>
          <c:dPt>
            <c:idx val="4"/>
            <c:bubble3D val="0"/>
            <c:spPr>
              <a:solidFill>
                <a:srgbClr val="C00000"/>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9-48B4-4415-9D0A-4374760BFF00}"/>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B-48B4-4415-9D0A-4374760BFF00}"/>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D-48B4-4415-9D0A-4374760BFF00}"/>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lumMod val="8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'MH - Child'!$E$7:$E$13</c:f>
              <c:strCache>
                <c:ptCount val="7"/>
                <c:pt idx="0">
                  <c:v>Behavior Analysis</c:v>
                </c:pt>
                <c:pt idx="1">
                  <c:v>Long Term Care Services with a BH Primary Dx</c:v>
                </c:pt>
                <c:pt idx="2">
                  <c:v>MH Inpatient Hospital</c:v>
                </c:pt>
                <c:pt idx="3">
                  <c:v>MH Outpatient Hospital</c:v>
                </c:pt>
                <c:pt idx="4">
                  <c:v>MH Treatment Services</c:v>
                </c:pt>
                <c:pt idx="5">
                  <c:v>Other Services with a BH Primary Dx</c:v>
                </c:pt>
                <c:pt idx="6">
                  <c:v>Pharmacy</c:v>
                </c:pt>
              </c:strCache>
            </c:strRef>
          </c:cat>
          <c:val>
            <c:numRef>
              <c:f>'MH - Child'!$F$7:$F$13</c:f>
              <c:numCache>
                <c:formatCode>#,##0</c:formatCode>
                <c:ptCount val="7"/>
                <c:pt idx="0">
                  <c:v>3304320</c:v>
                </c:pt>
                <c:pt idx="1">
                  <c:v>2104</c:v>
                </c:pt>
                <c:pt idx="2">
                  <c:v>93734</c:v>
                </c:pt>
                <c:pt idx="3">
                  <c:v>439122</c:v>
                </c:pt>
                <c:pt idx="4">
                  <c:v>6700180</c:v>
                </c:pt>
                <c:pt idx="5">
                  <c:v>7853014</c:v>
                </c:pt>
                <c:pt idx="6">
                  <c:v>2941890</c:v>
                </c:pt>
              </c:numCache>
            </c:numRef>
          </c:val>
          <c:extLst>
            <c:ext xmlns:c16="http://schemas.microsoft.com/office/drawing/2014/chart" uri="{C3380CC4-5D6E-409C-BE32-E72D297353CC}">
              <c16:uniqueId val="{0000000E-48B4-4415-9D0A-4374760BFF00}"/>
            </c:ext>
          </c:extLst>
        </c:ser>
        <c:dLbls>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0605730203794386E-2"/>
          <c:y val="0.13434603901774406"/>
          <c:w val="0.90354619600083386"/>
          <c:h val="0.80833093301511971"/>
        </c:manualLayout>
      </c:layout>
      <c:pie3DChart>
        <c:varyColors val="1"/>
        <c:ser>
          <c:idx val="0"/>
          <c:order val="0"/>
          <c:tx>
            <c:strRef>
              <c:f>'MH - Adult'!$D$6</c:f>
              <c:strCache>
                <c:ptCount val="1"/>
                <c:pt idx="0">
                  <c:v>Distinct Claims</c:v>
                </c:pt>
              </c:strCache>
            </c:strRef>
          </c:tx>
          <c:dPt>
            <c:idx val="0"/>
            <c:bubble3D val="0"/>
            <c:spPr>
              <a:solidFill>
                <a:schemeClr val="accent2">
                  <a:lumMod val="75000"/>
                </a:schemeClr>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A381-40C7-BCF6-F8B250582DA9}"/>
              </c:ext>
            </c:extLst>
          </c:dPt>
          <c:dPt>
            <c:idx val="1"/>
            <c:bubble3D val="0"/>
            <c:spPr>
              <a:solidFill>
                <a:schemeClr val="bg2">
                  <a:lumMod val="75000"/>
                </a:schemeClr>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A381-40C7-BCF6-F8B250582DA9}"/>
              </c:ext>
            </c:extLst>
          </c:dPt>
          <c:dPt>
            <c:idx val="2"/>
            <c:bubble3D val="0"/>
            <c:spPr>
              <a:solidFill>
                <a:schemeClr val="accent4">
                  <a:lumMod val="60000"/>
                  <a:lumOff val="40000"/>
                </a:schemeClr>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A381-40C7-BCF6-F8B250582DA9}"/>
              </c:ext>
            </c:extLst>
          </c:dPt>
          <c:dPt>
            <c:idx val="3"/>
            <c:bubble3D val="0"/>
            <c:spPr>
              <a:solidFill>
                <a:srgbClr val="C00000"/>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A381-40C7-BCF6-F8B250582DA9}"/>
              </c:ext>
            </c:extLst>
          </c:dPt>
          <c:dPt>
            <c:idx val="4"/>
            <c:bubble3D val="0"/>
            <c:spPr>
              <a:solidFill>
                <a:schemeClr val="accent6"/>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9-A381-40C7-BCF6-F8B250582DA9}"/>
              </c:ext>
            </c:extLst>
          </c:dPt>
          <c:dPt>
            <c:idx val="5"/>
            <c:bubble3D val="0"/>
            <c:spPr>
              <a:solidFill>
                <a:schemeClr val="accent5">
                  <a:lumMod val="50000"/>
                </a:schemeClr>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B-A381-40C7-BCF6-F8B250582DA9}"/>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lumMod val="8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'MH - Adult'!$C$7:$C$12</c:f>
              <c:strCache>
                <c:ptCount val="6"/>
                <c:pt idx="0">
                  <c:v>Long Term Care Services with a BH Primary Dx</c:v>
                </c:pt>
                <c:pt idx="1">
                  <c:v>MH Inpatient Hospital</c:v>
                </c:pt>
                <c:pt idx="2">
                  <c:v>MH Outpatient Hospital</c:v>
                </c:pt>
                <c:pt idx="3">
                  <c:v>MH Treatment Services</c:v>
                </c:pt>
                <c:pt idx="4">
                  <c:v>Other Services with a BH Primary Dx</c:v>
                </c:pt>
                <c:pt idx="5">
                  <c:v>Pharmacy</c:v>
                </c:pt>
              </c:strCache>
            </c:strRef>
          </c:cat>
          <c:val>
            <c:numRef>
              <c:f>'MH - Adult'!$D$7:$D$12</c:f>
              <c:numCache>
                <c:formatCode>#,##0</c:formatCode>
                <c:ptCount val="6"/>
                <c:pt idx="0">
                  <c:v>157463</c:v>
                </c:pt>
                <c:pt idx="1">
                  <c:v>96842</c:v>
                </c:pt>
                <c:pt idx="2">
                  <c:v>134219</c:v>
                </c:pt>
                <c:pt idx="3">
                  <c:v>8348362</c:v>
                </c:pt>
                <c:pt idx="4">
                  <c:v>2788704</c:v>
                </c:pt>
                <c:pt idx="5">
                  <c:v>4559294</c:v>
                </c:pt>
              </c:numCache>
            </c:numRef>
          </c:val>
          <c:extLst>
            <c:ext xmlns:c16="http://schemas.microsoft.com/office/drawing/2014/chart" uri="{C3380CC4-5D6E-409C-BE32-E72D297353CC}">
              <c16:uniqueId val="{0000000C-A381-40C7-BCF6-F8B250582DA9}"/>
            </c:ext>
          </c:extLst>
        </c:ser>
        <c:dLbls>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8226901999583051E-2"/>
          <c:y val="0.11553691689412537"/>
          <c:w val="0.91068268061346791"/>
          <c:h val="0.82936960785658453"/>
        </c:manualLayout>
      </c:layout>
      <c:pie3DChart>
        <c:varyColors val="1"/>
        <c:ser>
          <c:idx val="0"/>
          <c:order val="0"/>
          <c:tx>
            <c:strRef>
              <c:f>'MH - Adult'!$E$6</c:f>
              <c:strCache>
                <c:ptCount val="1"/>
                <c:pt idx="0">
                  <c:v>Total Expenditures</c:v>
                </c:pt>
              </c:strCache>
            </c:strRef>
          </c:tx>
          <c:dPt>
            <c:idx val="0"/>
            <c:bubble3D val="0"/>
            <c:spPr>
              <a:solidFill>
                <a:schemeClr val="accent2">
                  <a:lumMod val="75000"/>
                </a:schemeClr>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4C8A-4709-972D-7CFD75029C5B}"/>
              </c:ext>
            </c:extLst>
          </c:dPt>
          <c:dPt>
            <c:idx val="1"/>
            <c:bubble3D val="0"/>
            <c:spPr>
              <a:solidFill>
                <a:schemeClr val="bg2">
                  <a:lumMod val="75000"/>
                </a:schemeClr>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4C8A-4709-972D-7CFD75029C5B}"/>
              </c:ext>
            </c:extLst>
          </c:dPt>
          <c:dPt>
            <c:idx val="2"/>
            <c:bubble3D val="0"/>
            <c:spPr>
              <a:solidFill>
                <a:schemeClr val="accent4">
                  <a:lumMod val="60000"/>
                  <a:lumOff val="40000"/>
                </a:schemeClr>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4C8A-4709-972D-7CFD75029C5B}"/>
              </c:ext>
            </c:extLst>
          </c:dPt>
          <c:dPt>
            <c:idx val="3"/>
            <c:bubble3D val="0"/>
            <c:spPr>
              <a:solidFill>
                <a:srgbClr val="C00000"/>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4C8A-4709-972D-7CFD75029C5B}"/>
              </c:ext>
            </c:extLst>
          </c:dPt>
          <c:dPt>
            <c:idx val="4"/>
            <c:bubble3D val="0"/>
            <c:spPr>
              <a:solidFill>
                <a:schemeClr val="accent6"/>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9-4C8A-4709-972D-7CFD75029C5B}"/>
              </c:ext>
            </c:extLst>
          </c:dPt>
          <c:dPt>
            <c:idx val="5"/>
            <c:bubble3D val="0"/>
            <c:spPr>
              <a:solidFill>
                <a:schemeClr val="accent5">
                  <a:lumMod val="50000"/>
                </a:schemeClr>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B-4C8A-4709-972D-7CFD75029C5B}"/>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lumMod val="85000"/>
                      </a:schemeClr>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'MH - Adult'!$C$7:$C$12</c:f>
              <c:strCache>
                <c:ptCount val="6"/>
                <c:pt idx="0">
                  <c:v>Long Term Care Services with a BH Primary Dx</c:v>
                </c:pt>
                <c:pt idx="1">
                  <c:v>MH Inpatient Hospital</c:v>
                </c:pt>
                <c:pt idx="2">
                  <c:v>MH Outpatient Hospital</c:v>
                </c:pt>
                <c:pt idx="3">
                  <c:v>MH Treatment Services</c:v>
                </c:pt>
                <c:pt idx="4">
                  <c:v>Other Services with a BH Primary Dx</c:v>
                </c:pt>
                <c:pt idx="5">
                  <c:v>Pharmacy</c:v>
                </c:pt>
              </c:strCache>
            </c:strRef>
          </c:cat>
          <c:val>
            <c:numRef>
              <c:f>'MH - Adult'!$E$7:$E$12</c:f>
              <c:numCache>
                <c:formatCode>"$"#,##0_);[Red]\("$"#,##0\)</c:formatCode>
                <c:ptCount val="6"/>
                <c:pt idx="0">
                  <c:v>1035523077</c:v>
                </c:pt>
                <c:pt idx="1">
                  <c:v>300502508</c:v>
                </c:pt>
                <c:pt idx="2">
                  <c:v>23505725</c:v>
                </c:pt>
                <c:pt idx="3">
                  <c:v>1800698026</c:v>
                </c:pt>
                <c:pt idx="4">
                  <c:v>558775659</c:v>
                </c:pt>
                <c:pt idx="5">
                  <c:v>423860635</c:v>
                </c:pt>
              </c:numCache>
            </c:numRef>
          </c:val>
          <c:extLst>
            <c:ext xmlns:c16="http://schemas.microsoft.com/office/drawing/2014/chart" uri="{C3380CC4-5D6E-409C-BE32-E72D297353CC}">
              <c16:uniqueId val="{0000000C-4C8A-4709-972D-7CFD75029C5B}"/>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4922696351267777E-2"/>
          <c:y val="0.12276882449908667"/>
          <c:w val="0.91455529097823807"/>
          <c:h val="0.81081915074585154"/>
        </c:manualLayout>
      </c:layout>
      <c:pie3DChart>
        <c:varyColors val="1"/>
        <c:ser>
          <c:idx val="0"/>
          <c:order val="0"/>
          <c:tx>
            <c:strRef>
              <c:f>'SA - Child'!$D$4</c:f>
              <c:strCache>
                <c:ptCount val="1"/>
                <c:pt idx="0">
                  <c:v>Distinct Claims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2020-49B9-A31A-ED10A49BC524}"/>
              </c:ext>
            </c:extLst>
          </c:dPt>
          <c:dPt>
            <c:idx val="1"/>
            <c:bubble3D val="0"/>
            <c:spPr>
              <a:solidFill>
                <a:srgbClr val="A50021"/>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2020-49B9-A31A-ED10A49BC524}"/>
              </c:ext>
            </c:extLst>
          </c:dPt>
          <c:dPt>
            <c:idx val="2"/>
            <c:bubble3D val="0"/>
            <c:spPr>
              <a:solidFill>
                <a:srgbClr val="006600"/>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2020-49B9-A31A-ED10A49BC524}"/>
              </c:ext>
            </c:extLst>
          </c:dPt>
          <c:dPt>
            <c:idx val="3"/>
            <c:bubble3D val="0"/>
            <c:spPr>
              <a:solidFill>
                <a:schemeClr val="accent4">
                  <a:lumMod val="75000"/>
                </a:schemeClr>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2020-49B9-A31A-ED10A49BC524}"/>
              </c:ext>
            </c:extLst>
          </c:dPt>
          <c:dPt>
            <c:idx val="4"/>
            <c:bubble3D val="0"/>
            <c:spPr>
              <a:solidFill>
                <a:srgbClr val="00CCFF"/>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9-2020-49B9-A31A-ED10A49BC524}"/>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lt1">
                        <a:lumMod val="85000"/>
                      </a:schemeClr>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'SA - Child'!$C$5:$C$9</c:f>
              <c:strCache>
                <c:ptCount val="5"/>
                <c:pt idx="0">
                  <c:v>Other Services with an SUD Primary Dx</c:v>
                </c:pt>
                <c:pt idx="1">
                  <c:v>SUD Inpatient Hospital</c:v>
                </c:pt>
                <c:pt idx="2">
                  <c:v>SUD MAT Pharmacy</c:v>
                </c:pt>
                <c:pt idx="3">
                  <c:v>SUD Outpatient Hospital</c:v>
                </c:pt>
                <c:pt idx="4">
                  <c:v>SUD Treatment Services</c:v>
                </c:pt>
              </c:strCache>
            </c:strRef>
          </c:cat>
          <c:val>
            <c:numRef>
              <c:f>'SA - Child'!$D$5:$D$9</c:f>
              <c:numCache>
                <c:formatCode>_("$"* #,##0.00_);_("$"* \(#,##0.00\);_("$"* "-"??_);_(@_)</c:formatCode>
                <c:ptCount val="5"/>
                <c:pt idx="0">
                  <c:v>68792</c:v>
                </c:pt>
                <c:pt idx="1">
                  <c:v>2560</c:v>
                </c:pt>
                <c:pt idx="2">
                  <c:v>3210</c:v>
                </c:pt>
                <c:pt idx="3">
                  <c:v>5916</c:v>
                </c:pt>
                <c:pt idx="4">
                  <c:v>10998</c:v>
                </c:pt>
              </c:numCache>
            </c:numRef>
          </c:val>
          <c:extLst>
            <c:ext xmlns:c16="http://schemas.microsoft.com/office/drawing/2014/chart" uri="{C3380CC4-5D6E-409C-BE32-E72D297353CC}">
              <c16:uniqueId val="{0000000A-2020-49B9-A31A-ED10A49BC524}"/>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8059543098628921E-2"/>
          <c:y val="0.12867802651748148"/>
          <c:w val="0.90628765267157485"/>
          <c:h val="0.8017508198648281"/>
        </c:manualLayout>
      </c:layout>
      <c:pie3DChart>
        <c:varyColors val="1"/>
        <c:ser>
          <c:idx val="0"/>
          <c:order val="0"/>
          <c:tx>
            <c:strRef>
              <c:f>'SA - Child'!$E$4</c:f>
              <c:strCache>
                <c:ptCount val="1"/>
                <c:pt idx="0">
                  <c:v>Total Expenditures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8764-4236-8133-97EAB2011EF6}"/>
              </c:ext>
            </c:extLst>
          </c:dPt>
          <c:dPt>
            <c:idx val="1"/>
            <c:bubble3D val="0"/>
            <c:spPr>
              <a:solidFill>
                <a:srgbClr val="A50021"/>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8764-4236-8133-97EAB2011EF6}"/>
              </c:ext>
            </c:extLst>
          </c:dPt>
          <c:dPt>
            <c:idx val="2"/>
            <c:bubble3D val="0"/>
            <c:spPr>
              <a:solidFill>
                <a:srgbClr val="006600"/>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8764-4236-8133-97EAB2011EF6}"/>
              </c:ext>
            </c:extLst>
          </c:dPt>
          <c:dPt>
            <c:idx val="3"/>
            <c:bubble3D val="0"/>
            <c:spPr>
              <a:solidFill>
                <a:schemeClr val="accent4">
                  <a:lumMod val="75000"/>
                </a:schemeClr>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8764-4236-8133-97EAB2011EF6}"/>
              </c:ext>
            </c:extLst>
          </c:dPt>
          <c:dPt>
            <c:idx val="4"/>
            <c:bubble3D val="0"/>
            <c:spPr>
              <a:solidFill>
                <a:srgbClr val="00CCFF"/>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9-8764-4236-8133-97EAB2011EF6}"/>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lumMod val="85000"/>
                      </a:schemeClr>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'SA - Child'!$C$5:$C$9</c:f>
              <c:strCache>
                <c:ptCount val="5"/>
                <c:pt idx="0">
                  <c:v>Other Services with an SUD Primary Dx</c:v>
                </c:pt>
                <c:pt idx="1">
                  <c:v>SUD Inpatient Hospital</c:v>
                </c:pt>
                <c:pt idx="2">
                  <c:v>SUD MAT Pharmacy</c:v>
                </c:pt>
                <c:pt idx="3">
                  <c:v>SUD Outpatient Hospital</c:v>
                </c:pt>
                <c:pt idx="4">
                  <c:v>SUD Treatment Services</c:v>
                </c:pt>
              </c:strCache>
            </c:strRef>
          </c:cat>
          <c:val>
            <c:numRef>
              <c:f>'SA - Child'!$E$5:$E$9</c:f>
              <c:numCache>
                <c:formatCode>_("$"* #,##0.00_);_("$"* \(#,##0.00\);_("$"* "-"??_);_(@_)</c:formatCode>
                <c:ptCount val="5"/>
                <c:pt idx="0">
                  <c:v>5304225</c:v>
                </c:pt>
                <c:pt idx="1">
                  <c:v>10598913</c:v>
                </c:pt>
                <c:pt idx="2">
                  <c:v>211382</c:v>
                </c:pt>
                <c:pt idx="3">
                  <c:v>3298578</c:v>
                </c:pt>
                <c:pt idx="4">
                  <c:v>654314</c:v>
                </c:pt>
              </c:numCache>
            </c:numRef>
          </c:val>
          <c:extLst>
            <c:ext xmlns:c16="http://schemas.microsoft.com/office/drawing/2014/chart" uri="{C3380CC4-5D6E-409C-BE32-E72D297353CC}">
              <c16:uniqueId val="{0000000A-8764-4236-8133-97EAB2011EF6}"/>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2354941028425691E-2"/>
          <c:y val="0.11250926424059564"/>
          <c:w val="0.92833359747418054"/>
          <c:h val="0.82732936867727336"/>
        </c:manualLayout>
      </c:layout>
      <c:pie3DChart>
        <c:varyColors val="1"/>
        <c:ser>
          <c:idx val="0"/>
          <c:order val="0"/>
          <c:tx>
            <c:strRef>
              <c:f>'SA - Adult'!$E$4</c:f>
              <c:strCache>
                <c:ptCount val="1"/>
                <c:pt idx="0">
                  <c:v>Distinct Claims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9EDF-4574-8682-E77E421C4506}"/>
              </c:ext>
            </c:extLst>
          </c:dPt>
          <c:dPt>
            <c:idx val="1"/>
            <c:bubble3D val="0"/>
            <c:spPr>
              <a:solidFill>
                <a:srgbClr val="A50021"/>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9EDF-4574-8682-E77E421C4506}"/>
              </c:ext>
            </c:extLst>
          </c:dPt>
          <c:dPt>
            <c:idx val="2"/>
            <c:bubble3D val="0"/>
            <c:spPr>
              <a:solidFill>
                <a:srgbClr val="006600"/>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9EDF-4574-8682-E77E421C4506}"/>
              </c:ext>
            </c:extLst>
          </c:dPt>
          <c:dPt>
            <c:idx val="3"/>
            <c:bubble3D val="0"/>
            <c:spPr>
              <a:solidFill>
                <a:schemeClr val="accent4">
                  <a:lumMod val="75000"/>
                </a:schemeClr>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9EDF-4574-8682-E77E421C4506}"/>
              </c:ext>
            </c:extLst>
          </c:dPt>
          <c:dPt>
            <c:idx val="4"/>
            <c:bubble3D val="0"/>
            <c:spPr>
              <a:solidFill>
                <a:srgbClr val="00CCFF"/>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9-9EDF-4574-8682-E77E421C4506}"/>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lumMod val="85000"/>
                      </a:schemeClr>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'SA - Adult'!$D$5:$D$9</c:f>
              <c:strCache>
                <c:ptCount val="5"/>
                <c:pt idx="0">
                  <c:v>Other Services with an SUD Primary Dx</c:v>
                </c:pt>
                <c:pt idx="1">
                  <c:v>SUD Inpatient Hospital</c:v>
                </c:pt>
                <c:pt idx="2">
                  <c:v>SUD MAT Pharmacy</c:v>
                </c:pt>
                <c:pt idx="3">
                  <c:v>SUD Outpatient Hospital</c:v>
                </c:pt>
                <c:pt idx="4">
                  <c:v>SUD Treatment Services</c:v>
                </c:pt>
              </c:strCache>
            </c:strRef>
          </c:cat>
          <c:val>
            <c:numRef>
              <c:f>'SA - Adult'!$E$5:$E$9</c:f>
              <c:numCache>
                <c:formatCode>#,##0</c:formatCode>
                <c:ptCount val="5"/>
                <c:pt idx="0">
                  <c:v>761580</c:v>
                </c:pt>
                <c:pt idx="1">
                  <c:v>23828</c:v>
                </c:pt>
                <c:pt idx="2">
                  <c:v>108712</c:v>
                </c:pt>
                <c:pt idx="3">
                  <c:v>41776</c:v>
                </c:pt>
                <c:pt idx="4">
                  <c:v>803416</c:v>
                </c:pt>
              </c:numCache>
            </c:numRef>
          </c:val>
          <c:extLst>
            <c:ext xmlns:c16="http://schemas.microsoft.com/office/drawing/2014/chart" uri="{C3380CC4-5D6E-409C-BE32-E72D297353CC}">
              <c16:uniqueId val="{0000000A-9EDF-4574-8682-E77E421C4506}"/>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9420282657485761E-2"/>
          <c:y val="0.13042639960572897"/>
          <c:w val="0.91673939669256688"/>
          <c:h val="0.8183708009947066"/>
        </c:manualLayout>
      </c:layout>
      <c:pie3DChart>
        <c:varyColors val="1"/>
        <c:ser>
          <c:idx val="0"/>
          <c:order val="0"/>
          <c:tx>
            <c:strRef>
              <c:f>'SA - Adult'!$F$4</c:f>
              <c:strCache>
                <c:ptCount val="1"/>
                <c:pt idx="0">
                  <c:v>Total Expenditures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CED6-4FD3-A75A-F82BAC201099}"/>
              </c:ext>
            </c:extLst>
          </c:dPt>
          <c:dPt>
            <c:idx val="1"/>
            <c:bubble3D val="0"/>
            <c:spPr>
              <a:solidFill>
                <a:srgbClr val="A50021"/>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CED6-4FD3-A75A-F82BAC201099}"/>
              </c:ext>
            </c:extLst>
          </c:dPt>
          <c:dPt>
            <c:idx val="2"/>
            <c:bubble3D val="0"/>
            <c:spPr>
              <a:solidFill>
                <a:srgbClr val="006600"/>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CED6-4FD3-A75A-F82BAC201099}"/>
              </c:ext>
            </c:extLst>
          </c:dPt>
          <c:dPt>
            <c:idx val="3"/>
            <c:bubble3D val="0"/>
            <c:spPr>
              <a:solidFill>
                <a:schemeClr val="accent4">
                  <a:lumMod val="75000"/>
                </a:schemeClr>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CED6-4FD3-A75A-F82BAC201099}"/>
              </c:ext>
            </c:extLst>
          </c:dPt>
          <c:dPt>
            <c:idx val="4"/>
            <c:bubble3D val="0"/>
            <c:spPr>
              <a:solidFill>
                <a:srgbClr val="00CCFF"/>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9-CED6-4FD3-A75A-F82BAC201099}"/>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lumMod val="8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lt1">
                      <a:lumMod val="95000"/>
                      <a:alpha val="54000"/>
                    </a:schemeClr>
                  </a:solidFill>
                </a:ln>
                <a:effectLst/>
              </c:spPr>
            </c:leaderLines>
            <c:extLst>
              <c:ext xmlns:c15="http://schemas.microsoft.com/office/drawing/2012/chart" uri="{CE6537A1-D6FC-4f65-9D91-7224C49458BB}"/>
            </c:extLst>
          </c:dLbls>
          <c:cat>
            <c:strRef>
              <c:f>'SA - Adult'!$D$5:$D$9</c:f>
              <c:strCache>
                <c:ptCount val="5"/>
                <c:pt idx="0">
                  <c:v>Other Services with an SUD Primary Dx</c:v>
                </c:pt>
                <c:pt idx="1">
                  <c:v>SUD Inpatient Hospital</c:v>
                </c:pt>
                <c:pt idx="2">
                  <c:v>SUD MAT Pharmacy</c:v>
                </c:pt>
                <c:pt idx="3">
                  <c:v>SUD Outpatient Hospital</c:v>
                </c:pt>
                <c:pt idx="4">
                  <c:v>SUD Treatment Services</c:v>
                </c:pt>
              </c:strCache>
            </c:strRef>
          </c:cat>
          <c:val>
            <c:numRef>
              <c:f>'SA - Adult'!$F$5:$F$9</c:f>
              <c:numCache>
                <c:formatCode>"$"#,##0_);[Red]\("$"#,##0\)</c:formatCode>
                <c:ptCount val="5"/>
                <c:pt idx="0">
                  <c:v>42650272</c:v>
                </c:pt>
                <c:pt idx="1">
                  <c:v>68480528</c:v>
                </c:pt>
                <c:pt idx="2">
                  <c:v>24199616</c:v>
                </c:pt>
                <c:pt idx="3">
                  <c:v>12767960</c:v>
                </c:pt>
                <c:pt idx="4">
                  <c:v>53719117</c:v>
                </c:pt>
              </c:numCache>
            </c:numRef>
          </c:val>
          <c:extLst>
            <c:ext xmlns:c16="http://schemas.microsoft.com/office/drawing/2014/chart" uri="{C3380CC4-5D6E-409C-BE32-E72D297353CC}">
              <c16:uniqueId val="{0000000A-CED6-4FD3-A75A-F82BAC201099}"/>
            </c:ext>
          </c:extLst>
        </c:ser>
        <c:dLbls>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59C8B0-00EE-47E5-9DF3-095B2F0913A5}"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FC9C14B1-F811-499B-82E8-78F8F28B81B7}">
      <dgm:prSet phldrT="[Text]"/>
      <dgm:spPr>
        <a:solidFill>
          <a:schemeClr val="bg2">
            <a:lumMod val="50000"/>
          </a:schemeClr>
        </a:solidFill>
        <a:ln>
          <a:solidFill>
            <a:schemeClr val="accent1"/>
          </a:solidFill>
        </a:ln>
      </dgm:spPr>
      <dgm:t>
        <a:bodyPr/>
        <a:lstStyle/>
        <a:p>
          <a:r>
            <a:rPr lang="en-US" dirty="0"/>
            <a:t>Federal Share</a:t>
          </a:r>
        </a:p>
      </dgm:t>
    </dgm:pt>
    <dgm:pt modelId="{2FC587FB-5F7C-4298-84F0-397AAE337FF6}" type="parTrans" cxnId="{28AE17C5-4F92-4AB3-8DC5-20FD4848696E}">
      <dgm:prSet/>
      <dgm:spPr/>
      <dgm:t>
        <a:bodyPr/>
        <a:lstStyle/>
        <a:p>
          <a:endParaRPr lang="en-US"/>
        </a:p>
      </dgm:t>
    </dgm:pt>
    <dgm:pt modelId="{A43A4E12-6EBB-4931-BC13-148F5443F140}" type="sibTrans" cxnId="{28AE17C5-4F92-4AB3-8DC5-20FD4848696E}">
      <dgm:prSet/>
      <dgm:spPr/>
      <dgm:t>
        <a:bodyPr/>
        <a:lstStyle/>
        <a:p>
          <a:endParaRPr lang="en-US"/>
        </a:p>
      </dgm:t>
    </dgm:pt>
    <dgm:pt modelId="{D6CE8AC0-42FD-41E8-AC5B-65CE6BD3E8EB}">
      <dgm:prSet phldrT="[Text]" custT="1"/>
      <dgm:spPr>
        <a:solidFill>
          <a:schemeClr val="bg1">
            <a:lumMod val="85000"/>
            <a:alpha val="90000"/>
          </a:schemeClr>
        </a:solidFill>
      </dgm:spPr>
      <dgm:t>
        <a:bodyPr/>
        <a:lstStyle/>
        <a:p>
          <a:r>
            <a:rPr lang="en-US" sz="1800" dirty="0"/>
            <a:t>Recurring</a:t>
          </a:r>
        </a:p>
      </dgm:t>
    </dgm:pt>
    <dgm:pt modelId="{8A5CEA68-577E-4858-8689-BEC234E4C202}" type="parTrans" cxnId="{C302D5AC-7FB7-406E-9A73-11BA6C62DA40}">
      <dgm:prSet/>
      <dgm:spPr/>
      <dgm:t>
        <a:bodyPr/>
        <a:lstStyle/>
        <a:p>
          <a:endParaRPr lang="en-US"/>
        </a:p>
      </dgm:t>
    </dgm:pt>
    <dgm:pt modelId="{197B7CEA-B86F-46BD-A7FF-DE855BEC3677}" type="sibTrans" cxnId="{C302D5AC-7FB7-406E-9A73-11BA6C62DA40}">
      <dgm:prSet/>
      <dgm:spPr/>
      <dgm:t>
        <a:bodyPr/>
        <a:lstStyle/>
        <a:p>
          <a:endParaRPr lang="en-US"/>
        </a:p>
      </dgm:t>
    </dgm:pt>
    <dgm:pt modelId="{28CB4DB5-32E9-4554-BD23-D0FE0ED70F3B}">
      <dgm:prSet phldrT="[Text]" custT="1"/>
      <dgm:spPr>
        <a:solidFill>
          <a:schemeClr val="bg1">
            <a:lumMod val="85000"/>
            <a:alpha val="90000"/>
          </a:schemeClr>
        </a:solidFill>
      </dgm:spPr>
      <dgm:t>
        <a:bodyPr/>
        <a:lstStyle/>
        <a:p>
          <a:r>
            <a:rPr lang="en-US" sz="1800" b="0" dirty="0"/>
            <a:t>Regular</a:t>
          </a:r>
          <a:r>
            <a:rPr lang="en-US" sz="1600" b="0" dirty="0"/>
            <a:t> FMAP </a:t>
          </a:r>
          <a:r>
            <a:rPr lang="en-US" sz="1400" b="0" dirty="0"/>
            <a:t>(additional 6.2% until September 30)</a:t>
          </a:r>
          <a:endParaRPr lang="en-US" sz="1600" b="0" dirty="0"/>
        </a:p>
      </dgm:t>
    </dgm:pt>
    <dgm:pt modelId="{3E5C2D89-715C-4EEE-AC5D-16A09E84414B}" type="parTrans" cxnId="{8CB29BBC-4F4F-4DBC-942F-76E94D14C1F8}">
      <dgm:prSet/>
      <dgm:spPr/>
      <dgm:t>
        <a:bodyPr/>
        <a:lstStyle/>
        <a:p>
          <a:endParaRPr lang="en-US"/>
        </a:p>
      </dgm:t>
    </dgm:pt>
    <dgm:pt modelId="{A7D07E42-85F9-40DC-A8D8-913113D3A250}" type="sibTrans" cxnId="{8CB29BBC-4F4F-4DBC-942F-76E94D14C1F8}">
      <dgm:prSet/>
      <dgm:spPr/>
      <dgm:t>
        <a:bodyPr/>
        <a:lstStyle/>
        <a:p>
          <a:endParaRPr lang="en-US"/>
        </a:p>
      </dgm:t>
    </dgm:pt>
    <dgm:pt modelId="{AF8CB9B1-9F9C-4ACE-8766-6A8DE573CA88}">
      <dgm:prSet phldrT="[Text]"/>
      <dgm:spPr>
        <a:solidFill>
          <a:schemeClr val="bg2">
            <a:lumMod val="50000"/>
          </a:schemeClr>
        </a:solidFill>
        <a:ln>
          <a:solidFill>
            <a:schemeClr val="accent1"/>
          </a:solidFill>
        </a:ln>
      </dgm:spPr>
      <dgm:t>
        <a:bodyPr/>
        <a:lstStyle/>
        <a:p>
          <a:r>
            <a:rPr lang="en-US" dirty="0"/>
            <a:t>State Share</a:t>
          </a:r>
        </a:p>
      </dgm:t>
    </dgm:pt>
    <dgm:pt modelId="{B2F71BCB-677E-466B-97DD-7EF11D33DE21}" type="parTrans" cxnId="{BDDC0028-ACAC-4065-99EF-60695BEE30A9}">
      <dgm:prSet/>
      <dgm:spPr/>
      <dgm:t>
        <a:bodyPr/>
        <a:lstStyle/>
        <a:p>
          <a:endParaRPr lang="en-US"/>
        </a:p>
      </dgm:t>
    </dgm:pt>
    <dgm:pt modelId="{631C6042-AED6-4335-9953-9DDD084F6C17}" type="sibTrans" cxnId="{BDDC0028-ACAC-4065-99EF-60695BEE30A9}">
      <dgm:prSet/>
      <dgm:spPr/>
      <dgm:t>
        <a:bodyPr/>
        <a:lstStyle/>
        <a:p>
          <a:endParaRPr lang="en-US"/>
        </a:p>
      </dgm:t>
    </dgm:pt>
    <dgm:pt modelId="{819A1810-EDE4-4E3D-A0C4-E6A6633B789A}">
      <dgm:prSet phldrT="[Text]"/>
      <dgm:spPr>
        <a:solidFill>
          <a:schemeClr val="bg1">
            <a:lumMod val="85000"/>
            <a:alpha val="90000"/>
          </a:schemeClr>
        </a:solidFill>
      </dgm:spPr>
      <dgm:t>
        <a:bodyPr/>
        <a:lstStyle/>
        <a:p>
          <a:r>
            <a:rPr lang="en-US" b="0" dirty="0"/>
            <a:t>Recurring</a:t>
          </a:r>
        </a:p>
      </dgm:t>
    </dgm:pt>
    <dgm:pt modelId="{3E1EA4AA-2A87-4D80-99F0-949CF617C861}" type="parTrans" cxnId="{3992613C-03FF-4A29-8107-C121DE183540}">
      <dgm:prSet/>
      <dgm:spPr/>
      <dgm:t>
        <a:bodyPr/>
        <a:lstStyle/>
        <a:p>
          <a:endParaRPr lang="en-US"/>
        </a:p>
      </dgm:t>
    </dgm:pt>
    <dgm:pt modelId="{66B7C622-1A70-4947-B94D-18B9E69504F6}" type="sibTrans" cxnId="{3992613C-03FF-4A29-8107-C121DE183540}">
      <dgm:prSet/>
      <dgm:spPr/>
      <dgm:t>
        <a:bodyPr/>
        <a:lstStyle/>
        <a:p>
          <a:endParaRPr lang="en-US"/>
        </a:p>
      </dgm:t>
    </dgm:pt>
    <dgm:pt modelId="{14C91190-F753-4843-8251-90778A10DA13}">
      <dgm:prSet phldrT="[Text]"/>
      <dgm:spPr>
        <a:solidFill>
          <a:schemeClr val="bg1">
            <a:lumMod val="85000"/>
            <a:alpha val="90000"/>
          </a:schemeClr>
        </a:solidFill>
      </dgm:spPr>
      <dgm:t>
        <a:bodyPr/>
        <a:lstStyle/>
        <a:p>
          <a:r>
            <a:rPr lang="en-US" b="0" dirty="0"/>
            <a:t>General Revenue</a:t>
          </a:r>
        </a:p>
      </dgm:t>
    </dgm:pt>
    <dgm:pt modelId="{D0CCD9C9-A4DE-478F-9D36-7C06F338AA01}" type="parTrans" cxnId="{E1E6455F-2124-4E03-88B9-CCEDDF34620F}">
      <dgm:prSet/>
      <dgm:spPr/>
      <dgm:t>
        <a:bodyPr/>
        <a:lstStyle/>
        <a:p>
          <a:endParaRPr lang="en-US"/>
        </a:p>
      </dgm:t>
    </dgm:pt>
    <dgm:pt modelId="{C1889B89-84C8-4F25-B7B0-5D24D55B32DF}" type="sibTrans" cxnId="{E1E6455F-2124-4E03-88B9-CCEDDF34620F}">
      <dgm:prSet/>
      <dgm:spPr/>
      <dgm:t>
        <a:bodyPr/>
        <a:lstStyle/>
        <a:p>
          <a:endParaRPr lang="en-US"/>
        </a:p>
      </dgm:t>
    </dgm:pt>
    <dgm:pt modelId="{1027F985-5078-4971-A6D1-028B6F517561}">
      <dgm:prSet/>
      <dgm:spPr>
        <a:solidFill>
          <a:schemeClr val="bg1">
            <a:lumMod val="85000"/>
            <a:alpha val="90000"/>
          </a:schemeClr>
        </a:solidFill>
      </dgm:spPr>
      <dgm:t>
        <a:bodyPr/>
        <a:lstStyle/>
        <a:p>
          <a:r>
            <a:rPr lang="en-US" b="0" dirty="0"/>
            <a:t>FACT – other state funds (DCF)</a:t>
          </a:r>
        </a:p>
      </dgm:t>
    </dgm:pt>
    <dgm:pt modelId="{279C0EBF-A89D-4222-BCA2-F858926DA9B8}" type="parTrans" cxnId="{06B1B758-F7BC-48D1-8AD9-DFAA28060194}">
      <dgm:prSet/>
      <dgm:spPr/>
      <dgm:t>
        <a:bodyPr/>
        <a:lstStyle/>
        <a:p>
          <a:endParaRPr lang="en-US"/>
        </a:p>
      </dgm:t>
    </dgm:pt>
    <dgm:pt modelId="{9DDA2D37-4F7B-4909-ACBB-8A90965467D4}" type="sibTrans" cxnId="{06B1B758-F7BC-48D1-8AD9-DFAA28060194}">
      <dgm:prSet/>
      <dgm:spPr/>
      <dgm:t>
        <a:bodyPr/>
        <a:lstStyle/>
        <a:p>
          <a:endParaRPr lang="en-US"/>
        </a:p>
      </dgm:t>
    </dgm:pt>
    <dgm:pt modelId="{C4B73065-25E8-4794-80A3-3BB17C6D898A}" type="pres">
      <dgm:prSet presAssocID="{FB59C8B0-00EE-47E5-9DF3-095B2F0913A5}" presName="diagram" presStyleCnt="0">
        <dgm:presLayoutVars>
          <dgm:chPref val="1"/>
          <dgm:dir/>
          <dgm:animOne val="branch"/>
          <dgm:animLvl val="lvl"/>
          <dgm:resizeHandles/>
        </dgm:presLayoutVars>
      </dgm:prSet>
      <dgm:spPr/>
    </dgm:pt>
    <dgm:pt modelId="{60DDE49F-C391-4067-863E-87D0AD3AAE90}" type="pres">
      <dgm:prSet presAssocID="{FC9C14B1-F811-499B-82E8-78F8F28B81B7}" presName="root" presStyleCnt="0"/>
      <dgm:spPr/>
    </dgm:pt>
    <dgm:pt modelId="{978E373D-E9BF-4682-93B2-6AE3BB69645F}" type="pres">
      <dgm:prSet presAssocID="{FC9C14B1-F811-499B-82E8-78F8F28B81B7}" presName="rootComposite" presStyleCnt="0"/>
      <dgm:spPr/>
    </dgm:pt>
    <dgm:pt modelId="{638AD08D-36C0-42A2-9A58-1F2068DBC67F}" type="pres">
      <dgm:prSet presAssocID="{FC9C14B1-F811-499B-82E8-78F8F28B81B7}" presName="rootText" presStyleLbl="node1" presStyleIdx="0" presStyleCnt="2" custScaleX="114389" custLinFactNeighborX="-58882" custLinFactNeighborY="-1515"/>
      <dgm:spPr/>
    </dgm:pt>
    <dgm:pt modelId="{B2B60F57-38E4-4B2D-92FD-BFD5FAFC84E8}" type="pres">
      <dgm:prSet presAssocID="{FC9C14B1-F811-499B-82E8-78F8F28B81B7}" presName="rootConnector" presStyleLbl="node1" presStyleIdx="0" presStyleCnt="2"/>
      <dgm:spPr/>
    </dgm:pt>
    <dgm:pt modelId="{63743889-2E74-46C0-918F-1EE744FBE065}" type="pres">
      <dgm:prSet presAssocID="{FC9C14B1-F811-499B-82E8-78F8F28B81B7}" presName="childShape" presStyleCnt="0"/>
      <dgm:spPr/>
    </dgm:pt>
    <dgm:pt modelId="{CFE9DBC6-8C59-42D6-8AFF-A321CAF12F94}" type="pres">
      <dgm:prSet presAssocID="{8A5CEA68-577E-4858-8689-BEC234E4C202}" presName="Name13" presStyleLbl="parChTrans1D2" presStyleIdx="0" presStyleCnt="5"/>
      <dgm:spPr/>
    </dgm:pt>
    <dgm:pt modelId="{B9CA340E-5D07-430C-8562-9FF8B9FDF1FD}" type="pres">
      <dgm:prSet presAssocID="{D6CE8AC0-42FD-41E8-AC5B-65CE6BD3E8EB}" presName="childText" presStyleLbl="bgAcc1" presStyleIdx="0" presStyleCnt="5" custScaleX="115058" custLinFactNeighborX="-73603" custLinFactNeighborY="-1515">
        <dgm:presLayoutVars>
          <dgm:bulletEnabled val="1"/>
        </dgm:presLayoutVars>
      </dgm:prSet>
      <dgm:spPr/>
    </dgm:pt>
    <dgm:pt modelId="{71F51AD2-26E7-4A65-8FC0-FB4BCA6E8DFE}" type="pres">
      <dgm:prSet presAssocID="{3E5C2D89-715C-4EEE-AC5D-16A09E84414B}" presName="Name13" presStyleLbl="parChTrans1D2" presStyleIdx="1" presStyleCnt="5"/>
      <dgm:spPr/>
    </dgm:pt>
    <dgm:pt modelId="{6403F462-A9E6-4080-B8F6-0B9410574F9E}" type="pres">
      <dgm:prSet presAssocID="{28CB4DB5-32E9-4554-BD23-D0FE0ED70F3B}" presName="childText" presStyleLbl="bgAcc1" presStyleIdx="1" presStyleCnt="5" custScaleX="115058" custLinFactNeighborX="-73603" custLinFactNeighborY="-1515">
        <dgm:presLayoutVars>
          <dgm:bulletEnabled val="1"/>
        </dgm:presLayoutVars>
      </dgm:prSet>
      <dgm:spPr/>
    </dgm:pt>
    <dgm:pt modelId="{C3A1D665-AA50-4F57-8A82-84B29B1A10D9}" type="pres">
      <dgm:prSet presAssocID="{AF8CB9B1-9F9C-4ACE-8766-6A8DE573CA88}" presName="root" presStyleCnt="0"/>
      <dgm:spPr/>
    </dgm:pt>
    <dgm:pt modelId="{F5D28551-AB9A-40BB-A62E-13688085F20E}" type="pres">
      <dgm:prSet presAssocID="{AF8CB9B1-9F9C-4ACE-8766-6A8DE573CA88}" presName="rootComposite" presStyleCnt="0"/>
      <dgm:spPr/>
    </dgm:pt>
    <dgm:pt modelId="{C57805B8-217F-489D-B577-5C7AAB258696}" type="pres">
      <dgm:prSet presAssocID="{AF8CB9B1-9F9C-4ACE-8766-6A8DE573CA88}" presName="rootText" presStyleLbl="node1" presStyleIdx="1" presStyleCnt="2" custScaleX="114389"/>
      <dgm:spPr/>
    </dgm:pt>
    <dgm:pt modelId="{68AB9035-0C19-407F-A574-AE899A1CFF5F}" type="pres">
      <dgm:prSet presAssocID="{AF8CB9B1-9F9C-4ACE-8766-6A8DE573CA88}" presName="rootConnector" presStyleLbl="node1" presStyleIdx="1" presStyleCnt="2"/>
      <dgm:spPr/>
    </dgm:pt>
    <dgm:pt modelId="{80B3FF4B-9CC9-4CBF-B274-F4E30333F9DA}" type="pres">
      <dgm:prSet presAssocID="{AF8CB9B1-9F9C-4ACE-8766-6A8DE573CA88}" presName="childShape" presStyleCnt="0"/>
      <dgm:spPr/>
    </dgm:pt>
    <dgm:pt modelId="{6ABAE334-0551-430B-9EF5-073EF3DCC9B0}" type="pres">
      <dgm:prSet presAssocID="{3E1EA4AA-2A87-4D80-99F0-949CF617C861}" presName="Name13" presStyleLbl="parChTrans1D2" presStyleIdx="2" presStyleCnt="5"/>
      <dgm:spPr/>
    </dgm:pt>
    <dgm:pt modelId="{D6A45552-AE08-4106-B309-969A6A8B63BC}" type="pres">
      <dgm:prSet presAssocID="{819A1810-EDE4-4E3D-A0C4-E6A6633B789A}" presName="childText" presStyleLbl="bgAcc1" presStyleIdx="2" presStyleCnt="5" custScaleX="115058">
        <dgm:presLayoutVars>
          <dgm:bulletEnabled val="1"/>
        </dgm:presLayoutVars>
      </dgm:prSet>
      <dgm:spPr/>
    </dgm:pt>
    <dgm:pt modelId="{F84EF268-41BA-4EF4-8C87-347119BB2247}" type="pres">
      <dgm:prSet presAssocID="{D0CCD9C9-A4DE-478F-9D36-7C06F338AA01}" presName="Name13" presStyleLbl="parChTrans1D2" presStyleIdx="3" presStyleCnt="5"/>
      <dgm:spPr/>
    </dgm:pt>
    <dgm:pt modelId="{0985A7D9-59BA-49F6-A27E-EB17E31B6643}" type="pres">
      <dgm:prSet presAssocID="{14C91190-F753-4843-8251-90778A10DA13}" presName="childText" presStyleLbl="bgAcc1" presStyleIdx="3" presStyleCnt="5" custScaleX="115058">
        <dgm:presLayoutVars>
          <dgm:bulletEnabled val="1"/>
        </dgm:presLayoutVars>
      </dgm:prSet>
      <dgm:spPr/>
    </dgm:pt>
    <dgm:pt modelId="{EB3FDD77-CF1B-4CC0-9BD3-2657D68FE85E}" type="pres">
      <dgm:prSet presAssocID="{279C0EBF-A89D-4222-BCA2-F858926DA9B8}" presName="Name13" presStyleLbl="parChTrans1D2" presStyleIdx="4" presStyleCnt="5"/>
      <dgm:spPr/>
    </dgm:pt>
    <dgm:pt modelId="{C802CC95-67F9-4DA3-9645-C917F386A436}" type="pres">
      <dgm:prSet presAssocID="{1027F985-5078-4971-A6D1-028B6F517561}" presName="childText" presStyleLbl="bgAcc1" presStyleIdx="4" presStyleCnt="5" custScaleX="115058">
        <dgm:presLayoutVars>
          <dgm:bulletEnabled val="1"/>
        </dgm:presLayoutVars>
      </dgm:prSet>
      <dgm:spPr/>
    </dgm:pt>
  </dgm:ptLst>
  <dgm:cxnLst>
    <dgm:cxn modelId="{CEB94909-3606-43DB-BA17-6503E74E256C}" type="presOf" srcId="{28CB4DB5-32E9-4554-BD23-D0FE0ED70F3B}" destId="{6403F462-A9E6-4080-B8F6-0B9410574F9E}" srcOrd="0" destOrd="0" presId="urn:microsoft.com/office/officeart/2005/8/layout/hierarchy3"/>
    <dgm:cxn modelId="{BDDC0028-ACAC-4065-99EF-60695BEE30A9}" srcId="{FB59C8B0-00EE-47E5-9DF3-095B2F0913A5}" destId="{AF8CB9B1-9F9C-4ACE-8766-6A8DE573CA88}" srcOrd="1" destOrd="0" parTransId="{B2F71BCB-677E-466B-97DD-7EF11D33DE21}" sibTransId="{631C6042-AED6-4335-9953-9DDD084F6C17}"/>
    <dgm:cxn modelId="{A7D81C29-718D-4401-ABF7-EB3DBDAE2447}" type="presOf" srcId="{D6CE8AC0-42FD-41E8-AC5B-65CE6BD3E8EB}" destId="{B9CA340E-5D07-430C-8562-9FF8B9FDF1FD}" srcOrd="0" destOrd="0" presId="urn:microsoft.com/office/officeart/2005/8/layout/hierarchy3"/>
    <dgm:cxn modelId="{9BC5CF29-35AC-4A4B-8A05-7891AB925036}" type="presOf" srcId="{819A1810-EDE4-4E3D-A0C4-E6A6633B789A}" destId="{D6A45552-AE08-4106-B309-969A6A8B63BC}" srcOrd="0" destOrd="0" presId="urn:microsoft.com/office/officeart/2005/8/layout/hierarchy3"/>
    <dgm:cxn modelId="{5DFAB130-0808-47EC-ACC0-829003CFB06C}" type="presOf" srcId="{3E5C2D89-715C-4EEE-AC5D-16A09E84414B}" destId="{71F51AD2-26E7-4A65-8FC0-FB4BCA6E8DFE}" srcOrd="0" destOrd="0" presId="urn:microsoft.com/office/officeart/2005/8/layout/hierarchy3"/>
    <dgm:cxn modelId="{3992613C-03FF-4A29-8107-C121DE183540}" srcId="{AF8CB9B1-9F9C-4ACE-8766-6A8DE573CA88}" destId="{819A1810-EDE4-4E3D-A0C4-E6A6633B789A}" srcOrd="0" destOrd="0" parTransId="{3E1EA4AA-2A87-4D80-99F0-949CF617C861}" sibTransId="{66B7C622-1A70-4947-B94D-18B9E69504F6}"/>
    <dgm:cxn modelId="{E1E6455F-2124-4E03-88B9-CCEDDF34620F}" srcId="{AF8CB9B1-9F9C-4ACE-8766-6A8DE573CA88}" destId="{14C91190-F753-4843-8251-90778A10DA13}" srcOrd="1" destOrd="0" parTransId="{D0CCD9C9-A4DE-478F-9D36-7C06F338AA01}" sibTransId="{C1889B89-84C8-4F25-B7B0-5D24D55B32DF}"/>
    <dgm:cxn modelId="{D32B8D78-512E-44E1-81B7-4E3CC3644491}" type="presOf" srcId="{FC9C14B1-F811-499B-82E8-78F8F28B81B7}" destId="{B2B60F57-38E4-4B2D-92FD-BFD5FAFC84E8}" srcOrd="1" destOrd="0" presId="urn:microsoft.com/office/officeart/2005/8/layout/hierarchy3"/>
    <dgm:cxn modelId="{06B1B758-F7BC-48D1-8AD9-DFAA28060194}" srcId="{AF8CB9B1-9F9C-4ACE-8766-6A8DE573CA88}" destId="{1027F985-5078-4971-A6D1-028B6F517561}" srcOrd="2" destOrd="0" parTransId="{279C0EBF-A89D-4222-BCA2-F858926DA9B8}" sibTransId="{9DDA2D37-4F7B-4909-ACBB-8A90965467D4}"/>
    <dgm:cxn modelId="{1B75D57C-C36C-4738-915D-B2024F8055EC}" type="presOf" srcId="{8A5CEA68-577E-4858-8689-BEC234E4C202}" destId="{CFE9DBC6-8C59-42D6-8AFF-A321CAF12F94}" srcOrd="0" destOrd="0" presId="urn:microsoft.com/office/officeart/2005/8/layout/hierarchy3"/>
    <dgm:cxn modelId="{58270A92-ECDB-4432-8188-94B28EDAD65F}" type="presOf" srcId="{14C91190-F753-4843-8251-90778A10DA13}" destId="{0985A7D9-59BA-49F6-A27E-EB17E31B6643}" srcOrd="0" destOrd="0" presId="urn:microsoft.com/office/officeart/2005/8/layout/hierarchy3"/>
    <dgm:cxn modelId="{771FFE93-6C7F-4B7C-978C-6E2F8E617DEE}" type="presOf" srcId="{AF8CB9B1-9F9C-4ACE-8766-6A8DE573CA88}" destId="{68AB9035-0C19-407F-A574-AE899A1CFF5F}" srcOrd="1" destOrd="0" presId="urn:microsoft.com/office/officeart/2005/8/layout/hierarchy3"/>
    <dgm:cxn modelId="{6147EBA5-7E58-4079-8A0E-6DEEC0C397A7}" type="presOf" srcId="{1027F985-5078-4971-A6D1-028B6F517561}" destId="{C802CC95-67F9-4DA3-9645-C917F386A436}" srcOrd="0" destOrd="0" presId="urn:microsoft.com/office/officeart/2005/8/layout/hierarchy3"/>
    <dgm:cxn modelId="{C302D5AC-7FB7-406E-9A73-11BA6C62DA40}" srcId="{FC9C14B1-F811-499B-82E8-78F8F28B81B7}" destId="{D6CE8AC0-42FD-41E8-AC5B-65CE6BD3E8EB}" srcOrd="0" destOrd="0" parTransId="{8A5CEA68-577E-4858-8689-BEC234E4C202}" sibTransId="{197B7CEA-B86F-46BD-A7FF-DE855BEC3677}"/>
    <dgm:cxn modelId="{8CB29BBC-4F4F-4DBC-942F-76E94D14C1F8}" srcId="{FC9C14B1-F811-499B-82E8-78F8F28B81B7}" destId="{28CB4DB5-32E9-4554-BD23-D0FE0ED70F3B}" srcOrd="1" destOrd="0" parTransId="{3E5C2D89-715C-4EEE-AC5D-16A09E84414B}" sibTransId="{A7D07E42-85F9-40DC-A8D8-913113D3A250}"/>
    <dgm:cxn modelId="{9A55E9BE-9853-47E0-B992-F8ECBC6BDF98}" type="presOf" srcId="{279C0EBF-A89D-4222-BCA2-F858926DA9B8}" destId="{EB3FDD77-CF1B-4CC0-9BD3-2657D68FE85E}" srcOrd="0" destOrd="0" presId="urn:microsoft.com/office/officeart/2005/8/layout/hierarchy3"/>
    <dgm:cxn modelId="{990B2AC2-9E07-4571-8264-A63D1C769EC8}" type="presOf" srcId="{AF8CB9B1-9F9C-4ACE-8766-6A8DE573CA88}" destId="{C57805B8-217F-489D-B577-5C7AAB258696}" srcOrd="0" destOrd="0" presId="urn:microsoft.com/office/officeart/2005/8/layout/hierarchy3"/>
    <dgm:cxn modelId="{28AE17C5-4F92-4AB3-8DC5-20FD4848696E}" srcId="{FB59C8B0-00EE-47E5-9DF3-095B2F0913A5}" destId="{FC9C14B1-F811-499B-82E8-78F8F28B81B7}" srcOrd="0" destOrd="0" parTransId="{2FC587FB-5F7C-4298-84F0-397AAE337FF6}" sibTransId="{A43A4E12-6EBB-4931-BC13-148F5443F140}"/>
    <dgm:cxn modelId="{7D0D7BD1-5299-4344-BE19-B9BCB942A0D0}" type="presOf" srcId="{D0CCD9C9-A4DE-478F-9D36-7C06F338AA01}" destId="{F84EF268-41BA-4EF4-8C87-347119BB2247}" srcOrd="0" destOrd="0" presId="urn:microsoft.com/office/officeart/2005/8/layout/hierarchy3"/>
    <dgm:cxn modelId="{8EE807E9-1E28-489C-83A5-C9A1593FF12F}" type="presOf" srcId="{FC9C14B1-F811-499B-82E8-78F8F28B81B7}" destId="{638AD08D-36C0-42A2-9A58-1F2068DBC67F}" srcOrd="0" destOrd="0" presId="urn:microsoft.com/office/officeart/2005/8/layout/hierarchy3"/>
    <dgm:cxn modelId="{E1A033F4-5CD0-4DF5-A69F-0ACCEA1FD790}" type="presOf" srcId="{3E1EA4AA-2A87-4D80-99F0-949CF617C861}" destId="{6ABAE334-0551-430B-9EF5-073EF3DCC9B0}" srcOrd="0" destOrd="0" presId="urn:microsoft.com/office/officeart/2005/8/layout/hierarchy3"/>
    <dgm:cxn modelId="{A2ED01F5-D65A-41B2-A998-6CB218FB7353}" type="presOf" srcId="{FB59C8B0-00EE-47E5-9DF3-095B2F0913A5}" destId="{C4B73065-25E8-4794-80A3-3BB17C6D898A}" srcOrd="0" destOrd="0" presId="urn:microsoft.com/office/officeart/2005/8/layout/hierarchy3"/>
    <dgm:cxn modelId="{73809271-87CF-4701-9E0C-EA354C69B6A8}" type="presParOf" srcId="{C4B73065-25E8-4794-80A3-3BB17C6D898A}" destId="{60DDE49F-C391-4067-863E-87D0AD3AAE90}" srcOrd="0" destOrd="0" presId="urn:microsoft.com/office/officeart/2005/8/layout/hierarchy3"/>
    <dgm:cxn modelId="{924845E8-5EB3-4500-AB3C-D9FBFF1D7E23}" type="presParOf" srcId="{60DDE49F-C391-4067-863E-87D0AD3AAE90}" destId="{978E373D-E9BF-4682-93B2-6AE3BB69645F}" srcOrd="0" destOrd="0" presId="urn:microsoft.com/office/officeart/2005/8/layout/hierarchy3"/>
    <dgm:cxn modelId="{4AFE7E8E-74D2-4B17-A06C-83D9ED15FD0D}" type="presParOf" srcId="{978E373D-E9BF-4682-93B2-6AE3BB69645F}" destId="{638AD08D-36C0-42A2-9A58-1F2068DBC67F}" srcOrd="0" destOrd="0" presId="urn:microsoft.com/office/officeart/2005/8/layout/hierarchy3"/>
    <dgm:cxn modelId="{C7624454-C4BA-4914-83BC-DE0C9939304B}" type="presParOf" srcId="{978E373D-E9BF-4682-93B2-6AE3BB69645F}" destId="{B2B60F57-38E4-4B2D-92FD-BFD5FAFC84E8}" srcOrd="1" destOrd="0" presId="urn:microsoft.com/office/officeart/2005/8/layout/hierarchy3"/>
    <dgm:cxn modelId="{D6780F58-6669-4350-8515-11441D365CB7}" type="presParOf" srcId="{60DDE49F-C391-4067-863E-87D0AD3AAE90}" destId="{63743889-2E74-46C0-918F-1EE744FBE065}" srcOrd="1" destOrd="0" presId="urn:microsoft.com/office/officeart/2005/8/layout/hierarchy3"/>
    <dgm:cxn modelId="{4DB3A16F-181C-4189-BA8C-E1E94173059E}" type="presParOf" srcId="{63743889-2E74-46C0-918F-1EE744FBE065}" destId="{CFE9DBC6-8C59-42D6-8AFF-A321CAF12F94}" srcOrd="0" destOrd="0" presId="urn:microsoft.com/office/officeart/2005/8/layout/hierarchy3"/>
    <dgm:cxn modelId="{B4C38973-A170-4416-97FD-83C4CF7CD6C9}" type="presParOf" srcId="{63743889-2E74-46C0-918F-1EE744FBE065}" destId="{B9CA340E-5D07-430C-8562-9FF8B9FDF1FD}" srcOrd="1" destOrd="0" presId="urn:microsoft.com/office/officeart/2005/8/layout/hierarchy3"/>
    <dgm:cxn modelId="{03808270-1E8C-4758-BA59-9035F30899C9}" type="presParOf" srcId="{63743889-2E74-46C0-918F-1EE744FBE065}" destId="{71F51AD2-26E7-4A65-8FC0-FB4BCA6E8DFE}" srcOrd="2" destOrd="0" presId="urn:microsoft.com/office/officeart/2005/8/layout/hierarchy3"/>
    <dgm:cxn modelId="{3A5D1270-BB64-4034-9527-6D2235EAA8CF}" type="presParOf" srcId="{63743889-2E74-46C0-918F-1EE744FBE065}" destId="{6403F462-A9E6-4080-B8F6-0B9410574F9E}" srcOrd="3" destOrd="0" presId="urn:microsoft.com/office/officeart/2005/8/layout/hierarchy3"/>
    <dgm:cxn modelId="{D63041F7-E6A5-468C-ADAD-F32D7FEB4AA0}" type="presParOf" srcId="{C4B73065-25E8-4794-80A3-3BB17C6D898A}" destId="{C3A1D665-AA50-4F57-8A82-84B29B1A10D9}" srcOrd="1" destOrd="0" presId="urn:microsoft.com/office/officeart/2005/8/layout/hierarchy3"/>
    <dgm:cxn modelId="{C20D6C60-C868-4055-83B5-4857178442E0}" type="presParOf" srcId="{C3A1D665-AA50-4F57-8A82-84B29B1A10D9}" destId="{F5D28551-AB9A-40BB-A62E-13688085F20E}" srcOrd="0" destOrd="0" presId="urn:microsoft.com/office/officeart/2005/8/layout/hierarchy3"/>
    <dgm:cxn modelId="{9119D7BE-14C4-48DF-B813-B79C5E9684DA}" type="presParOf" srcId="{F5D28551-AB9A-40BB-A62E-13688085F20E}" destId="{C57805B8-217F-489D-B577-5C7AAB258696}" srcOrd="0" destOrd="0" presId="urn:microsoft.com/office/officeart/2005/8/layout/hierarchy3"/>
    <dgm:cxn modelId="{7ECCC0A3-3FBB-4F41-A541-0AA3F85409D7}" type="presParOf" srcId="{F5D28551-AB9A-40BB-A62E-13688085F20E}" destId="{68AB9035-0C19-407F-A574-AE899A1CFF5F}" srcOrd="1" destOrd="0" presId="urn:microsoft.com/office/officeart/2005/8/layout/hierarchy3"/>
    <dgm:cxn modelId="{76C96183-3753-494F-AD22-34CFA00A1260}" type="presParOf" srcId="{C3A1D665-AA50-4F57-8A82-84B29B1A10D9}" destId="{80B3FF4B-9CC9-4CBF-B274-F4E30333F9DA}" srcOrd="1" destOrd="0" presId="urn:microsoft.com/office/officeart/2005/8/layout/hierarchy3"/>
    <dgm:cxn modelId="{B1C8D235-E62B-4497-A71F-652D766506C4}" type="presParOf" srcId="{80B3FF4B-9CC9-4CBF-B274-F4E30333F9DA}" destId="{6ABAE334-0551-430B-9EF5-073EF3DCC9B0}" srcOrd="0" destOrd="0" presId="urn:microsoft.com/office/officeart/2005/8/layout/hierarchy3"/>
    <dgm:cxn modelId="{6D14ED0E-0266-4AA9-A5EA-F2A65743856F}" type="presParOf" srcId="{80B3FF4B-9CC9-4CBF-B274-F4E30333F9DA}" destId="{D6A45552-AE08-4106-B309-969A6A8B63BC}" srcOrd="1" destOrd="0" presId="urn:microsoft.com/office/officeart/2005/8/layout/hierarchy3"/>
    <dgm:cxn modelId="{4D79EF4B-D392-40E8-A8A1-76445ED41180}" type="presParOf" srcId="{80B3FF4B-9CC9-4CBF-B274-F4E30333F9DA}" destId="{F84EF268-41BA-4EF4-8C87-347119BB2247}" srcOrd="2" destOrd="0" presId="urn:microsoft.com/office/officeart/2005/8/layout/hierarchy3"/>
    <dgm:cxn modelId="{93041C0F-DC69-4D14-8383-BE06EAA10AE2}" type="presParOf" srcId="{80B3FF4B-9CC9-4CBF-B274-F4E30333F9DA}" destId="{0985A7D9-59BA-49F6-A27E-EB17E31B6643}" srcOrd="3" destOrd="0" presId="urn:microsoft.com/office/officeart/2005/8/layout/hierarchy3"/>
    <dgm:cxn modelId="{B8E59051-FEC5-4253-8C7F-2A4B08495866}" type="presParOf" srcId="{80B3FF4B-9CC9-4CBF-B274-F4E30333F9DA}" destId="{EB3FDD77-CF1B-4CC0-9BD3-2657D68FE85E}" srcOrd="4" destOrd="0" presId="urn:microsoft.com/office/officeart/2005/8/layout/hierarchy3"/>
    <dgm:cxn modelId="{875F66E9-EF47-4455-B18D-48474BAC3899}" type="presParOf" srcId="{80B3FF4B-9CC9-4CBF-B274-F4E30333F9DA}" destId="{C802CC95-67F9-4DA3-9645-C917F386A436}"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AD08D-36C0-42A2-9A58-1F2068DBC67F}">
      <dsp:nvSpPr>
        <dsp:cNvPr id="0" name=""/>
        <dsp:cNvSpPr/>
      </dsp:nvSpPr>
      <dsp:spPr>
        <a:xfrm>
          <a:off x="877729" y="0"/>
          <a:ext cx="1906762" cy="833455"/>
        </a:xfrm>
        <a:prstGeom prst="roundRect">
          <a:avLst>
            <a:gd name="adj" fmla="val 10000"/>
          </a:avLst>
        </a:prstGeom>
        <a:solidFill>
          <a:schemeClr val="bg2">
            <a:lumMod val="5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a:t>Federal Share</a:t>
          </a:r>
        </a:p>
      </dsp:txBody>
      <dsp:txXfrm>
        <a:off x="902140" y="24411"/>
        <a:ext cx="1857940" cy="784633"/>
      </dsp:txXfrm>
    </dsp:sp>
    <dsp:sp modelId="{CFE9DBC6-8C59-42D6-8AFF-A321CAF12F94}">
      <dsp:nvSpPr>
        <dsp:cNvPr id="0" name=""/>
        <dsp:cNvSpPr/>
      </dsp:nvSpPr>
      <dsp:spPr>
        <a:xfrm>
          <a:off x="1068405" y="833455"/>
          <a:ext cx="190669" cy="612810"/>
        </a:xfrm>
        <a:custGeom>
          <a:avLst/>
          <a:gdLst/>
          <a:ahLst/>
          <a:cxnLst/>
          <a:rect l="0" t="0" r="0" b="0"/>
          <a:pathLst>
            <a:path>
              <a:moveTo>
                <a:pt x="0" y="0"/>
              </a:moveTo>
              <a:lnTo>
                <a:pt x="0" y="612810"/>
              </a:lnTo>
              <a:lnTo>
                <a:pt x="190669" y="6128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CA340E-5D07-430C-8562-9FF8B9FDF1FD}">
      <dsp:nvSpPr>
        <dsp:cNvPr id="0" name=""/>
        <dsp:cNvSpPr/>
      </dsp:nvSpPr>
      <dsp:spPr>
        <a:xfrm>
          <a:off x="1259075" y="1029537"/>
          <a:ext cx="1534331" cy="833455"/>
        </a:xfrm>
        <a:prstGeom prst="roundRect">
          <a:avLst>
            <a:gd name="adj" fmla="val 10000"/>
          </a:avLst>
        </a:prstGeom>
        <a:solidFill>
          <a:schemeClr val="bg1">
            <a:lumMod val="85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Recurring</a:t>
          </a:r>
        </a:p>
      </dsp:txBody>
      <dsp:txXfrm>
        <a:off x="1283486" y="1053948"/>
        <a:ext cx="1485509" cy="784633"/>
      </dsp:txXfrm>
    </dsp:sp>
    <dsp:sp modelId="{71F51AD2-26E7-4A65-8FC0-FB4BCA6E8DFE}">
      <dsp:nvSpPr>
        <dsp:cNvPr id="0" name=""/>
        <dsp:cNvSpPr/>
      </dsp:nvSpPr>
      <dsp:spPr>
        <a:xfrm>
          <a:off x="1068405" y="833455"/>
          <a:ext cx="190669" cy="1654629"/>
        </a:xfrm>
        <a:custGeom>
          <a:avLst/>
          <a:gdLst/>
          <a:ahLst/>
          <a:cxnLst/>
          <a:rect l="0" t="0" r="0" b="0"/>
          <a:pathLst>
            <a:path>
              <a:moveTo>
                <a:pt x="0" y="0"/>
              </a:moveTo>
              <a:lnTo>
                <a:pt x="0" y="1654629"/>
              </a:lnTo>
              <a:lnTo>
                <a:pt x="190669" y="165462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03F462-A9E6-4080-B8F6-0B9410574F9E}">
      <dsp:nvSpPr>
        <dsp:cNvPr id="0" name=""/>
        <dsp:cNvSpPr/>
      </dsp:nvSpPr>
      <dsp:spPr>
        <a:xfrm>
          <a:off x="1259075" y="2071357"/>
          <a:ext cx="1534331" cy="833455"/>
        </a:xfrm>
        <a:prstGeom prst="roundRect">
          <a:avLst>
            <a:gd name="adj" fmla="val 10000"/>
          </a:avLst>
        </a:prstGeom>
        <a:solidFill>
          <a:schemeClr val="bg1">
            <a:lumMod val="85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0" kern="1200" dirty="0"/>
            <a:t>Regular</a:t>
          </a:r>
          <a:r>
            <a:rPr lang="en-US" sz="1600" b="0" kern="1200" dirty="0"/>
            <a:t> FMAP </a:t>
          </a:r>
          <a:r>
            <a:rPr lang="en-US" sz="1400" b="0" kern="1200" dirty="0"/>
            <a:t>(additional 6.2% until September 30)</a:t>
          </a:r>
          <a:endParaRPr lang="en-US" sz="1600" b="0" kern="1200" dirty="0"/>
        </a:p>
      </dsp:txBody>
      <dsp:txXfrm>
        <a:off x="1283486" y="2095768"/>
        <a:ext cx="1485509" cy="784633"/>
      </dsp:txXfrm>
    </dsp:sp>
    <dsp:sp modelId="{C57805B8-217F-489D-B577-5C7AAB258696}">
      <dsp:nvSpPr>
        <dsp:cNvPr id="0" name=""/>
        <dsp:cNvSpPr/>
      </dsp:nvSpPr>
      <dsp:spPr>
        <a:xfrm>
          <a:off x="4182730" y="345"/>
          <a:ext cx="1906762" cy="833455"/>
        </a:xfrm>
        <a:prstGeom prst="roundRect">
          <a:avLst>
            <a:gd name="adj" fmla="val 10000"/>
          </a:avLst>
        </a:prstGeom>
        <a:solidFill>
          <a:schemeClr val="bg2">
            <a:lumMod val="50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a:t>State Share</a:t>
          </a:r>
        </a:p>
      </dsp:txBody>
      <dsp:txXfrm>
        <a:off x="4207141" y="24756"/>
        <a:ext cx="1857940" cy="784633"/>
      </dsp:txXfrm>
    </dsp:sp>
    <dsp:sp modelId="{6ABAE334-0551-430B-9EF5-073EF3DCC9B0}">
      <dsp:nvSpPr>
        <dsp:cNvPr id="0" name=""/>
        <dsp:cNvSpPr/>
      </dsp:nvSpPr>
      <dsp:spPr>
        <a:xfrm>
          <a:off x="4373406" y="833800"/>
          <a:ext cx="190676" cy="625091"/>
        </a:xfrm>
        <a:custGeom>
          <a:avLst/>
          <a:gdLst/>
          <a:ahLst/>
          <a:cxnLst/>
          <a:rect l="0" t="0" r="0" b="0"/>
          <a:pathLst>
            <a:path>
              <a:moveTo>
                <a:pt x="0" y="0"/>
              </a:moveTo>
              <a:lnTo>
                <a:pt x="0" y="625091"/>
              </a:lnTo>
              <a:lnTo>
                <a:pt x="190676" y="6250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A45552-AE08-4106-B309-969A6A8B63BC}">
      <dsp:nvSpPr>
        <dsp:cNvPr id="0" name=""/>
        <dsp:cNvSpPr/>
      </dsp:nvSpPr>
      <dsp:spPr>
        <a:xfrm>
          <a:off x="4564082" y="1042164"/>
          <a:ext cx="1534331" cy="833455"/>
        </a:xfrm>
        <a:prstGeom prst="roundRect">
          <a:avLst>
            <a:gd name="adj" fmla="val 10000"/>
          </a:avLst>
        </a:prstGeom>
        <a:solidFill>
          <a:schemeClr val="bg1">
            <a:lumMod val="85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b="0" kern="1200" dirty="0"/>
            <a:t>Recurring</a:t>
          </a:r>
        </a:p>
      </dsp:txBody>
      <dsp:txXfrm>
        <a:off x="4588493" y="1066575"/>
        <a:ext cx="1485509" cy="784633"/>
      </dsp:txXfrm>
    </dsp:sp>
    <dsp:sp modelId="{F84EF268-41BA-4EF4-8C87-347119BB2247}">
      <dsp:nvSpPr>
        <dsp:cNvPr id="0" name=""/>
        <dsp:cNvSpPr/>
      </dsp:nvSpPr>
      <dsp:spPr>
        <a:xfrm>
          <a:off x="4373406" y="833800"/>
          <a:ext cx="190676" cy="1666910"/>
        </a:xfrm>
        <a:custGeom>
          <a:avLst/>
          <a:gdLst/>
          <a:ahLst/>
          <a:cxnLst/>
          <a:rect l="0" t="0" r="0" b="0"/>
          <a:pathLst>
            <a:path>
              <a:moveTo>
                <a:pt x="0" y="0"/>
              </a:moveTo>
              <a:lnTo>
                <a:pt x="0" y="1666910"/>
              </a:lnTo>
              <a:lnTo>
                <a:pt x="190676" y="16669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85A7D9-59BA-49F6-A27E-EB17E31B6643}">
      <dsp:nvSpPr>
        <dsp:cNvPr id="0" name=""/>
        <dsp:cNvSpPr/>
      </dsp:nvSpPr>
      <dsp:spPr>
        <a:xfrm>
          <a:off x="4564082" y="2083983"/>
          <a:ext cx="1534331" cy="833455"/>
        </a:xfrm>
        <a:prstGeom prst="roundRect">
          <a:avLst>
            <a:gd name="adj" fmla="val 10000"/>
          </a:avLst>
        </a:prstGeom>
        <a:solidFill>
          <a:schemeClr val="bg1">
            <a:lumMod val="85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b="0" kern="1200" dirty="0"/>
            <a:t>General Revenue</a:t>
          </a:r>
        </a:p>
      </dsp:txBody>
      <dsp:txXfrm>
        <a:off x="4588493" y="2108394"/>
        <a:ext cx="1485509" cy="784633"/>
      </dsp:txXfrm>
    </dsp:sp>
    <dsp:sp modelId="{EB3FDD77-CF1B-4CC0-9BD3-2657D68FE85E}">
      <dsp:nvSpPr>
        <dsp:cNvPr id="0" name=""/>
        <dsp:cNvSpPr/>
      </dsp:nvSpPr>
      <dsp:spPr>
        <a:xfrm>
          <a:off x="4373406" y="833800"/>
          <a:ext cx="190676" cy="2708730"/>
        </a:xfrm>
        <a:custGeom>
          <a:avLst/>
          <a:gdLst/>
          <a:ahLst/>
          <a:cxnLst/>
          <a:rect l="0" t="0" r="0" b="0"/>
          <a:pathLst>
            <a:path>
              <a:moveTo>
                <a:pt x="0" y="0"/>
              </a:moveTo>
              <a:lnTo>
                <a:pt x="0" y="2708730"/>
              </a:lnTo>
              <a:lnTo>
                <a:pt x="190676" y="270873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02CC95-67F9-4DA3-9645-C917F386A436}">
      <dsp:nvSpPr>
        <dsp:cNvPr id="0" name=""/>
        <dsp:cNvSpPr/>
      </dsp:nvSpPr>
      <dsp:spPr>
        <a:xfrm>
          <a:off x="4564082" y="3125803"/>
          <a:ext cx="1534331" cy="833455"/>
        </a:xfrm>
        <a:prstGeom prst="roundRect">
          <a:avLst>
            <a:gd name="adj" fmla="val 10000"/>
          </a:avLst>
        </a:prstGeom>
        <a:solidFill>
          <a:schemeClr val="bg1">
            <a:lumMod val="85000"/>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b="0" kern="1200" dirty="0"/>
            <a:t>FACT – other state funds (DCF)</a:t>
          </a:r>
        </a:p>
      </dsp:txBody>
      <dsp:txXfrm>
        <a:off x="4588493" y="3150214"/>
        <a:ext cx="1485509" cy="78463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54DF5-4588-4236-8D88-A6495888FF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540DB7-B2D7-4C05-A538-2E451F3D78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DA484A-8528-435C-A527-C8F40AD9D9EE}"/>
              </a:ext>
            </a:extLst>
          </p:cNvPr>
          <p:cNvSpPr>
            <a:spLocks noGrp="1"/>
          </p:cNvSpPr>
          <p:nvPr>
            <p:ph type="dt" sz="half" idx="10"/>
          </p:nvPr>
        </p:nvSpPr>
        <p:spPr/>
        <p:txBody>
          <a:bodyPr/>
          <a:lstStyle/>
          <a:p>
            <a:fld id="{C3DD8017-DC57-467D-8A64-84D0FB3620CC}" type="datetimeFigureOut">
              <a:rPr lang="en-US" smtClean="0"/>
              <a:t>7/28/2022</a:t>
            </a:fld>
            <a:endParaRPr lang="en-US"/>
          </a:p>
        </p:txBody>
      </p:sp>
      <p:sp>
        <p:nvSpPr>
          <p:cNvPr id="5" name="Footer Placeholder 4">
            <a:extLst>
              <a:ext uri="{FF2B5EF4-FFF2-40B4-BE49-F238E27FC236}">
                <a16:creationId xmlns:a16="http://schemas.microsoft.com/office/drawing/2014/main" id="{EA2CB658-88F6-43ED-A45B-AB2FFC109D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FC1998-4E72-4817-A0A7-DB284FFF4052}"/>
              </a:ext>
            </a:extLst>
          </p:cNvPr>
          <p:cNvSpPr>
            <a:spLocks noGrp="1"/>
          </p:cNvSpPr>
          <p:nvPr>
            <p:ph type="sldNum" sz="quarter" idx="12"/>
          </p:nvPr>
        </p:nvSpPr>
        <p:spPr>
          <a:xfrm>
            <a:off x="8702040" y="6392725"/>
            <a:ext cx="2743200" cy="365125"/>
          </a:xfrm>
        </p:spPr>
        <p:txBody>
          <a:bodyPr/>
          <a:lstStyle/>
          <a:p>
            <a:fld id="{D5CEF70A-CF57-416C-ACD3-7FF54BBC4D6B}" type="slidenum">
              <a:rPr lang="en-US" smtClean="0"/>
              <a:t>‹#›</a:t>
            </a:fld>
            <a:endParaRPr lang="en-US"/>
          </a:p>
        </p:txBody>
      </p:sp>
      <p:sp>
        <p:nvSpPr>
          <p:cNvPr id="7" name="Rectangle 6">
            <a:extLst>
              <a:ext uri="{FF2B5EF4-FFF2-40B4-BE49-F238E27FC236}">
                <a16:creationId xmlns:a16="http://schemas.microsoft.com/office/drawing/2014/main" id="{9E5CC4B9-72E6-4586-B891-F4DEB5AC93FA}"/>
              </a:ext>
            </a:extLst>
          </p:cNvPr>
          <p:cNvSpPr/>
          <p:nvPr userDrawn="1"/>
        </p:nvSpPr>
        <p:spPr>
          <a:xfrm>
            <a:off x="0" y="5863961"/>
            <a:ext cx="10260623" cy="565139"/>
          </a:xfrm>
          <a:prstGeom prst="rect">
            <a:avLst/>
          </a:prstGeom>
          <a:solidFill>
            <a:srgbClr val="004F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9981E284-A353-4425-BD8A-96A9A65A34CC}"/>
              </a:ext>
            </a:extLst>
          </p:cNvPr>
          <p:cNvSpPr/>
          <p:nvPr userDrawn="1"/>
        </p:nvSpPr>
        <p:spPr>
          <a:xfrm>
            <a:off x="9952892" y="5863961"/>
            <a:ext cx="2278863" cy="565139"/>
          </a:xfrm>
          <a:prstGeom prst="rect">
            <a:avLst/>
          </a:prstGeom>
          <a:solidFill>
            <a:srgbClr val="004F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Logo&#10;&#10;Description automatically generated">
            <a:extLst>
              <a:ext uri="{FF2B5EF4-FFF2-40B4-BE49-F238E27FC236}">
                <a16:creationId xmlns:a16="http://schemas.microsoft.com/office/drawing/2014/main" id="{6919AEA2-CD12-45E9-8B62-EF4623D554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8491" y="5389685"/>
            <a:ext cx="1333832" cy="1333832"/>
          </a:xfrm>
          <a:prstGeom prst="rect">
            <a:avLst/>
          </a:prstGeom>
        </p:spPr>
      </p:pic>
      <p:sp>
        <p:nvSpPr>
          <p:cNvPr id="10" name="Rectangle 9">
            <a:extLst>
              <a:ext uri="{FF2B5EF4-FFF2-40B4-BE49-F238E27FC236}">
                <a16:creationId xmlns:a16="http://schemas.microsoft.com/office/drawing/2014/main" id="{EFB154C6-26DC-4604-A5E8-1716D7A7900B}"/>
              </a:ext>
            </a:extLst>
          </p:cNvPr>
          <p:cNvSpPr/>
          <p:nvPr userDrawn="1"/>
        </p:nvSpPr>
        <p:spPr>
          <a:xfrm>
            <a:off x="0" y="3122"/>
            <a:ext cx="12231755" cy="135172"/>
          </a:xfrm>
          <a:prstGeom prst="rect">
            <a:avLst/>
          </a:prstGeom>
          <a:solidFill>
            <a:srgbClr val="CD1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5534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CAE84-1027-4588-B60C-C60B08A105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59D837-780A-4120-A1C2-7D0EFA2487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9002C8-F67B-4E53-A83C-EA4CA32DD697}"/>
              </a:ext>
            </a:extLst>
          </p:cNvPr>
          <p:cNvSpPr>
            <a:spLocks noGrp="1"/>
          </p:cNvSpPr>
          <p:nvPr>
            <p:ph type="dt" sz="half" idx="10"/>
          </p:nvPr>
        </p:nvSpPr>
        <p:spPr/>
        <p:txBody>
          <a:bodyPr/>
          <a:lstStyle/>
          <a:p>
            <a:fld id="{C3DD8017-DC57-467D-8A64-84D0FB3620CC}" type="datetimeFigureOut">
              <a:rPr lang="en-US" smtClean="0"/>
              <a:t>7/28/2022</a:t>
            </a:fld>
            <a:endParaRPr lang="en-US"/>
          </a:p>
        </p:txBody>
      </p:sp>
      <p:sp>
        <p:nvSpPr>
          <p:cNvPr id="5" name="Footer Placeholder 4">
            <a:extLst>
              <a:ext uri="{FF2B5EF4-FFF2-40B4-BE49-F238E27FC236}">
                <a16:creationId xmlns:a16="http://schemas.microsoft.com/office/drawing/2014/main" id="{C2EFBC38-69C4-4ADA-9756-1B389EC688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C99CAD-FEDE-4B15-A76E-52417C837CC3}"/>
              </a:ext>
            </a:extLst>
          </p:cNvPr>
          <p:cNvSpPr>
            <a:spLocks noGrp="1"/>
          </p:cNvSpPr>
          <p:nvPr>
            <p:ph type="sldNum" sz="quarter" idx="12"/>
          </p:nvPr>
        </p:nvSpPr>
        <p:spPr/>
        <p:txBody>
          <a:bodyPr/>
          <a:lstStyle/>
          <a:p>
            <a:fld id="{D5CEF70A-CF57-416C-ACD3-7FF54BBC4D6B}" type="slidenum">
              <a:rPr lang="en-US" smtClean="0"/>
              <a:t>‹#›</a:t>
            </a:fld>
            <a:endParaRPr lang="en-US"/>
          </a:p>
        </p:txBody>
      </p:sp>
      <p:sp>
        <p:nvSpPr>
          <p:cNvPr id="7" name="Rectangle 6">
            <a:extLst>
              <a:ext uri="{FF2B5EF4-FFF2-40B4-BE49-F238E27FC236}">
                <a16:creationId xmlns:a16="http://schemas.microsoft.com/office/drawing/2014/main" id="{0EB8618F-B894-416B-81F0-594F3E8721E6}"/>
              </a:ext>
            </a:extLst>
          </p:cNvPr>
          <p:cNvSpPr/>
          <p:nvPr userDrawn="1"/>
        </p:nvSpPr>
        <p:spPr>
          <a:xfrm>
            <a:off x="0" y="5863961"/>
            <a:ext cx="10260623" cy="565139"/>
          </a:xfrm>
          <a:prstGeom prst="rect">
            <a:avLst/>
          </a:prstGeom>
          <a:solidFill>
            <a:srgbClr val="004F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02777125-1F14-4861-8748-662D3B1193FB}"/>
              </a:ext>
            </a:extLst>
          </p:cNvPr>
          <p:cNvSpPr/>
          <p:nvPr userDrawn="1"/>
        </p:nvSpPr>
        <p:spPr>
          <a:xfrm>
            <a:off x="9952892" y="5863961"/>
            <a:ext cx="2278863" cy="565139"/>
          </a:xfrm>
          <a:prstGeom prst="rect">
            <a:avLst/>
          </a:prstGeom>
          <a:solidFill>
            <a:srgbClr val="004F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Logo&#10;&#10;Description automatically generated">
            <a:extLst>
              <a:ext uri="{FF2B5EF4-FFF2-40B4-BE49-F238E27FC236}">
                <a16:creationId xmlns:a16="http://schemas.microsoft.com/office/drawing/2014/main" id="{C2402396-18D8-46CD-B2CB-64F23135F0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8491" y="5389685"/>
            <a:ext cx="1333832" cy="1333832"/>
          </a:xfrm>
          <a:prstGeom prst="rect">
            <a:avLst/>
          </a:prstGeom>
        </p:spPr>
      </p:pic>
      <p:sp>
        <p:nvSpPr>
          <p:cNvPr id="10" name="Rectangle 9">
            <a:extLst>
              <a:ext uri="{FF2B5EF4-FFF2-40B4-BE49-F238E27FC236}">
                <a16:creationId xmlns:a16="http://schemas.microsoft.com/office/drawing/2014/main" id="{38C19ADD-6881-4D87-9B35-82079F025044}"/>
              </a:ext>
            </a:extLst>
          </p:cNvPr>
          <p:cNvSpPr/>
          <p:nvPr userDrawn="1"/>
        </p:nvSpPr>
        <p:spPr>
          <a:xfrm>
            <a:off x="0" y="3122"/>
            <a:ext cx="12231755" cy="135172"/>
          </a:xfrm>
          <a:prstGeom prst="rect">
            <a:avLst/>
          </a:prstGeom>
          <a:solidFill>
            <a:srgbClr val="CD1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9346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7C5CAB-DA10-4087-9235-198162FB009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218955-738E-44FD-BE79-1A8075662D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ECA6E5-03A8-4CC2-BB86-1002E1C9238C}"/>
              </a:ext>
            </a:extLst>
          </p:cNvPr>
          <p:cNvSpPr>
            <a:spLocks noGrp="1"/>
          </p:cNvSpPr>
          <p:nvPr>
            <p:ph type="dt" sz="half" idx="10"/>
          </p:nvPr>
        </p:nvSpPr>
        <p:spPr/>
        <p:txBody>
          <a:bodyPr/>
          <a:lstStyle/>
          <a:p>
            <a:fld id="{C3DD8017-DC57-467D-8A64-84D0FB3620CC}" type="datetimeFigureOut">
              <a:rPr lang="en-US" smtClean="0"/>
              <a:t>7/28/2022</a:t>
            </a:fld>
            <a:endParaRPr lang="en-US"/>
          </a:p>
        </p:txBody>
      </p:sp>
      <p:sp>
        <p:nvSpPr>
          <p:cNvPr id="5" name="Footer Placeholder 4">
            <a:extLst>
              <a:ext uri="{FF2B5EF4-FFF2-40B4-BE49-F238E27FC236}">
                <a16:creationId xmlns:a16="http://schemas.microsoft.com/office/drawing/2014/main" id="{4B891B6F-E619-42A5-B840-B0CC1204C9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EB187C-86EE-403C-A6DF-0655B53DD42C}"/>
              </a:ext>
            </a:extLst>
          </p:cNvPr>
          <p:cNvSpPr>
            <a:spLocks noGrp="1"/>
          </p:cNvSpPr>
          <p:nvPr>
            <p:ph type="sldNum" sz="quarter" idx="12"/>
          </p:nvPr>
        </p:nvSpPr>
        <p:spPr/>
        <p:txBody>
          <a:bodyPr/>
          <a:lstStyle/>
          <a:p>
            <a:fld id="{D5CEF70A-CF57-416C-ACD3-7FF54BBC4D6B}" type="slidenum">
              <a:rPr lang="en-US" smtClean="0"/>
              <a:t>‹#›</a:t>
            </a:fld>
            <a:endParaRPr lang="en-US"/>
          </a:p>
        </p:txBody>
      </p:sp>
      <p:sp>
        <p:nvSpPr>
          <p:cNvPr id="7" name="Rectangle 6">
            <a:extLst>
              <a:ext uri="{FF2B5EF4-FFF2-40B4-BE49-F238E27FC236}">
                <a16:creationId xmlns:a16="http://schemas.microsoft.com/office/drawing/2014/main" id="{07B1A76B-832F-45A1-AF4F-8046AB666E79}"/>
              </a:ext>
            </a:extLst>
          </p:cNvPr>
          <p:cNvSpPr/>
          <p:nvPr userDrawn="1"/>
        </p:nvSpPr>
        <p:spPr>
          <a:xfrm>
            <a:off x="0" y="5863961"/>
            <a:ext cx="10260623" cy="565139"/>
          </a:xfrm>
          <a:prstGeom prst="rect">
            <a:avLst/>
          </a:prstGeom>
          <a:solidFill>
            <a:srgbClr val="004F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FF53CD33-6020-4E2D-99D4-EC94453E9E7F}"/>
              </a:ext>
            </a:extLst>
          </p:cNvPr>
          <p:cNvSpPr/>
          <p:nvPr userDrawn="1"/>
        </p:nvSpPr>
        <p:spPr>
          <a:xfrm>
            <a:off x="9952892" y="5863961"/>
            <a:ext cx="2278863" cy="565139"/>
          </a:xfrm>
          <a:prstGeom prst="rect">
            <a:avLst/>
          </a:prstGeom>
          <a:solidFill>
            <a:srgbClr val="004F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Logo&#10;&#10;Description automatically generated">
            <a:extLst>
              <a:ext uri="{FF2B5EF4-FFF2-40B4-BE49-F238E27FC236}">
                <a16:creationId xmlns:a16="http://schemas.microsoft.com/office/drawing/2014/main" id="{F3D3D8A1-0E3E-4E62-85F5-654AA11BBA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8491" y="5389685"/>
            <a:ext cx="1333832" cy="1333832"/>
          </a:xfrm>
          <a:prstGeom prst="rect">
            <a:avLst/>
          </a:prstGeom>
        </p:spPr>
      </p:pic>
      <p:sp>
        <p:nvSpPr>
          <p:cNvPr id="10" name="Rectangle 9">
            <a:extLst>
              <a:ext uri="{FF2B5EF4-FFF2-40B4-BE49-F238E27FC236}">
                <a16:creationId xmlns:a16="http://schemas.microsoft.com/office/drawing/2014/main" id="{0A36DA31-375A-4D4A-BDFF-65EB122FFE36}"/>
              </a:ext>
            </a:extLst>
          </p:cNvPr>
          <p:cNvSpPr/>
          <p:nvPr userDrawn="1"/>
        </p:nvSpPr>
        <p:spPr>
          <a:xfrm>
            <a:off x="0" y="3122"/>
            <a:ext cx="12231755" cy="135172"/>
          </a:xfrm>
          <a:prstGeom prst="rect">
            <a:avLst/>
          </a:prstGeom>
          <a:solidFill>
            <a:srgbClr val="CD1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912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9807C-CF39-4588-BD22-350377BFC9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8567F4-F14D-4AD7-AB16-57D1488B6C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70FD45-1AF7-48F9-BA60-0DD67849C080}"/>
              </a:ext>
            </a:extLst>
          </p:cNvPr>
          <p:cNvSpPr>
            <a:spLocks noGrp="1"/>
          </p:cNvSpPr>
          <p:nvPr>
            <p:ph type="dt" sz="half" idx="10"/>
          </p:nvPr>
        </p:nvSpPr>
        <p:spPr/>
        <p:txBody>
          <a:bodyPr/>
          <a:lstStyle/>
          <a:p>
            <a:fld id="{C3DD8017-DC57-467D-8A64-84D0FB3620CC}" type="datetimeFigureOut">
              <a:rPr lang="en-US" smtClean="0"/>
              <a:t>7/28/2022</a:t>
            </a:fld>
            <a:endParaRPr lang="en-US"/>
          </a:p>
        </p:txBody>
      </p:sp>
      <p:sp>
        <p:nvSpPr>
          <p:cNvPr id="5" name="Footer Placeholder 4">
            <a:extLst>
              <a:ext uri="{FF2B5EF4-FFF2-40B4-BE49-F238E27FC236}">
                <a16:creationId xmlns:a16="http://schemas.microsoft.com/office/drawing/2014/main" id="{BC3C3EC5-7A6A-4FA5-9AE3-9545D18938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915C5-D427-402E-B658-0E96ABCE418F}"/>
              </a:ext>
            </a:extLst>
          </p:cNvPr>
          <p:cNvSpPr>
            <a:spLocks noGrp="1"/>
          </p:cNvSpPr>
          <p:nvPr>
            <p:ph type="sldNum" sz="quarter" idx="12"/>
          </p:nvPr>
        </p:nvSpPr>
        <p:spPr/>
        <p:txBody>
          <a:bodyPr/>
          <a:lstStyle/>
          <a:p>
            <a:fld id="{D5CEF70A-CF57-416C-ACD3-7FF54BBC4D6B}" type="slidenum">
              <a:rPr lang="en-US" smtClean="0"/>
              <a:t>‹#›</a:t>
            </a:fld>
            <a:endParaRPr lang="en-US"/>
          </a:p>
        </p:txBody>
      </p:sp>
      <p:sp>
        <p:nvSpPr>
          <p:cNvPr id="7" name="Rectangle 6">
            <a:extLst>
              <a:ext uri="{FF2B5EF4-FFF2-40B4-BE49-F238E27FC236}">
                <a16:creationId xmlns:a16="http://schemas.microsoft.com/office/drawing/2014/main" id="{D675A935-402B-46F3-B1C7-55E4B0A74DDD}"/>
              </a:ext>
            </a:extLst>
          </p:cNvPr>
          <p:cNvSpPr/>
          <p:nvPr userDrawn="1"/>
        </p:nvSpPr>
        <p:spPr>
          <a:xfrm>
            <a:off x="0" y="5863961"/>
            <a:ext cx="10260623" cy="565139"/>
          </a:xfrm>
          <a:prstGeom prst="rect">
            <a:avLst/>
          </a:prstGeom>
          <a:solidFill>
            <a:srgbClr val="004F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E1A9F826-106F-4059-9BB3-5B3D61587A77}"/>
              </a:ext>
            </a:extLst>
          </p:cNvPr>
          <p:cNvSpPr/>
          <p:nvPr userDrawn="1"/>
        </p:nvSpPr>
        <p:spPr>
          <a:xfrm>
            <a:off x="9952892" y="5863961"/>
            <a:ext cx="2278863" cy="565139"/>
          </a:xfrm>
          <a:prstGeom prst="rect">
            <a:avLst/>
          </a:prstGeom>
          <a:solidFill>
            <a:srgbClr val="004F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Logo&#10;&#10;Description automatically generated">
            <a:extLst>
              <a:ext uri="{FF2B5EF4-FFF2-40B4-BE49-F238E27FC236}">
                <a16:creationId xmlns:a16="http://schemas.microsoft.com/office/drawing/2014/main" id="{F6F9ADCD-6AFE-4632-AE47-4BA80AE4C7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8491" y="5389685"/>
            <a:ext cx="1333832" cy="1333832"/>
          </a:xfrm>
          <a:prstGeom prst="rect">
            <a:avLst/>
          </a:prstGeom>
        </p:spPr>
      </p:pic>
      <p:sp>
        <p:nvSpPr>
          <p:cNvPr id="10" name="Rectangle 9">
            <a:extLst>
              <a:ext uri="{FF2B5EF4-FFF2-40B4-BE49-F238E27FC236}">
                <a16:creationId xmlns:a16="http://schemas.microsoft.com/office/drawing/2014/main" id="{86AE88F4-4B92-4979-B0C3-64D08A231135}"/>
              </a:ext>
            </a:extLst>
          </p:cNvPr>
          <p:cNvSpPr/>
          <p:nvPr userDrawn="1"/>
        </p:nvSpPr>
        <p:spPr>
          <a:xfrm>
            <a:off x="0" y="3122"/>
            <a:ext cx="12231755" cy="135172"/>
          </a:xfrm>
          <a:prstGeom prst="rect">
            <a:avLst/>
          </a:prstGeom>
          <a:solidFill>
            <a:srgbClr val="CD1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357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2E74B-83EA-4B17-9C7F-E077C0D478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D1FA1B-DA7E-404F-9F4B-9DBB24FEA9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04AAA1-273F-44C7-82F2-850405AA2E8B}"/>
              </a:ext>
            </a:extLst>
          </p:cNvPr>
          <p:cNvSpPr>
            <a:spLocks noGrp="1"/>
          </p:cNvSpPr>
          <p:nvPr>
            <p:ph type="dt" sz="half" idx="10"/>
          </p:nvPr>
        </p:nvSpPr>
        <p:spPr/>
        <p:txBody>
          <a:bodyPr/>
          <a:lstStyle/>
          <a:p>
            <a:fld id="{C3DD8017-DC57-467D-8A64-84D0FB3620CC}" type="datetimeFigureOut">
              <a:rPr lang="en-US" smtClean="0"/>
              <a:t>7/28/2022</a:t>
            </a:fld>
            <a:endParaRPr lang="en-US"/>
          </a:p>
        </p:txBody>
      </p:sp>
      <p:sp>
        <p:nvSpPr>
          <p:cNvPr id="5" name="Footer Placeholder 4">
            <a:extLst>
              <a:ext uri="{FF2B5EF4-FFF2-40B4-BE49-F238E27FC236}">
                <a16:creationId xmlns:a16="http://schemas.microsoft.com/office/drawing/2014/main" id="{53F76498-2A1E-4230-A4DA-53D30CAA76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2C735B-70BA-489A-BFF0-B47D5809436A}"/>
              </a:ext>
            </a:extLst>
          </p:cNvPr>
          <p:cNvSpPr>
            <a:spLocks noGrp="1"/>
          </p:cNvSpPr>
          <p:nvPr>
            <p:ph type="sldNum" sz="quarter" idx="12"/>
          </p:nvPr>
        </p:nvSpPr>
        <p:spPr/>
        <p:txBody>
          <a:bodyPr/>
          <a:lstStyle/>
          <a:p>
            <a:fld id="{D5CEF70A-CF57-416C-ACD3-7FF54BBC4D6B}" type="slidenum">
              <a:rPr lang="en-US" smtClean="0"/>
              <a:t>‹#›</a:t>
            </a:fld>
            <a:endParaRPr lang="en-US"/>
          </a:p>
        </p:txBody>
      </p:sp>
      <p:sp>
        <p:nvSpPr>
          <p:cNvPr id="7" name="Rectangle 6">
            <a:extLst>
              <a:ext uri="{FF2B5EF4-FFF2-40B4-BE49-F238E27FC236}">
                <a16:creationId xmlns:a16="http://schemas.microsoft.com/office/drawing/2014/main" id="{40FA852C-5A21-43AE-B15D-7142352AD4CA}"/>
              </a:ext>
            </a:extLst>
          </p:cNvPr>
          <p:cNvSpPr/>
          <p:nvPr userDrawn="1"/>
        </p:nvSpPr>
        <p:spPr>
          <a:xfrm>
            <a:off x="0" y="5863961"/>
            <a:ext cx="10260623" cy="565139"/>
          </a:xfrm>
          <a:prstGeom prst="rect">
            <a:avLst/>
          </a:prstGeom>
          <a:solidFill>
            <a:srgbClr val="004F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E397D3AB-C74F-4CE6-98BA-0C5C49AE02A5}"/>
              </a:ext>
            </a:extLst>
          </p:cNvPr>
          <p:cNvSpPr/>
          <p:nvPr userDrawn="1"/>
        </p:nvSpPr>
        <p:spPr>
          <a:xfrm>
            <a:off x="9952892" y="5863961"/>
            <a:ext cx="2278863" cy="565139"/>
          </a:xfrm>
          <a:prstGeom prst="rect">
            <a:avLst/>
          </a:prstGeom>
          <a:solidFill>
            <a:srgbClr val="004F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Logo&#10;&#10;Description automatically generated">
            <a:extLst>
              <a:ext uri="{FF2B5EF4-FFF2-40B4-BE49-F238E27FC236}">
                <a16:creationId xmlns:a16="http://schemas.microsoft.com/office/drawing/2014/main" id="{02A743F9-D9C1-4AE7-B715-18F6686831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8491" y="5389685"/>
            <a:ext cx="1333832" cy="1333832"/>
          </a:xfrm>
          <a:prstGeom prst="rect">
            <a:avLst/>
          </a:prstGeom>
        </p:spPr>
      </p:pic>
      <p:sp>
        <p:nvSpPr>
          <p:cNvPr id="10" name="Rectangle 9">
            <a:extLst>
              <a:ext uri="{FF2B5EF4-FFF2-40B4-BE49-F238E27FC236}">
                <a16:creationId xmlns:a16="http://schemas.microsoft.com/office/drawing/2014/main" id="{31E6E066-1D78-45E0-8038-6373F397B7DB}"/>
              </a:ext>
            </a:extLst>
          </p:cNvPr>
          <p:cNvSpPr/>
          <p:nvPr userDrawn="1"/>
        </p:nvSpPr>
        <p:spPr>
          <a:xfrm>
            <a:off x="0" y="3122"/>
            <a:ext cx="12231755" cy="135172"/>
          </a:xfrm>
          <a:prstGeom prst="rect">
            <a:avLst/>
          </a:prstGeom>
          <a:solidFill>
            <a:srgbClr val="CD1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3886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F4478-1B91-423D-A569-119ECC890E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AB4790-656E-42B6-B0F1-99109B709A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19FFD3-7779-46E7-84B3-A51FFB7363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1ECC90-9071-49D6-A94A-84BB8DC608AA}"/>
              </a:ext>
            </a:extLst>
          </p:cNvPr>
          <p:cNvSpPr>
            <a:spLocks noGrp="1"/>
          </p:cNvSpPr>
          <p:nvPr>
            <p:ph type="dt" sz="half" idx="10"/>
          </p:nvPr>
        </p:nvSpPr>
        <p:spPr/>
        <p:txBody>
          <a:bodyPr/>
          <a:lstStyle/>
          <a:p>
            <a:fld id="{C3DD8017-DC57-467D-8A64-84D0FB3620CC}" type="datetimeFigureOut">
              <a:rPr lang="en-US" smtClean="0"/>
              <a:t>7/28/2022</a:t>
            </a:fld>
            <a:endParaRPr lang="en-US"/>
          </a:p>
        </p:txBody>
      </p:sp>
      <p:sp>
        <p:nvSpPr>
          <p:cNvPr id="6" name="Footer Placeholder 5">
            <a:extLst>
              <a:ext uri="{FF2B5EF4-FFF2-40B4-BE49-F238E27FC236}">
                <a16:creationId xmlns:a16="http://schemas.microsoft.com/office/drawing/2014/main" id="{3C401430-80AA-4D5B-B328-31FD35E632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084525-9D16-4F40-954B-610E949FA550}"/>
              </a:ext>
            </a:extLst>
          </p:cNvPr>
          <p:cNvSpPr>
            <a:spLocks noGrp="1"/>
          </p:cNvSpPr>
          <p:nvPr>
            <p:ph type="sldNum" sz="quarter" idx="12"/>
          </p:nvPr>
        </p:nvSpPr>
        <p:spPr/>
        <p:txBody>
          <a:bodyPr/>
          <a:lstStyle/>
          <a:p>
            <a:fld id="{D5CEF70A-CF57-416C-ACD3-7FF54BBC4D6B}" type="slidenum">
              <a:rPr lang="en-US" smtClean="0"/>
              <a:t>‹#›</a:t>
            </a:fld>
            <a:endParaRPr lang="en-US"/>
          </a:p>
        </p:txBody>
      </p:sp>
      <p:sp>
        <p:nvSpPr>
          <p:cNvPr id="8" name="Rectangle 7">
            <a:extLst>
              <a:ext uri="{FF2B5EF4-FFF2-40B4-BE49-F238E27FC236}">
                <a16:creationId xmlns:a16="http://schemas.microsoft.com/office/drawing/2014/main" id="{DEFFA5D5-E7C3-4B17-84EE-962F90530E06}"/>
              </a:ext>
            </a:extLst>
          </p:cNvPr>
          <p:cNvSpPr/>
          <p:nvPr userDrawn="1"/>
        </p:nvSpPr>
        <p:spPr>
          <a:xfrm>
            <a:off x="0" y="5863961"/>
            <a:ext cx="10260623" cy="565139"/>
          </a:xfrm>
          <a:prstGeom prst="rect">
            <a:avLst/>
          </a:prstGeom>
          <a:solidFill>
            <a:srgbClr val="004F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39273A6F-FA4D-4F86-BB77-9803699E76BA}"/>
              </a:ext>
            </a:extLst>
          </p:cNvPr>
          <p:cNvSpPr/>
          <p:nvPr userDrawn="1"/>
        </p:nvSpPr>
        <p:spPr>
          <a:xfrm>
            <a:off x="9952892" y="5863961"/>
            <a:ext cx="2278863" cy="565139"/>
          </a:xfrm>
          <a:prstGeom prst="rect">
            <a:avLst/>
          </a:prstGeom>
          <a:solidFill>
            <a:srgbClr val="004F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Logo&#10;&#10;Description automatically generated">
            <a:extLst>
              <a:ext uri="{FF2B5EF4-FFF2-40B4-BE49-F238E27FC236}">
                <a16:creationId xmlns:a16="http://schemas.microsoft.com/office/drawing/2014/main" id="{75DD085B-D1DF-4345-9DFC-2D7410FC9F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8491" y="5389685"/>
            <a:ext cx="1333832" cy="1333832"/>
          </a:xfrm>
          <a:prstGeom prst="rect">
            <a:avLst/>
          </a:prstGeom>
        </p:spPr>
      </p:pic>
      <p:sp>
        <p:nvSpPr>
          <p:cNvPr id="11" name="Rectangle 10">
            <a:extLst>
              <a:ext uri="{FF2B5EF4-FFF2-40B4-BE49-F238E27FC236}">
                <a16:creationId xmlns:a16="http://schemas.microsoft.com/office/drawing/2014/main" id="{8F6B6AF0-3F5E-4EED-827F-C8A55C0CD474}"/>
              </a:ext>
            </a:extLst>
          </p:cNvPr>
          <p:cNvSpPr/>
          <p:nvPr userDrawn="1"/>
        </p:nvSpPr>
        <p:spPr>
          <a:xfrm>
            <a:off x="0" y="3122"/>
            <a:ext cx="12231755" cy="135172"/>
          </a:xfrm>
          <a:prstGeom prst="rect">
            <a:avLst/>
          </a:prstGeom>
          <a:solidFill>
            <a:srgbClr val="CD1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497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9C5D-B84C-4927-A02C-2477253D04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40CEBD-1F36-4D44-A283-FCD9FA3150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30C385-8EE9-46C5-AA81-54A0C0BAFE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600A7A-8C2D-4932-A638-1356914593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0F65A1-1665-4A74-A199-6A9FAABE4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65AF7A-A312-45FF-B2CE-54FAAB3352D8}"/>
              </a:ext>
            </a:extLst>
          </p:cNvPr>
          <p:cNvSpPr>
            <a:spLocks noGrp="1"/>
          </p:cNvSpPr>
          <p:nvPr>
            <p:ph type="dt" sz="half" idx="10"/>
          </p:nvPr>
        </p:nvSpPr>
        <p:spPr/>
        <p:txBody>
          <a:bodyPr/>
          <a:lstStyle/>
          <a:p>
            <a:fld id="{C3DD8017-DC57-467D-8A64-84D0FB3620CC}" type="datetimeFigureOut">
              <a:rPr lang="en-US" smtClean="0"/>
              <a:t>7/28/2022</a:t>
            </a:fld>
            <a:endParaRPr lang="en-US"/>
          </a:p>
        </p:txBody>
      </p:sp>
      <p:sp>
        <p:nvSpPr>
          <p:cNvPr id="8" name="Footer Placeholder 7">
            <a:extLst>
              <a:ext uri="{FF2B5EF4-FFF2-40B4-BE49-F238E27FC236}">
                <a16:creationId xmlns:a16="http://schemas.microsoft.com/office/drawing/2014/main" id="{1A1CE099-08B7-49DE-BF79-D750663A24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8B6E14-D885-4AEA-BA86-23C993A58EBF}"/>
              </a:ext>
            </a:extLst>
          </p:cNvPr>
          <p:cNvSpPr>
            <a:spLocks noGrp="1"/>
          </p:cNvSpPr>
          <p:nvPr>
            <p:ph type="sldNum" sz="quarter" idx="12"/>
          </p:nvPr>
        </p:nvSpPr>
        <p:spPr/>
        <p:txBody>
          <a:bodyPr/>
          <a:lstStyle/>
          <a:p>
            <a:fld id="{D5CEF70A-CF57-416C-ACD3-7FF54BBC4D6B}" type="slidenum">
              <a:rPr lang="en-US" smtClean="0"/>
              <a:t>‹#›</a:t>
            </a:fld>
            <a:endParaRPr lang="en-US"/>
          </a:p>
        </p:txBody>
      </p:sp>
      <p:sp>
        <p:nvSpPr>
          <p:cNvPr id="10" name="Rectangle 9">
            <a:extLst>
              <a:ext uri="{FF2B5EF4-FFF2-40B4-BE49-F238E27FC236}">
                <a16:creationId xmlns:a16="http://schemas.microsoft.com/office/drawing/2014/main" id="{666602CE-05FA-4482-AC5D-F40C73F1DB35}"/>
              </a:ext>
            </a:extLst>
          </p:cNvPr>
          <p:cNvSpPr/>
          <p:nvPr userDrawn="1"/>
        </p:nvSpPr>
        <p:spPr>
          <a:xfrm>
            <a:off x="0" y="5863961"/>
            <a:ext cx="10260623" cy="565139"/>
          </a:xfrm>
          <a:prstGeom prst="rect">
            <a:avLst/>
          </a:prstGeom>
          <a:solidFill>
            <a:srgbClr val="004F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273931C-A13B-440F-9804-87A2E1861F8B}"/>
              </a:ext>
            </a:extLst>
          </p:cNvPr>
          <p:cNvSpPr/>
          <p:nvPr userDrawn="1"/>
        </p:nvSpPr>
        <p:spPr>
          <a:xfrm>
            <a:off x="9952892" y="5863961"/>
            <a:ext cx="2278863" cy="565139"/>
          </a:xfrm>
          <a:prstGeom prst="rect">
            <a:avLst/>
          </a:prstGeom>
          <a:solidFill>
            <a:srgbClr val="004F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BB35BB02-F3FD-4BD3-BAAA-0FAF7D797F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8491" y="5389685"/>
            <a:ext cx="1333832" cy="1333832"/>
          </a:xfrm>
          <a:prstGeom prst="rect">
            <a:avLst/>
          </a:prstGeom>
        </p:spPr>
      </p:pic>
      <p:sp>
        <p:nvSpPr>
          <p:cNvPr id="13" name="Rectangle 12">
            <a:extLst>
              <a:ext uri="{FF2B5EF4-FFF2-40B4-BE49-F238E27FC236}">
                <a16:creationId xmlns:a16="http://schemas.microsoft.com/office/drawing/2014/main" id="{1EC0A32D-64A9-407C-80B0-367A4C896610}"/>
              </a:ext>
            </a:extLst>
          </p:cNvPr>
          <p:cNvSpPr/>
          <p:nvPr userDrawn="1"/>
        </p:nvSpPr>
        <p:spPr>
          <a:xfrm>
            <a:off x="0" y="3122"/>
            <a:ext cx="12231755" cy="135172"/>
          </a:xfrm>
          <a:prstGeom prst="rect">
            <a:avLst/>
          </a:prstGeom>
          <a:solidFill>
            <a:srgbClr val="CD1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4255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752AF-693E-462F-8285-B2C83D1B24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00E790-54D3-4A73-8F14-71FD91CD4063}"/>
              </a:ext>
            </a:extLst>
          </p:cNvPr>
          <p:cNvSpPr>
            <a:spLocks noGrp="1"/>
          </p:cNvSpPr>
          <p:nvPr>
            <p:ph type="dt" sz="half" idx="10"/>
          </p:nvPr>
        </p:nvSpPr>
        <p:spPr/>
        <p:txBody>
          <a:bodyPr/>
          <a:lstStyle/>
          <a:p>
            <a:fld id="{C3DD8017-DC57-467D-8A64-84D0FB3620CC}" type="datetimeFigureOut">
              <a:rPr lang="en-US" smtClean="0"/>
              <a:t>7/28/2022</a:t>
            </a:fld>
            <a:endParaRPr lang="en-US"/>
          </a:p>
        </p:txBody>
      </p:sp>
      <p:sp>
        <p:nvSpPr>
          <p:cNvPr id="4" name="Footer Placeholder 3">
            <a:extLst>
              <a:ext uri="{FF2B5EF4-FFF2-40B4-BE49-F238E27FC236}">
                <a16:creationId xmlns:a16="http://schemas.microsoft.com/office/drawing/2014/main" id="{B134E544-088C-4A6C-8992-3E8E1BCB27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B03989-D679-46EF-BA37-DC1DC695F849}"/>
              </a:ext>
            </a:extLst>
          </p:cNvPr>
          <p:cNvSpPr>
            <a:spLocks noGrp="1"/>
          </p:cNvSpPr>
          <p:nvPr>
            <p:ph type="sldNum" sz="quarter" idx="12"/>
          </p:nvPr>
        </p:nvSpPr>
        <p:spPr/>
        <p:txBody>
          <a:bodyPr/>
          <a:lstStyle/>
          <a:p>
            <a:fld id="{D5CEF70A-CF57-416C-ACD3-7FF54BBC4D6B}" type="slidenum">
              <a:rPr lang="en-US" smtClean="0"/>
              <a:t>‹#›</a:t>
            </a:fld>
            <a:endParaRPr lang="en-US"/>
          </a:p>
        </p:txBody>
      </p:sp>
      <p:sp>
        <p:nvSpPr>
          <p:cNvPr id="6" name="Rectangle 5">
            <a:extLst>
              <a:ext uri="{FF2B5EF4-FFF2-40B4-BE49-F238E27FC236}">
                <a16:creationId xmlns:a16="http://schemas.microsoft.com/office/drawing/2014/main" id="{01B599A5-B103-42FF-8ECD-B0992A67C12E}"/>
              </a:ext>
            </a:extLst>
          </p:cNvPr>
          <p:cNvSpPr/>
          <p:nvPr userDrawn="1"/>
        </p:nvSpPr>
        <p:spPr>
          <a:xfrm>
            <a:off x="0" y="5863961"/>
            <a:ext cx="10260623" cy="565139"/>
          </a:xfrm>
          <a:prstGeom prst="rect">
            <a:avLst/>
          </a:prstGeom>
          <a:solidFill>
            <a:srgbClr val="004F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7EC71BE5-463A-4BE0-A2A9-8860A6917821}"/>
              </a:ext>
            </a:extLst>
          </p:cNvPr>
          <p:cNvSpPr/>
          <p:nvPr userDrawn="1"/>
        </p:nvSpPr>
        <p:spPr>
          <a:xfrm>
            <a:off x="9952892" y="5863961"/>
            <a:ext cx="2278863" cy="565139"/>
          </a:xfrm>
          <a:prstGeom prst="rect">
            <a:avLst/>
          </a:prstGeom>
          <a:solidFill>
            <a:srgbClr val="004F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descr="Logo&#10;&#10;Description automatically generated">
            <a:extLst>
              <a:ext uri="{FF2B5EF4-FFF2-40B4-BE49-F238E27FC236}">
                <a16:creationId xmlns:a16="http://schemas.microsoft.com/office/drawing/2014/main" id="{16B742C5-0892-4880-9751-7164F0BB39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8491" y="5389685"/>
            <a:ext cx="1333832" cy="1333832"/>
          </a:xfrm>
          <a:prstGeom prst="rect">
            <a:avLst/>
          </a:prstGeom>
        </p:spPr>
      </p:pic>
      <p:sp>
        <p:nvSpPr>
          <p:cNvPr id="9" name="Rectangle 8">
            <a:extLst>
              <a:ext uri="{FF2B5EF4-FFF2-40B4-BE49-F238E27FC236}">
                <a16:creationId xmlns:a16="http://schemas.microsoft.com/office/drawing/2014/main" id="{93D77A80-4A13-48FA-86D8-198090E8DBB4}"/>
              </a:ext>
            </a:extLst>
          </p:cNvPr>
          <p:cNvSpPr/>
          <p:nvPr userDrawn="1"/>
        </p:nvSpPr>
        <p:spPr>
          <a:xfrm>
            <a:off x="0" y="3122"/>
            <a:ext cx="12231755" cy="135172"/>
          </a:xfrm>
          <a:prstGeom prst="rect">
            <a:avLst/>
          </a:prstGeom>
          <a:solidFill>
            <a:srgbClr val="CD1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648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9D4DCB-C86C-4EBF-941A-90924B19D3CE}"/>
              </a:ext>
            </a:extLst>
          </p:cNvPr>
          <p:cNvSpPr>
            <a:spLocks noGrp="1"/>
          </p:cNvSpPr>
          <p:nvPr>
            <p:ph type="dt" sz="half" idx="10"/>
          </p:nvPr>
        </p:nvSpPr>
        <p:spPr/>
        <p:txBody>
          <a:bodyPr/>
          <a:lstStyle/>
          <a:p>
            <a:fld id="{C3DD8017-DC57-467D-8A64-84D0FB3620CC}" type="datetimeFigureOut">
              <a:rPr lang="en-US" smtClean="0"/>
              <a:t>7/28/2022</a:t>
            </a:fld>
            <a:endParaRPr lang="en-US"/>
          </a:p>
        </p:txBody>
      </p:sp>
      <p:sp>
        <p:nvSpPr>
          <p:cNvPr id="3" name="Footer Placeholder 2">
            <a:extLst>
              <a:ext uri="{FF2B5EF4-FFF2-40B4-BE49-F238E27FC236}">
                <a16:creationId xmlns:a16="http://schemas.microsoft.com/office/drawing/2014/main" id="{734AEE86-6E30-4D61-8294-E9D1BAE5C8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AA104E-EB17-4F26-9C43-4A505822A74E}"/>
              </a:ext>
            </a:extLst>
          </p:cNvPr>
          <p:cNvSpPr>
            <a:spLocks noGrp="1"/>
          </p:cNvSpPr>
          <p:nvPr>
            <p:ph type="sldNum" sz="quarter" idx="12"/>
          </p:nvPr>
        </p:nvSpPr>
        <p:spPr/>
        <p:txBody>
          <a:bodyPr/>
          <a:lstStyle/>
          <a:p>
            <a:fld id="{D5CEF70A-CF57-416C-ACD3-7FF54BBC4D6B}" type="slidenum">
              <a:rPr lang="en-US" smtClean="0"/>
              <a:t>‹#›</a:t>
            </a:fld>
            <a:endParaRPr lang="en-US"/>
          </a:p>
        </p:txBody>
      </p:sp>
      <p:sp>
        <p:nvSpPr>
          <p:cNvPr id="5" name="Rectangle 4">
            <a:extLst>
              <a:ext uri="{FF2B5EF4-FFF2-40B4-BE49-F238E27FC236}">
                <a16:creationId xmlns:a16="http://schemas.microsoft.com/office/drawing/2014/main" id="{C8413EC8-9956-424A-B525-DB388C69E62F}"/>
              </a:ext>
            </a:extLst>
          </p:cNvPr>
          <p:cNvSpPr/>
          <p:nvPr userDrawn="1"/>
        </p:nvSpPr>
        <p:spPr>
          <a:xfrm>
            <a:off x="0" y="5863961"/>
            <a:ext cx="10260623" cy="565139"/>
          </a:xfrm>
          <a:prstGeom prst="rect">
            <a:avLst/>
          </a:prstGeom>
          <a:solidFill>
            <a:srgbClr val="004F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5862E355-B3CE-454A-9F3F-20F0D8569EEE}"/>
              </a:ext>
            </a:extLst>
          </p:cNvPr>
          <p:cNvSpPr/>
          <p:nvPr userDrawn="1"/>
        </p:nvSpPr>
        <p:spPr>
          <a:xfrm>
            <a:off x="9952892" y="5863961"/>
            <a:ext cx="2278863" cy="565139"/>
          </a:xfrm>
          <a:prstGeom prst="rect">
            <a:avLst/>
          </a:prstGeom>
          <a:solidFill>
            <a:srgbClr val="004F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descr="Logo&#10;&#10;Description automatically generated">
            <a:extLst>
              <a:ext uri="{FF2B5EF4-FFF2-40B4-BE49-F238E27FC236}">
                <a16:creationId xmlns:a16="http://schemas.microsoft.com/office/drawing/2014/main" id="{B29453C4-1472-480F-BE7A-159F44D411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8491" y="5389685"/>
            <a:ext cx="1333832" cy="1333832"/>
          </a:xfrm>
          <a:prstGeom prst="rect">
            <a:avLst/>
          </a:prstGeom>
        </p:spPr>
      </p:pic>
      <p:sp>
        <p:nvSpPr>
          <p:cNvPr id="8" name="Rectangle 7">
            <a:extLst>
              <a:ext uri="{FF2B5EF4-FFF2-40B4-BE49-F238E27FC236}">
                <a16:creationId xmlns:a16="http://schemas.microsoft.com/office/drawing/2014/main" id="{CBA045BB-5D42-4CF4-AABC-E54897A278E5}"/>
              </a:ext>
            </a:extLst>
          </p:cNvPr>
          <p:cNvSpPr/>
          <p:nvPr userDrawn="1"/>
        </p:nvSpPr>
        <p:spPr>
          <a:xfrm>
            <a:off x="0" y="3122"/>
            <a:ext cx="12231755" cy="135172"/>
          </a:xfrm>
          <a:prstGeom prst="rect">
            <a:avLst/>
          </a:prstGeom>
          <a:solidFill>
            <a:srgbClr val="CD1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200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5FA2B-3A5E-4505-8B4B-D588EB125C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B7794E-4E19-44C3-A89F-E9A07070D5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9F8AC8-E317-4A5A-BE59-49DBAD7F9A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1FF4FF-C515-4002-9722-6ACEC12B6973}"/>
              </a:ext>
            </a:extLst>
          </p:cNvPr>
          <p:cNvSpPr>
            <a:spLocks noGrp="1"/>
          </p:cNvSpPr>
          <p:nvPr>
            <p:ph type="dt" sz="half" idx="10"/>
          </p:nvPr>
        </p:nvSpPr>
        <p:spPr/>
        <p:txBody>
          <a:bodyPr/>
          <a:lstStyle/>
          <a:p>
            <a:fld id="{C3DD8017-DC57-467D-8A64-84D0FB3620CC}" type="datetimeFigureOut">
              <a:rPr lang="en-US" smtClean="0"/>
              <a:t>7/28/2022</a:t>
            </a:fld>
            <a:endParaRPr lang="en-US"/>
          </a:p>
        </p:txBody>
      </p:sp>
      <p:sp>
        <p:nvSpPr>
          <p:cNvPr id="6" name="Footer Placeholder 5">
            <a:extLst>
              <a:ext uri="{FF2B5EF4-FFF2-40B4-BE49-F238E27FC236}">
                <a16:creationId xmlns:a16="http://schemas.microsoft.com/office/drawing/2014/main" id="{525AE1BE-5C60-4AD1-AEDC-ABC7FE36B4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04D72E-2211-4EF9-AAAF-66434E9CA77A}"/>
              </a:ext>
            </a:extLst>
          </p:cNvPr>
          <p:cNvSpPr>
            <a:spLocks noGrp="1"/>
          </p:cNvSpPr>
          <p:nvPr>
            <p:ph type="sldNum" sz="quarter" idx="12"/>
          </p:nvPr>
        </p:nvSpPr>
        <p:spPr/>
        <p:txBody>
          <a:bodyPr/>
          <a:lstStyle/>
          <a:p>
            <a:fld id="{D5CEF70A-CF57-416C-ACD3-7FF54BBC4D6B}" type="slidenum">
              <a:rPr lang="en-US" smtClean="0"/>
              <a:t>‹#›</a:t>
            </a:fld>
            <a:endParaRPr lang="en-US"/>
          </a:p>
        </p:txBody>
      </p:sp>
      <p:sp>
        <p:nvSpPr>
          <p:cNvPr id="8" name="Rectangle 7">
            <a:extLst>
              <a:ext uri="{FF2B5EF4-FFF2-40B4-BE49-F238E27FC236}">
                <a16:creationId xmlns:a16="http://schemas.microsoft.com/office/drawing/2014/main" id="{421F7503-BBAA-4D59-AD67-8DE6B921FC6B}"/>
              </a:ext>
            </a:extLst>
          </p:cNvPr>
          <p:cNvSpPr/>
          <p:nvPr userDrawn="1"/>
        </p:nvSpPr>
        <p:spPr>
          <a:xfrm>
            <a:off x="0" y="5863961"/>
            <a:ext cx="10260623" cy="565139"/>
          </a:xfrm>
          <a:prstGeom prst="rect">
            <a:avLst/>
          </a:prstGeom>
          <a:solidFill>
            <a:srgbClr val="004F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927BF3D4-DEF2-4840-9624-55A950BDF92A}"/>
              </a:ext>
            </a:extLst>
          </p:cNvPr>
          <p:cNvSpPr/>
          <p:nvPr userDrawn="1"/>
        </p:nvSpPr>
        <p:spPr>
          <a:xfrm>
            <a:off x="9952892" y="5863961"/>
            <a:ext cx="2278863" cy="565139"/>
          </a:xfrm>
          <a:prstGeom prst="rect">
            <a:avLst/>
          </a:prstGeom>
          <a:solidFill>
            <a:srgbClr val="004F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Logo&#10;&#10;Description automatically generated">
            <a:extLst>
              <a:ext uri="{FF2B5EF4-FFF2-40B4-BE49-F238E27FC236}">
                <a16:creationId xmlns:a16="http://schemas.microsoft.com/office/drawing/2014/main" id="{A30C90AA-DDB8-43B0-B66E-E43DE6A57B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8491" y="5389685"/>
            <a:ext cx="1333832" cy="1333832"/>
          </a:xfrm>
          <a:prstGeom prst="rect">
            <a:avLst/>
          </a:prstGeom>
        </p:spPr>
      </p:pic>
      <p:sp>
        <p:nvSpPr>
          <p:cNvPr id="11" name="Rectangle 10">
            <a:extLst>
              <a:ext uri="{FF2B5EF4-FFF2-40B4-BE49-F238E27FC236}">
                <a16:creationId xmlns:a16="http://schemas.microsoft.com/office/drawing/2014/main" id="{BDD35082-C5AA-4EDD-B3DE-D96952A67073}"/>
              </a:ext>
            </a:extLst>
          </p:cNvPr>
          <p:cNvSpPr/>
          <p:nvPr userDrawn="1"/>
        </p:nvSpPr>
        <p:spPr>
          <a:xfrm>
            <a:off x="0" y="3122"/>
            <a:ext cx="12231755" cy="135172"/>
          </a:xfrm>
          <a:prstGeom prst="rect">
            <a:avLst/>
          </a:prstGeom>
          <a:solidFill>
            <a:srgbClr val="CD1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6560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8AC4E-7EE9-405B-ADAE-6D20BEAF8B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09E3C6-3F98-465E-8313-08D39050F2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193D81-DF04-4AED-837F-2A4DF844A8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6F1B3-A077-420B-963E-8CD911B69428}"/>
              </a:ext>
            </a:extLst>
          </p:cNvPr>
          <p:cNvSpPr>
            <a:spLocks noGrp="1"/>
          </p:cNvSpPr>
          <p:nvPr>
            <p:ph type="dt" sz="half" idx="10"/>
          </p:nvPr>
        </p:nvSpPr>
        <p:spPr/>
        <p:txBody>
          <a:bodyPr/>
          <a:lstStyle/>
          <a:p>
            <a:fld id="{C3DD8017-DC57-467D-8A64-84D0FB3620CC}" type="datetimeFigureOut">
              <a:rPr lang="en-US" smtClean="0"/>
              <a:t>7/28/2022</a:t>
            </a:fld>
            <a:endParaRPr lang="en-US"/>
          </a:p>
        </p:txBody>
      </p:sp>
      <p:sp>
        <p:nvSpPr>
          <p:cNvPr id="6" name="Footer Placeholder 5">
            <a:extLst>
              <a:ext uri="{FF2B5EF4-FFF2-40B4-BE49-F238E27FC236}">
                <a16:creationId xmlns:a16="http://schemas.microsoft.com/office/drawing/2014/main" id="{993B08BB-5006-4DEA-AE06-F022F4E089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23A28B-3404-4FBE-91EF-C65C6EEF269A}"/>
              </a:ext>
            </a:extLst>
          </p:cNvPr>
          <p:cNvSpPr>
            <a:spLocks noGrp="1"/>
          </p:cNvSpPr>
          <p:nvPr>
            <p:ph type="sldNum" sz="quarter" idx="12"/>
          </p:nvPr>
        </p:nvSpPr>
        <p:spPr/>
        <p:txBody>
          <a:bodyPr/>
          <a:lstStyle/>
          <a:p>
            <a:fld id="{D5CEF70A-CF57-416C-ACD3-7FF54BBC4D6B}" type="slidenum">
              <a:rPr lang="en-US" smtClean="0"/>
              <a:t>‹#›</a:t>
            </a:fld>
            <a:endParaRPr lang="en-US"/>
          </a:p>
        </p:txBody>
      </p:sp>
      <p:sp>
        <p:nvSpPr>
          <p:cNvPr id="8" name="Rectangle 7">
            <a:extLst>
              <a:ext uri="{FF2B5EF4-FFF2-40B4-BE49-F238E27FC236}">
                <a16:creationId xmlns:a16="http://schemas.microsoft.com/office/drawing/2014/main" id="{D512AB8C-92F8-481B-93E4-BA84F6CC6C84}"/>
              </a:ext>
            </a:extLst>
          </p:cNvPr>
          <p:cNvSpPr/>
          <p:nvPr userDrawn="1"/>
        </p:nvSpPr>
        <p:spPr>
          <a:xfrm>
            <a:off x="0" y="5863961"/>
            <a:ext cx="10260623" cy="565139"/>
          </a:xfrm>
          <a:prstGeom prst="rect">
            <a:avLst/>
          </a:prstGeom>
          <a:solidFill>
            <a:srgbClr val="004F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A414E40-2C39-4F18-9321-2FBC132B43C4}"/>
              </a:ext>
            </a:extLst>
          </p:cNvPr>
          <p:cNvSpPr/>
          <p:nvPr userDrawn="1"/>
        </p:nvSpPr>
        <p:spPr>
          <a:xfrm>
            <a:off x="9952892" y="5863961"/>
            <a:ext cx="2278863" cy="565139"/>
          </a:xfrm>
          <a:prstGeom prst="rect">
            <a:avLst/>
          </a:prstGeom>
          <a:solidFill>
            <a:srgbClr val="004F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Logo&#10;&#10;Description automatically generated">
            <a:extLst>
              <a:ext uri="{FF2B5EF4-FFF2-40B4-BE49-F238E27FC236}">
                <a16:creationId xmlns:a16="http://schemas.microsoft.com/office/drawing/2014/main" id="{CA973EB4-4C02-438F-8693-B95ACEBABF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58491" y="5389685"/>
            <a:ext cx="1333832" cy="1333832"/>
          </a:xfrm>
          <a:prstGeom prst="rect">
            <a:avLst/>
          </a:prstGeom>
        </p:spPr>
      </p:pic>
      <p:sp>
        <p:nvSpPr>
          <p:cNvPr id="11" name="Rectangle 10">
            <a:extLst>
              <a:ext uri="{FF2B5EF4-FFF2-40B4-BE49-F238E27FC236}">
                <a16:creationId xmlns:a16="http://schemas.microsoft.com/office/drawing/2014/main" id="{1E8E71F7-DB04-4C46-8FA2-94861AF59869}"/>
              </a:ext>
            </a:extLst>
          </p:cNvPr>
          <p:cNvSpPr/>
          <p:nvPr userDrawn="1"/>
        </p:nvSpPr>
        <p:spPr>
          <a:xfrm>
            <a:off x="0" y="3122"/>
            <a:ext cx="12231755" cy="135172"/>
          </a:xfrm>
          <a:prstGeom prst="rect">
            <a:avLst/>
          </a:prstGeom>
          <a:solidFill>
            <a:srgbClr val="CD10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610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90DCAC-DC62-4BBA-B871-D34BAF2AC5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B83748-A08D-409B-A3D9-CE680E41B0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3EC07E-C043-4A0E-B39B-1ADEF6E944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DD8017-DC57-467D-8A64-84D0FB3620CC}" type="datetimeFigureOut">
              <a:rPr lang="en-US" smtClean="0"/>
              <a:t>7/28/2022</a:t>
            </a:fld>
            <a:endParaRPr lang="en-US"/>
          </a:p>
        </p:txBody>
      </p:sp>
      <p:sp>
        <p:nvSpPr>
          <p:cNvPr id="5" name="Footer Placeholder 4">
            <a:extLst>
              <a:ext uri="{FF2B5EF4-FFF2-40B4-BE49-F238E27FC236}">
                <a16:creationId xmlns:a16="http://schemas.microsoft.com/office/drawing/2014/main" id="{237D6C7F-25D6-4FFF-AA54-46E849EB1D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625F53-BB48-4E12-98EF-83806BC882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EF70A-CF57-416C-ACD3-7FF54BBC4D6B}" type="slidenum">
              <a:rPr lang="en-US" smtClean="0"/>
              <a:t>‹#›</a:t>
            </a:fld>
            <a:endParaRPr lang="en-US"/>
          </a:p>
        </p:txBody>
      </p:sp>
    </p:spTree>
    <p:extLst>
      <p:ext uri="{BB962C8B-B14F-4D97-AF65-F5344CB8AC3E}">
        <p14:creationId xmlns:p14="http://schemas.microsoft.com/office/powerpoint/2010/main" val="901357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7ABDC-71DF-47EC-A173-AFA38C834F35}"/>
              </a:ext>
            </a:extLst>
          </p:cNvPr>
          <p:cNvSpPr>
            <a:spLocks noGrp="1"/>
          </p:cNvSpPr>
          <p:nvPr>
            <p:ph type="ctrTitle"/>
          </p:nvPr>
        </p:nvSpPr>
        <p:spPr>
          <a:xfrm>
            <a:off x="1524000" y="803581"/>
            <a:ext cx="9144000" cy="2387600"/>
          </a:xfrm>
        </p:spPr>
        <p:txBody>
          <a:bodyPr>
            <a:noAutofit/>
          </a:bodyPr>
          <a:lstStyle/>
          <a:p>
            <a:r>
              <a:rPr lang="en-US" sz="4800" b="1" dirty="0">
                <a:latin typeface="Arial" panose="020B0604020202020204" pitchFamily="34" charset="0"/>
                <a:cs typeface="Arial" panose="020B0604020202020204" pitchFamily="34" charset="0"/>
              </a:rPr>
              <a:t>Funding for Behavioral Health Services in Florida</a:t>
            </a:r>
          </a:p>
        </p:txBody>
      </p:sp>
      <p:sp>
        <p:nvSpPr>
          <p:cNvPr id="3" name="Subtitle 2">
            <a:extLst>
              <a:ext uri="{FF2B5EF4-FFF2-40B4-BE49-F238E27FC236}">
                <a16:creationId xmlns:a16="http://schemas.microsoft.com/office/drawing/2014/main" id="{ADE33F1F-025D-44E8-ABA9-5F2DA3EC856C}"/>
              </a:ext>
            </a:extLst>
          </p:cNvPr>
          <p:cNvSpPr>
            <a:spLocks noGrp="1"/>
          </p:cNvSpPr>
          <p:nvPr>
            <p:ph type="subTitle" idx="1"/>
          </p:nvPr>
        </p:nvSpPr>
        <p:spPr>
          <a:xfrm>
            <a:off x="1524000" y="3602038"/>
            <a:ext cx="9144000" cy="1968252"/>
          </a:xfrm>
        </p:spPr>
        <p:txBody>
          <a:bodyPr>
            <a:normAutofit/>
          </a:bodyPr>
          <a:lstStyle/>
          <a:p>
            <a:r>
              <a:rPr lang="en-US" dirty="0">
                <a:latin typeface="Arial" panose="020B0604020202020204" pitchFamily="34" charset="0"/>
                <a:cs typeface="Arial" panose="020B0604020202020204" pitchFamily="34" charset="0"/>
              </a:rPr>
              <a:t>Commission on Mental Health and Substance Abuse</a:t>
            </a:r>
          </a:p>
          <a:p>
            <a:r>
              <a:rPr lang="en-US" dirty="0">
                <a:latin typeface="Arial" panose="020B0604020202020204" pitchFamily="34" charset="0"/>
                <a:cs typeface="Arial" panose="020B0604020202020204" pitchFamily="34" charset="0"/>
              </a:rPr>
              <a:t>Finance Subcommittee</a:t>
            </a:r>
          </a:p>
          <a:p>
            <a:r>
              <a:rPr lang="en-US" sz="2000" dirty="0">
                <a:latin typeface="Arial" panose="020B0604020202020204" pitchFamily="34" charset="0"/>
                <a:cs typeface="Arial" panose="020B0604020202020204" pitchFamily="34" charset="0"/>
              </a:rPr>
              <a:t>May 18, 2022</a:t>
            </a:r>
          </a:p>
          <a:p>
            <a:r>
              <a:rPr lang="en-US" sz="2000" dirty="0">
                <a:latin typeface="Arial" panose="020B0604020202020204" pitchFamily="34" charset="0"/>
                <a:cs typeface="Arial" panose="020B0604020202020204" pitchFamily="34" charset="0"/>
              </a:rPr>
              <a:t>Tom Wallace, Florida Medicaid Director</a:t>
            </a:r>
          </a:p>
          <a:p>
            <a:endParaRPr lang="en-US" dirty="0"/>
          </a:p>
        </p:txBody>
      </p:sp>
    </p:spTree>
    <p:extLst>
      <p:ext uri="{BB962C8B-B14F-4D97-AF65-F5344CB8AC3E}">
        <p14:creationId xmlns:p14="http://schemas.microsoft.com/office/powerpoint/2010/main" val="4085907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529A2-1B15-4738-AC52-1BEDFC5CDB15}"/>
              </a:ext>
            </a:extLst>
          </p:cNvPr>
          <p:cNvSpPr>
            <a:spLocks noGrp="1"/>
          </p:cNvSpPr>
          <p:nvPr>
            <p:ph type="title"/>
          </p:nvPr>
        </p:nvSpPr>
        <p:spPr>
          <a:xfrm>
            <a:off x="680557" y="373514"/>
            <a:ext cx="10830886" cy="1325563"/>
          </a:xfrm>
        </p:spPr>
        <p:txBody>
          <a:bodyPr>
            <a:normAutofit/>
          </a:bodyPr>
          <a:lstStyle/>
          <a:p>
            <a:r>
              <a:rPr lang="en-US" sz="3600" b="1" dirty="0">
                <a:latin typeface="Arial" panose="020B0604020202020204" pitchFamily="34" charset="0"/>
                <a:cs typeface="Arial" panose="020B0604020202020204" pitchFamily="34" charset="0"/>
              </a:rPr>
              <a:t>Medicaid Funding for Behavioral Health Services</a:t>
            </a:r>
          </a:p>
        </p:txBody>
      </p:sp>
      <p:graphicFrame>
        <p:nvGraphicFramePr>
          <p:cNvPr id="3" name="Diagram 2">
            <a:extLst>
              <a:ext uri="{FF2B5EF4-FFF2-40B4-BE49-F238E27FC236}">
                <a16:creationId xmlns:a16="http://schemas.microsoft.com/office/drawing/2014/main" id="{25E443CE-9F43-A9BA-DEA2-55E3D91FFB5C}"/>
              </a:ext>
            </a:extLst>
          </p:cNvPr>
          <p:cNvGraphicFramePr/>
          <p:nvPr>
            <p:extLst>
              <p:ext uri="{D42A27DB-BD31-4B8C-83A1-F6EECF244321}">
                <p14:modId xmlns:p14="http://schemas.microsoft.com/office/powerpoint/2010/main" val="1032417434"/>
              </p:ext>
            </p:extLst>
          </p:nvPr>
        </p:nvGraphicFramePr>
        <p:xfrm>
          <a:off x="2117173" y="1635853"/>
          <a:ext cx="7957654" cy="3959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8429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FAC68C-E9A8-D260-593F-7A68C5AD0AB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274043" y="531242"/>
            <a:ext cx="7224520" cy="5280214"/>
          </a:xfrm>
          <a:prstGeom prst="rect">
            <a:avLst/>
          </a:prstGeom>
        </p:spPr>
      </p:pic>
      <p:sp>
        <p:nvSpPr>
          <p:cNvPr id="3" name="TextBox 2">
            <a:extLst>
              <a:ext uri="{FF2B5EF4-FFF2-40B4-BE49-F238E27FC236}">
                <a16:creationId xmlns:a16="http://schemas.microsoft.com/office/drawing/2014/main" id="{B30FE567-4A46-FCC1-7771-C09E5381CEEB}"/>
              </a:ext>
            </a:extLst>
          </p:cNvPr>
          <p:cNvSpPr txBox="1"/>
          <p:nvPr/>
        </p:nvSpPr>
        <p:spPr>
          <a:xfrm>
            <a:off x="2974601" y="145557"/>
            <a:ext cx="6405151" cy="646331"/>
          </a:xfrm>
          <a:prstGeom prst="rect">
            <a:avLst/>
          </a:prstGeom>
          <a:noFill/>
        </p:spPr>
        <p:txBody>
          <a:bodyPr wrap="none" rtlCol="0">
            <a:spAutoFit/>
          </a:bodyPr>
          <a:lstStyle/>
          <a:p>
            <a:pPr algn="ctr"/>
            <a:r>
              <a:rPr lang="en-US" b="1" dirty="0"/>
              <a:t>Mental Health and Substance Abuse Service Recipients by Region</a:t>
            </a:r>
          </a:p>
          <a:p>
            <a:pPr algn="ctr"/>
            <a:r>
              <a:rPr lang="en-US" b="1" dirty="0"/>
              <a:t>FY2020-21</a:t>
            </a:r>
          </a:p>
        </p:txBody>
      </p:sp>
    </p:spTree>
    <p:extLst>
      <p:ext uri="{BB962C8B-B14F-4D97-AF65-F5344CB8AC3E}">
        <p14:creationId xmlns:p14="http://schemas.microsoft.com/office/powerpoint/2010/main" val="4099144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527B6398-4AF8-FC64-1E01-646D4041BC50}"/>
              </a:ext>
            </a:extLst>
          </p:cNvPr>
          <p:cNvGraphicFramePr>
            <a:graphicFrameLocks/>
          </p:cNvGraphicFramePr>
          <p:nvPr>
            <p:extLst>
              <p:ext uri="{D42A27DB-BD31-4B8C-83A1-F6EECF244321}">
                <p14:modId xmlns:p14="http://schemas.microsoft.com/office/powerpoint/2010/main" val="4263220308"/>
              </p:ext>
            </p:extLst>
          </p:nvPr>
        </p:nvGraphicFramePr>
        <p:xfrm>
          <a:off x="529528" y="441728"/>
          <a:ext cx="8837614" cy="509746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7724F5B8-5D2E-6205-D413-5CE131F313F2}"/>
              </a:ext>
            </a:extLst>
          </p:cNvPr>
          <p:cNvSpPr txBox="1"/>
          <p:nvPr/>
        </p:nvSpPr>
        <p:spPr>
          <a:xfrm>
            <a:off x="9667370" y="1405410"/>
            <a:ext cx="2102384" cy="3170099"/>
          </a:xfrm>
          <a:prstGeom prst="rect">
            <a:avLst/>
          </a:prstGeom>
          <a:noFill/>
        </p:spPr>
        <p:txBody>
          <a:bodyPr wrap="square" rtlCol="0">
            <a:spAutoFit/>
          </a:bodyPr>
          <a:lstStyle/>
          <a:p>
            <a:pPr marL="342900" indent="-342900">
              <a:buFont typeface="Wingdings" panose="05000000000000000000" pitchFamily="2" charset="2"/>
              <a:buChar char="Ø"/>
            </a:pPr>
            <a:r>
              <a:rPr lang="en-US" sz="2000" dirty="0"/>
              <a:t>The graph shows an increase across children and adult mental health and substance abuse services from FY 17/18 to FY 20/21. </a:t>
            </a:r>
          </a:p>
        </p:txBody>
      </p:sp>
    </p:spTree>
    <p:extLst>
      <p:ext uri="{BB962C8B-B14F-4D97-AF65-F5344CB8AC3E}">
        <p14:creationId xmlns:p14="http://schemas.microsoft.com/office/powerpoint/2010/main" val="4055483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77195-2E72-45F5-312C-9B54F4FF11D7}"/>
              </a:ext>
            </a:extLst>
          </p:cNvPr>
          <p:cNvSpPr>
            <a:spLocks noGrp="1"/>
          </p:cNvSpPr>
          <p:nvPr>
            <p:ph type="title"/>
          </p:nvPr>
        </p:nvSpPr>
        <p:spPr>
          <a:xfrm>
            <a:off x="838200" y="-125835"/>
            <a:ext cx="10515600" cy="1325563"/>
          </a:xfrm>
        </p:spPr>
        <p:txBody>
          <a:bodyPr/>
          <a:lstStyle/>
          <a:p>
            <a:pPr algn="ctr"/>
            <a:r>
              <a:rPr lang="en-US" sz="3600" b="1" dirty="0">
                <a:latin typeface="Arial" panose="020B0604020202020204" pitchFamily="34" charset="0"/>
                <a:cs typeface="Arial" panose="020B0604020202020204" pitchFamily="34" charset="0"/>
              </a:rPr>
              <a:t>Definitions</a:t>
            </a:r>
          </a:p>
        </p:txBody>
      </p:sp>
      <p:graphicFrame>
        <p:nvGraphicFramePr>
          <p:cNvPr id="6" name="Content Placeholder 5">
            <a:extLst>
              <a:ext uri="{FF2B5EF4-FFF2-40B4-BE49-F238E27FC236}">
                <a16:creationId xmlns:a16="http://schemas.microsoft.com/office/drawing/2014/main" id="{E9EAE20D-50A5-87E4-62AD-0353FF519FF9}"/>
              </a:ext>
            </a:extLst>
          </p:cNvPr>
          <p:cNvGraphicFramePr>
            <a:graphicFrameLocks noGrp="1"/>
          </p:cNvGraphicFramePr>
          <p:nvPr>
            <p:ph idx="1"/>
            <p:extLst>
              <p:ext uri="{D42A27DB-BD31-4B8C-83A1-F6EECF244321}">
                <p14:modId xmlns:p14="http://schemas.microsoft.com/office/powerpoint/2010/main" val="3551474300"/>
              </p:ext>
            </p:extLst>
          </p:nvPr>
        </p:nvGraphicFramePr>
        <p:xfrm>
          <a:off x="945168" y="791121"/>
          <a:ext cx="10184215" cy="3437512"/>
        </p:xfrm>
        <a:graphic>
          <a:graphicData uri="http://schemas.openxmlformats.org/drawingml/2006/table">
            <a:tbl>
              <a:tblPr firstRow="1" firstCol="1" bandRow="1">
                <a:tableStyleId>{5C22544A-7EE6-4342-B048-85BDC9FD1C3A}</a:tableStyleId>
              </a:tblPr>
              <a:tblGrid>
                <a:gridCol w="267510">
                  <a:extLst>
                    <a:ext uri="{9D8B030D-6E8A-4147-A177-3AD203B41FA5}">
                      <a16:colId xmlns:a16="http://schemas.microsoft.com/office/drawing/2014/main" val="801373550"/>
                    </a:ext>
                  </a:extLst>
                </a:gridCol>
                <a:gridCol w="2847594">
                  <a:extLst>
                    <a:ext uri="{9D8B030D-6E8A-4147-A177-3AD203B41FA5}">
                      <a16:colId xmlns:a16="http://schemas.microsoft.com/office/drawing/2014/main" val="1708589669"/>
                    </a:ext>
                  </a:extLst>
                </a:gridCol>
                <a:gridCol w="7069111">
                  <a:extLst>
                    <a:ext uri="{9D8B030D-6E8A-4147-A177-3AD203B41FA5}">
                      <a16:colId xmlns:a16="http://schemas.microsoft.com/office/drawing/2014/main" val="3802059547"/>
                    </a:ext>
                  </a:extLst>
                </a:gridCol>
              </a:tblGrid>
              <a:tr h="170440">
                <a:tc gridSpan="3">
                  <a:txBody>
                    <a:bodyPr/>
                    <a:lstStyle/>
                    <a:p>
                      <a:pPr marL="0" marR="0" algn="ctr">
                        <a:spcBef>
                          <a:spcPts val="0"/>
                        </a:spcBef>
                        <a:spcAft>
                          <a:spcPts val="0"/>
                        </a:spcAft>
                      </a:pPr>
                      <a:r>
                        <a:rPr lang="en-US" sz="1200" dirty="0">
                          <a:effectLst/>
                        </a:rPr>
                        <a:t>Behavioral Health Categories</a:t>
                      </a:r>
                      <a:endParaRPr lang="en-US" sz="1200" dirty="0">
                        <a:effectLst/>
                        <a:latin typeface="Calibri" panose="020F0502020204030204" pitchFamily="34" charset="0"/>
                        <a:ea typeface="Calibri" panose="020F0502020204030204" pitchFamily="34" charset="0"/>
                      </a:endParaRPr>
                    </a:p>
                  </a:txBody>
                  <a:tcPr marL="67521" marR="675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691079736"/>
                  </a:ext>
                </a:extLst>
              </a:tr>
              <a:tr h="171812">
                <a:tc gridSpan="3">
                  <a:txBody>
                    <a:bodyPr/>
                    <a:lstStyle/>
                    <a:p>
                      <a:pPr marL="0" marR="0">
                        <a:spcBef>
                          <a:spcPts val="0"/>
                        </a:spcBef>
                        <a:spcAft>
                          <a:spcPts val="0"/>
                        </a:spcAft>
                      </a:pPr>
                      <a:r>
                        <a:rPr lang="en-US" sz="1100" dirty="0">
                          <a:effectLst/>
                        </a:rPr>
                        <a:t>Mental Health = Claims with primary diagnosis code starting with F0 or F2 - F9, and MH pharmacy claim records</a:t>
                      </a:r>
                      <a:endParaRPr lang="en-US" sz="1100" dirty="0">
                        <a:effectLst/>
                        <a:latin typeface="Calibri" panose="020F0502020204030204" pitchFamily="34" charset="0"/>
                      </a:endParaRPr>
                    </a:p>
                  </a:txBody>
                  <a:tcPr marL="67521" marR="675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79404482"/>
                  </a:ext>
                </a:extLst>
              </a:tr>
              <a:tr h="523911">
                <a:tc>
                  <a:txBody>
                    <a:bodyPr/>
                    <a:lstStyle/>
                    <a:p>
                      <a:endParaRPr lang="en-US" sz="1000" dirty="0">
                        <a:effectLst/>
                        <a:latin typeface="Times New Roman" panose="02020603050405020304" pitchFamily="18" charset="0"/>
                      </a:endParaRPr>
                    </a:p>
                  </a:txBody>
                  <a:tcPr marL="67521" marR="6752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spcBef>
                          <a:spcPts val="0"/>
                        </a:spcBef>
                        <a:spcAft>
                          <a:spcPts val="0"/>
                        </a:spcAft>
                      </a:pPr>
                      <a:r>
                        <a:rPr lang="en-US" sz="1100" b="1" dirty="0">
                          <a:effectLst/>
                        </a:rPr>
                        <a:t>MH Treatment Services</a:t>
                      </a:r>
                      <a:endParaRPr lang="en-US" sz="1100" b="1" dirty="0">
                        <a:effectLst/>
                        <a:latin typeface="Calibri" panose="020F0502020204030204" pitchFamily="34" charset="0"/>
                        <a:ea typeface="Calibri" panose="020F0502020204030204" pitchFamily="34" charset="0"/>
                      </a:endParaRPr>
                    </a:p>
                  </a:txBody>
                  <a:tcPr marL="67521" marR="675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algn="l">
                        <a:spcBef>
                          <a:spcPts val="0"/>
                        </a:spcBef>
                        <a:spcAft>
                          <a:spcPts val="0"/>
                        </a:spcAft>
                      </a:pPr>
                      <a:r>
                        <a:rPr lang="en-US" sz="1100" dirty="0">
                          <a:effectLst/>
                          <a:latin typeface="Calibri" panose="020F0502020204030204" pitchFamily="34" charset="0"/>
                          <a:ea typeface="Calibri" panose="020F0502020204030204" pitchFamily="34" charset="0"/>
                        </a:rPr>
                        <a:t>Claims with a procedure code/modifiers or other field values indicating a specific mental health treatment, excluding Behavior Analysis.  These services include Community Behavioral Health Services, Medicaid Certified School Match, TCM for Mental Health, Specialized Therapeutic Services, FQHC Services, SIPP, and Behavioral Health Overlay Services.</a:t>
                      </a:r>
                      <a:endParaRPr lang="en-US" sz="1100" b="1" dirty="0">
                        <a:effectLst/>
                        <a:latin typeface="Calibri" panose="020F0502020204030204" pitchFamily="34" charset="0"/>
                        <a:ea typeface="Calibri" panose="020F0502020204030204" pitchFamily="34" charset="0"/>
                      </a:endParaRPr>
                    </a:p>
                  </a:txBody>
                  <a:tcPr marL="67521" marR="675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208494692"/>
                  </a:ext>
                </a:extLst>
              </a:tr>
              <a:tr h="156237">
                <a:tc>
                  <a:txBody>
                    <a:bodyPr/>
                    <a:lstStyle/>
                    <a:p>
                      <a:endParaRPr lang="en-US" sz="1000" dirty="0">
                        <a:effectLst/>
                        <a:latin typeface="Times New Roman" panose="02020603050405020304" pitchFamily="18" charset="0"/>
                      </a:endParaRPr>
                    </a:p>
                  </a:txBody>
                  <a:tcPr marL="67521" marR="6752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spcBef>
                          <a:spcPts val="0"/>
                        </a:spcBef>
                        <a:spcAft>
                          <a:spcPts val="0"/>
                        </a:spcAft>
                      </a:pPr>
                      <a:r>
                        <a:rPr lang="en-US" sz="1100" b="1" dirty="0">
                          <a:effectLst/>
                        </a:rPr>
                        <a:t>MH Inpatient Hospital</a:t>
                      </a:r>
                      <a:endParaRPr lang="en-US" sz="1100" b="1" dirty="0">
                        <a:effectLst/>
                        <a:latin typeface="Calibri" panose="020F0502020204030204" pitchFamily="34" charset="0"/>
                        <a:ea typeface="Calibri" panose="020F0502020204030204" pitchFamily="34" charset="0"/>
                      </a:endParaRPr>
                    </a:p>
                  </a:txBody>
                  <a:tcPr marL="67521" marR="675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algn="l">
                        <a:spcBef>
                          <a:spcPts val="0"/>
                        </a:spcBef>
                        <a:spcAft>
                          <a:spcPts val="0"/>
                        </a:spcAft>
                      </a:pPr>
                      <a:r>
                        <a:rPr lang="en-US" sz="1100">
                          <a:effectLst/>
                        </a:rPr>
                        <a:t>Inpatient hospital claims with a primary diagnosis code starting with F0 or F2-F9.</a:t>
                      </a:r>
                      <a:endParaRPr lang="en-US" sz="1100" b="1" dirty="0">
                        <a:effectLst/>
                        <a:latin typeface="Calibri" panose="020F0502020204030204" pitchFamily="34" charset="0"/>
                        <a:ea typeface="Calibri" panose="020F0502020204030204" pitchFamily="34" charset="0"/>
                      </a:endParaRPr>
                    </a:p>
                  </a:txBody>
                  <a:tcPr marL="67521" marR="675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973969740"/>
                  </a:ext>
                </a:extLst>
              </a:tr>
              <a:tr h="156237">
                <a:tc>
                  <a:txBody>
                    <a:bodyPr/>
                    <a:lstStyle/>
                    <a:p>
                      <a:endParaRPr lang="en-US" sz="1000" dirty="0">
                        <a:effectLst/>
                        <a:latin typeface="Times New Roman" panose="02020603050405020304" pitchFamily="18" charset="0"/>
                      </a:endParaRPr>
                    </a:p>
                  </a:txBody>
                  <a:tcPr marL="67521" marR="6752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spcBef>
                          <a:spcPts val="0"/>
                        </a:spcBef>
                        <a:spcAft>
                          <a:spcPts val="0"/>
                        </a:spcAft>
                      </a:pPr>
                      <a:r>
                        <a:rPr lang="en-US" sz="1100" b="1" dirty="0">
                          <a:effectLst/>
                        </a:rPr>
                        <a:t>MH Outpatient Hospital</a:t>
                      </a:r>
                      <a:endParaRPr lang="en-US" sz="1100" b="1" dirty="0">
                        <a:effectLst/>
                        <a:latin typeface="Calibri" panose="020F0502020204030204" pitchFamily="34" charset="0"/>
                        <a:ea typeface="Calibri" panose="020F0502020204030204" pitchFamily="34" charset="0"/>
                      </a:endParaRPr>
                    </a:p>
                  </a:txBody>
                  <a:tcPr marL="67521" marR="675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algn="l">
                        <a:spcBef>
                          <a:spcPts val="0"/>
                        </a:spcBef>
                        <a:spcAft>
                          <a:spcPts val="0"/>
                        </a:spcAft>
                      </a:pPr>
                      <a:r>
                        <a:rPr lang="en-US" sz="1100">
                          <a:effectLst/>
                        </a:rPr>
                        <a:t>Outpatient hospital claims with a primary diagnosis code starting with F0 or F2-F9.</a:t>
                      </a:r>
                      <a:endParaRPr lang="en-US" sz="1100" b="1" dirty="0">
                        <a:effectLst/>
                        <a:latin typeface="Calibri" panose="020F0502020204030204" pitchFamily="34" charset="0"/>
                        <a:ea typeface="Calibri" panose="020F0502020204030204" pitchFamily="34" charset="0"/>
                      </a:endParaRPr>
                    </a:p>
                  </a:txBody>
                  <a:tcPr marL="67521" marR="675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819785179"/>
                  </a:ext>
                </a:extLst>
              </a:tr>
              <a:tr h="156237">
                <a:tc>
                  <a:txBody>
                    <a:bodyPr/>
                    <a:lstStyle/>
                    <a:p>
                      <a:endParaRPr lang="en-US" sz="1000" dirty="0">
                        <a:effectLst/>
                        <a:latin typeface="Times New Roman" panose="02020603050405020304" pitchFamily="18" charset="0"/>
                      </a:endParaRPr>
                    </a:p>
                  </a:txBody>
                  <a:tcPr marL="67521" marR="6752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spcBef>
                          <a:spcPts val="0"/>
                        </a:spcBef>
                        <a:spcAft>
                          <a:spcPts val="0"/>
                        </a:spcAft>
                      </a:pPr>
                      <a:r>
                        <a:rPr lang="en-US" sz="1100" b="1" dirty="0">
                          <a:effectLst/>
                        </a:rPr>
                        <a:t>Long Term Care Services with a BH Primary Dx</a:t>
                      </a:r>
                      <a:endParaRPr lang="en-US" sz="1100" b="1" dirty="0">
                        <a:effectLst/>
                        <a:latin typeface="Calibri" panose="020F0502020204030204" pitchFamily="34" charset="0"/>
                        <a:ea typeface="Calibri" panose="020F0502020204030204" pitchFamily="34" charset="0"/>
                      </a:endParaRPr>
                    </a:p>
                  </a:txBody>
                  <a:tcPr marL="67521" marR="675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algn="l">
                        <a:spcBef>
                          <a:spcPts val="0"/>
                        </a:spcBef>
                        <a:spcAft>
                          <a:spcPts val="0"/>
                        </a:spcAft>
                      </a:pPr>
                      <a:r>
                        <a:rPr lang="en-US" sz="1100">
                          <a:effectLst/>
                        </a:rPr>
                        <a:t>Long Term Care claims with a primary diagnosis code starting with F0 or F2-F9.</a:t>
                      </a:r>
                      <a:endParaRPr lang="en-US" sz="1100" b="1" dirty="0">
                        <a:effectLst/>
                        <a:latin typeface="Calibri" panose="020F0502020204030204" pitchFamily="34" charset="0"/>
                        <a:ea typeface="Calibri" panose="020F0502020204030204" pitchFamily="34" charset="0"/>
                      </a:endParaRPr>
                    </a:p>
                  </a:txBody>
                  <a:tcPr marL="67521" marR="675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157047744"/>
                  </a:ext>
                </a:extLst>
              </a:tr>
              <a:tr h="156237">
                <a:tc>
                  <a:txBody>
                    <a:bodyPr/>
                    <a:lstStyle/>
                    <a:p>
                      <a:endParaRPr lang="en-US" sz="1000" dirty="0">
                        <a:effectLst/>
                        <a:latin typeface="Times New Roman" panose="02020603050405020304" pitchFamily="18" charset="0"/>
                      </a:endParaRPr>
                    </a:p>
                  </a:txBody>
                  <a:tcPr marL="67521" marR="6752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spcBef>
                          <a:spcPts val="0"/>
                        </a:spcBef>
                        <a:spcAft>
                          <a:spcPts val="0"/>
                        </a:spcAft>
                      </a:pPr>
                      <a:r>
                        <a:rPr lang="en-US" sz="1100" b="1" dirty="0">
                          <a:effectLst/>
                        </a:rPr>
                        <a:t>Other Services with a BH Primary Dx</a:t>
                      </a:r>
                      <a:endParaRPr lang="en-US" sz="1100" b="1" dirty="0">
                        <a:effectLst/>
                        <a:latin typeface="Calibri" panose="020F0502020204030204" pitchFamily="34" charset="0"/>
                        <a:ea typeface="Calibri" panose="020F0502020204030204" pitchFamily="34" charset="0"/>
                      </a:endParaRPr>
                    </a:p>
                  </a:txBody>
                  <a:tcPr marL="67521" marR="675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algn="l">
                        <a:spcBef>
                          <a:spcPts val="0"/>
                        </a:spcBef>
                        <a:spcAft>
                          <a:spcPts val="0"/>
                        </a:spcAft>
                      </a:pPr>
                      <a:r>
                        <a:rPr lang="en-US" sz="1100">
                          <a:effectLst/>
                        </a:rPr>
                        <a:t>All other claim records with a primary diagnosis of F0 or F2-F9, excluding Behavior Analysis. </a:t>
                      </a:r>
                      <a:endParaRPr lang="en-US" sz="1100" b="1" dirty="0">
                        <a:effectLst/>
                        <a:latin typeface="Calibri" panose="020F0502020204030204" pitchFamily="34" charset="0"/>
                        <a:ea typeface="Calibri" panose="020F0502020204030204" pitchFamily="34" charset="0"/>
                      </a:endParaRPr>
                    </a:p>
                  </a:txBody>
                  <a:tcPr marL="67521" marR="675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596659817"/>
                  </a:ext>
                </a:extLst>
              </a:tr>
              <a:tr h="156237">
                <a:tc>
                  <a:txBody>
                    <a:bodyPr/>
                    <a:lstStyle/>
                    <a:p>
                      <a:endParaRPr lang="en-US" sz="1000" dirty="0">
                        <a:effectLst/>
                        <a:latin typeface="Times New Roman" panose="02020603050405020304" pitchFamily="18" charset="0"/>
                      </a:endParaRPr>
                    </a:p>
                  </a:txBody>
                  <a:tcPr marL="67521" marR="6752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spcBef>
                          <a:spcPts val="0"/>
                        </a:spcBef>
                        <a:spcAft>
                          <a:spcPts val="0"/>
                        </a:spcAft>
                      </a:pPr>
                      <a:r>
                        <a:rPr lang="en-US" sz="1100" b="1" dirty="0">
                          <a:effectLst/>
                        </a:rPr>
                        <a:t>Pharmacy</a:t>
                      </a:r>
                      <a:endParaRPr lang="en-US" sz="1100" b="1" dirty="0">
                        <a:effectLst/>
                        <a:latin typeface="Calibri" panose="020F0502020204030204" pitchFamily="34" charset="0"/>
                        <a:ea typeface="Calibri" panose="020F0502020204030204" pitchFamily="34" charset="0"/>
                      </a:endParaRPr>
                    </a:p>
                  </a:txBody>
                  <a:tcPr marL="67521" marR="675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algn="l">
                        <a:spcBef>
                          <a:spcPts val="0"/>
                        </a:spcBef>
                        <a:spcAft>
                          <a:spcPts val="0"/>
                        </a:spcAft>
                      </a:pPr>
                      <a:r>
                        <a:rPr lang="en-US" sz="1100">
                          <a:effectLst/>
                        </a:rPr>
                        <a:t>Pharmacy claim records with an NDC for a MH treatment-related drug.</a:t>
                      </a:r>
                      <a:endParaRPr lang="en-US" sz="1100" b="1" dirty="0">
                        <a:effectLst/>
                        <a:latin typeface="Calibri" panose="020F0502020204030204" pitchFamily="34" charset="0"/>
                        <a:ea typeface="Calibri" panose="020F0502020204030204" pitchFamily="34" charset="0"/>
                      </a:endParaRPr>
                    </a:p>
                  </a:txBody>
                  <a:tcPr marL="67521" marR="675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060363091"/>
                  </a:ext>
                </a:extLst>
              </a:tr>
              <a:tr h="353037">
                <a:tc>
                  <a:txBody>
                    <a:bodyPr/>
                    <a:lstStyle/>
                    <a:p>
                      <a:endParaRPr lang="en-US" sz="1000" dirty="0">
                        <a:effectLst/>
                        <a:latin typeface="Times New Roman" panose="02020603050405020304" pitchFamily="18" charset="0"/>
                      </a:endParaRPr>
                    </a:p>
                  </a:txBody>
                  <a:tcPr marL="67521" marR="6752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spcBef>
                          <a:spcPts val="0"/>
                        </a:spcBef>
                        <a:spcAft>
                          <a:spcPts val="0"/>
                        </a:spcAft>
                      </a:pPr>
                      <a:r>
                        <a:rPr lang="en-US" sz="1100" b="1" dirty="0">
                          <a:effectLst/>
                        </a:rPr>
                        <a:t>Behavior Analysis</a:t>
                      </a:r>
                      <a:endParaRPr lang="en-US" sz="1100" b="1" dirty="0">
                        <a:effectLst/>
                        <a:latin typeface="Calibri" panose="020F0502020204030204" pitchFamily="34" charset="0"/>
                        <a:ea typeface="Calibri" panose="020F0502020204030204" pitchFamily="34" charset="0"/>
                      </a:endParaRPr>
                    </a:p>
                  </a:txBody>
                  <a:tcPr marL="67521" marR="675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algn="l">
                        <a:spcBef>
                          <a:spcPts val="0"/>
                        </a:spcBef>
                        <a:spcAft>
                          <a:spcPts val="0"/>
                        </a:spcAft>
                      </a:pPr>
                      <a:r>
                        <a:rPr lang="en-US" sz="1100" dirty="0">
                          <a:effectLst/>
                        </a:rPr>
                        <a:t>Claims with a procedure code/modifiers specific to Behavior Analysis. These services include Behavior Assessment, Behavior Reassessment, Behavior Analysis (Lead Analyst, Assistant Behavior Analyst, Technician and Group)</a:t>
                      </a:r>
                      <a:endParaRPr lang="en-US" sz="1100" b="1" dirty="0">
                        <a:effectLst/>
                        <a:latin typeface="Calibri" panose="020F0502020204030204" pitchFamily="34" charset="0"/>
                        <a:ea typeface="Calibri" panose="020F0502020204030204" pitchFamily="34" charset="0"/>
                      </a:endParaRPr>
                    </a:p>
                  </a:txBody>
                  <a:tcPr marL="67521" marR="675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347193802"/>
                  </a:ext>
                </a:extLst>
              </a:tr>
              <a:tr h="194192">
                <a:tc gridSpan="3">
                  <a:txBody>
                    <a:bodyPr/>
                    <a:lstStyle/>
                    <a:p>
                      <a:pPr marL="0" marR="0">
                        <a:spcBef>
                          <a:spcPts val="0"/>
                        </a:spcBef>
                        <a:spcAft>
                          <a:spcPts val="0"/>
                        </a:spcAft>
                      </a:pPr>
                      <a:r>
                        <a:rPr lang="en-US" sz="1100" dirty="0">
                          <a:effectLst/>
                        </a:rPr>
                        <a:t>Substance Use Disorder = Claims with primary diagnosis code starting with F1, and SUD pharmacy claim records</a:t>
                      </a:r>
                      <a:endParaRPr lang="en-US" sz="1100" dirty="0">
                        <a:effectLst/>
                        <a:latin typeface="Calibri" panose="020F0502020204030204" pitchFamily="34" charset="0"/>
                      </a:endParaRPr>
                    </a:p>
                  </a:txBody>
                  <a:tcPr marL="67521" marR="675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B6CC5"/>
                    </a:solidFill>
                  </a:tcPr>
                </a:tc>
                <a:tc hMerge="1">
                  <a:txBody>
                    <a:bodyPr/>
                    <a:lstStyle/>
                    <a:p>
                      <a:endParaRPr lang="en-US"/>
                    </a:p>
                  </a:txBody>
                  <a:tcPr>
                    <a:lnT w="12700" cap="flat" cmpd="sng" algn="ctr">
                      <a:solidFill>
                        <a:schemeClr val="tx1"/>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2009527773"/>
                  </a:ext>
                </a:extLst>
              </a:tr>
              <a:tr h="468710">
                <a:tc>
                  <a:txBody>
                    <a:bodyPr/>
                    <a:lstStyle/>
                    <a:p>
                      <a:endParaRPr lang="en-US" sz="1000" dirty="0">
                        <a:effectLst/>
                        <a:latin typeface="Times New Roman" panose="02020603050405020304" pitchFamily="18" charset="0"/>
                      </a:endParaRPr>
                    </a:p>
                  </a:txBody>
                  <a:tcPr marL="67521" marR="6752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100" b="1" dirty="0">
                          <a:effectLst/>
                        </a:rPr>
                        <a:t>SUD Treatment Services</a:t>
                      </a:r>
                      <a:endParaRPr lang="en-US" sz="1100" b="1" dirty="0">
                        <a:effectLst/>
                        <a:latin typeface="Calibri" panose="020F0502020204030204" pitchFamily="34" charset="0"/>
                        <a:ea typeface="Calibri" panose="020F0502020204030204" pitchFamily="34" charset="0"/>
                      </a:endParaRPr>
                    </a:p>
                  </a:txBody>
                  <a:tcPr marL="67521" marR="675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a:spcBef>
                          <a:spcPts val="0"/>
                        </a:spcBef>
                        <a:spcAft>
                          <a:spcPts val="0"/>
                        </a:spcAft>
                      </a:pPr>
                      <a:r>
                        <a:rPr lang="en-US" sz="1100" dirty="0">
                          <a:effectLst/>
                        </a:rPr>
                        <a:t>Claims with a procedure code/modifiers or other field values indicating a specific SUD treatment.  The services can be similar to those under MH Treatment Services, but with a different set of procedure code modifiers indicating an SUD treatment service.</a:t>
                      </a:r>
                      <a:endParaRPr lang="en-US" sz="1100" b="1" dirty="0">
                        <a:effectLst/>
                        <a:latin typeface="Calibri" panose="020F0502020204030204" pitchFamily="34" charset="0"/>
                        <a:ea typeface="Calibri" panose="020F0502020204030204" pitchFamily="34" charset="0"/>
                      </a:endParaRPr>
                    </a:p>
                  </a:txBody>
                  <a:tcPr marL="67521" marR="675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677681396"/>
                  </a:ext>
                </a:extLst>
              </a:tr>
              <a:tr h="156237">
                <a:tc>
                  <a:txBody>
                    <a:bodyPr/>
                    <a:lstStyle/>
                    <a:p>
                      <a:endParaRPr lang="en-US" sz="1000" dirty="0">
                        <a:effectLst/>
                        <a:latin typeface="Times New Roman" panose="02020603050405020304" pitchFamily="18" charset="0"/>
                      </a:endParaRPr>
                    </a:p>
                  </a:txBody>
                  <a:tcPr marL="67521" marR="6752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100" b="1" dirty="0">
                          <a:effectLst/>
                        </a:rPr>
                        <a:t>SUD Inpatient Hospital</a:t>
                      </a:r>
                      <a:endParaRPr lang="en-US" sz="1100" b="1" dirty="0">
                        <a:effectLst/>
                        <a:latin typeface="Calibri" panose="020F0502020204030204" pitchFamily="34" charset="0"/>
                        <a:ea typeface="Calibri" panose="020F0502020204030204" pitchFamily="34" charset="0"/>
                      </a:endParaRPr>
                    </a:p>
                  </a:txBody>
                  <a:tcPr marL="67521" marR="675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a:spcBef>
                          <a:spcPts val="0"/>
                        </a:spcBef>
                        <a:spcAft>
                          <a:spcPts val="0"/>
                        </a:spcAft>
                      </a:pPr>
                      <a:r>
                        <a:rPr lang="en-US" sz="1100">
                          <a:effectLst/>
                        </a:rPr>
                        <a:t>Inpatient hospital claims with a primary diagnosis code starting  with F1.</a:t>
                      </a:r>
                      <a:endParaRPr lang="en-US" sz="1100" b="1" dirty="0">
                        <a:effectLst/>
                        <a:latin typeface="Calibri" panose="020F0502020204030204" pitchFamily="34" charset="0"/>
                        <a:ea typeface="Calibri" panose="020F0502020204030204" pitchFamily="34" charset="0"/>
                      </a:endParaRPr>
                    </a:p>
                  </a:txBody>
                  <a:tcPr marL="67521" marR="675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3515732699"/>
                  </a:ext>
                </a:extLst>
              </a:tr>
              <a:tr h="156237">
                <a:tc>
                  <a:txBody>
                    <a:bodyPr/>
                    <a:lstStyle/>
                    <a:p>
                      <a:endParaRPr lang="en-US" sz="1000" dirty="0">
                        <a:effectLst/>
                        <a:latin typeface="Times New Roman" panose="02020603050405020304" pitchFamily="18" charset="0"/>
                      </a:endParaRPr>
                    </a:p>
                  </a:txBody>
                  <a:tcPr marL="67521" marR="6752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100" b="1" dirty="0">
                          <a:effectLst/>
                        </a:rPr>
                        <a:t>SUD Outpatient Hospital</a:t>
                      </a:r>
                      <a:endParaRPr lang="en-US" sz="1100" b="1" dirty="0">
                        <a:effectLst/>
                        <a:latin typeface="Calibri" panose="020F0502020204030204" pitchFamily="34" charset="0"/>
                        <a:ea typeface="Calibri" panose="020F0502020204030204" pitchFamily="34" charset="0"/>
                      </a:endParaRPr>
                    </a:p>
                  </a:txBody>
                  <a:tcPr marL="67521" marR="675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a:spcBef>
                          <a:spcPts val="0"/>
                        </a:spcBef>
                        <a:spcAft>
                          <a:spcPts val="0"/>
                        </a:spcAft>
                      </a:pPr>
                      <a:r>
                        <a:rPr lang="en-US" sz="1100">
                          <a:effectLst/>
                        </a:rPr>
                        <a:t>Outpatient hospital claims with a primary diagnosis code starting with F1.</a:t>
                      </a:r>
                      <a:endParaRPr lang="en-US" sz="1100" b="1" dirty="0">
                        <a:effectLst/>
                        <a:latin typeface="Calibri" panose="020F0502020204030204" pitchFamily="34" charset="0"/>
                        <a:ea typeface="Calibri" panose="020F0502020204030204" pitchFamily="34" charset="0"/>
                      </a:endParaRPr>
                    </a:p>
                  </a:txBody>
                  <a:tcPr marL="67521" marR="675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977704385"/>
                  </a:ext>
                </a:extLst>
              </a:tr>
              <a:tr h="156237">
                <a:tc>
                  <a:txBody>
                    <a:bodyPr/>
                    <a:lstStyle/>
                    <a:p>
                      <a:endParaRPr lang="en-US" sz="1000" dirty="0">
                        <a:effectLst/>
                        <a:latin typeface="Times New Roman" panose="02020603050405020304" pitchFamily="18" charset="0"/>
                      </a:endParaRPr>
                    </a:p>
                  </a:txBody>
                  <a:tcPr marL="67521" marR="6752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100" b="1" dirty="0">
                          <a:effectLst/>
                        </a:rPr>
                        <a:t>Other Services with an SUD Primary Dx</a:t>
                      </a:r>
                      <a:endParaRPr lang="en-US" sz="1100" b="1" dirty="0">
                        <a:effectLst/>
                        <a:latin typeface="Calibri" panose="020F0502020204030204" pitchFamily="34" charset="0"/>
                        <a:ea typeface="Calibri" panose="020F0502020204030204" pitchFamily="34" charset="0"/>
                      </a:endParaRPr>
                    </a:p>
                  </a:txBody>
                  <a:tcPr marL="67521" marR="675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a:spcBef>
                          <a:spcPts val="0"/>
                        </a:spcBef>
                        <a:spcAft>
                          <a:spcPts val="0"/>
                        </a:spcAft>
                      </a:pPr>
                      <a:r>
                        <a:rPr lang="en-US" sz="1100">
                          <a:effectLst/>
                        </a:rPr>
                        <a:t>All other claim records with a primary diagnosis of F1.</a:t>
                      </a:r>
                      <a:endParaRPr lang="en-US" sz="1100" b="1" dirty="0">
                        <a:effectLst/>
                        <a:latin typeface="Calibri" panose="020F0502020204030204" pitchFamily="34" charset="0"/>
                        <a:ea typeface="Calibri" panose="020F0502020204030204" pitchFamily="34" charset="0"/>
                      </a:endParaRPr>
                    </a:p>
                  </a:txBody>
                  <a:tcPr marL="67521" marR="675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2379404655"/>
                  </a:ext>
                </a:extLst>
              </a:tr>
              <a:tr h="156237">
                <a:tc>
                  <a:txBody>
                    <a:bodyPr/>
                    <a:lstStyle/>
                    <a:p>
                      <a:endParaRPr lang="en-US" sz="1000" dirty="0">
                        <a:effectLst/>
                        <a:latin typeface="Times New Roman" panose="02020603050405020304" pitchFamily="18" charset="0"/>
                      </a:endParaRPr>
                    </a:p>
                  </a:txBody>
                  <a:tcPr marL="67521" marR="67521"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100" b="1" dirty="0">
                          <a:effectLst/>
                        </a:rPr>
                        <a:t>SUD MAT Pharmacy</a:t>
                      </a:r>
                      <a:endParaRPr lang="en-US" sz="1100" b="1" dirty="0">
                        <a:effectLst/>
                        <a:latin typeface="Calibri" panose="020F0502020204030204" pitchFamily="34" charset="0"/>
                        <a:ea typeface="Calibri" panose="020F0502020204030204" pitchFamily="34" charset="0"/>
                      </a:endParaRPr>
                    </a:p>
                  </a:txBody>
                  <a:tcPr marL="67521" marR="675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a:spcBef>
                          <a:spcPts val="0"/>
                        </a:spcBef>
                        <a:spcAft>
                          <a:spcPts val="0"/>
                        </a:spcAft>
                      </a:pPr>
                      <a:r>
                        <a:rPr lang="en-US" sz="1100" dirty="0">
                          <a:effectLst/>
                        </a:rPr>
                        <a:t>Pharmacy claim records with an NDC for a SUD MAT-related drug</a:t>
                      </a:r>
                      <a:endParaRPr lang="en-US" sz="1100" b="1" dirty="0">
                        <a:effectLst/>
                        <a:latin typeface="Calibri" panose="020F0502020204030204" pitchFamily="34" charset="0"/>
                        <a:ea typeface="Calibri" panose="020F0502020204030204" pitchFamily="34" charset="0"/>
                      </a:endParaRPr>
                    </a:p>
                  </a:txBody>
                  <a:tcPr marL="67521" marR="675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839445735"/>
                  </a:ext>
                </a:extLst>
              </a:tr>
            </a:tbl>
          </a:graphicData>
        </a:graphic>
      </p:graphicFrame>
      <p:graphicFrame>
        <p:nvGraphicFramePr>
          <p:cNvPr id="4" name="Content Placeholder 5">
            <a:extLst>
              <a:ext uri="{FF2B5EF4-FFF2-40B4-BE49-F238E27FC236}">
                <a16:creationId xmlns:a16="http://schemas.microsoft.com/office/drawing/2014/main" id="{3B123EBC-B52C-4094-ECE4-D84B886A2945}"/>
              </a:ext>
            </a:extLst>
          </p:cNvPr>
          <p:cNvGraphicFramePr>
            <a:graphicFrameLocks/>
          </p:cNvGraphicFramePr>
          <p:nvPr>
            <p:extLst>
              <p:ext uri="{D42A27DB-BD31-4B8C-83A1-F6EECF244321}">
                <p14:modId xmlns:p14="http://schemas.microsoft.com/office/powerpoint/2010/main" val="3432501982"/>
              </p:ext>
            </p:extLst>
          </p:nvPr>
        </p:nvGraphicFramePr>
        <p:xfrm>
          <a:off x="945169" y="4348681"/>
          <a:ext cx="10184215" cy="458210"/>
        </p:xfrm>
        <a:graphic>
          <a:graphicData uri="http://schemas.openxmlformats.org/drawingml/2006/table">
            <a:tbl>
              <a:tblPr firstRow="1" firstCol="1" bandRow="1">
                <a:tableStyleId>{5C22544A-7EE6-4342-B048-85BDC9FD1C3A}</a:tableStyleId>
              </a:tblPr>
              <a:tblGrid>
                <a:gridCol w="10184215">
                  <a:extLst>
                    <a:ext uri="{9D8B030D-6E8A-4147-A177-3AD203B41FA5}">
                      <a16:colId xmlns:a16="http://schemas.microsoft.com/office/drawing/2014/main" val="801373550"/>
                    </a:ext>
                  </a:extLst>
                </a:gridCol>
              </a:tblGrid>
              <a:tr h="213673">
                <a:tc>
                  <a:txBody>
                    <a:bodyPr/>
                    <a:lstStyle/>
                    <a:p>
                      <a:pPr marL="0" marR="0" algn="ctr">
                        <a:spcBef>
                          <a:spcPts val="0"/>
                        </a:spcBef>
                        <a:spcAft>
                          <a:spcPts val="0"/>
                        </a:spcAft>
                      </a:pPr>
                      <a:r>
                        <a:rPr lang="en-US" sz="1200" dirty="0">
                          <a:effectLst/>
                        </a:rPr>
                        <a:t>Child/Adult classification for claim data is based on the recipient's age at the time of the earliest claim record in the fiscal year</a:t>
                      </a:r>
                    </a:p>
                  </a:txBody>
                  <a:tcPr marL="67521" marR="675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691079736"/>
                  </a:ext>
                </a:extLst>
              </a:tr>
              <a:tr h="244537">
                <a:tc>
                  <a:txBody>
                    <a:bodyPr/>
                    <a:lstStyle/>
                    <a:p>
                      <a:pPr marL="0" marR="0">
                        <a:spcBef>
                          <a:spcPts val="0"/>
                        </a:spcBef>
                        <a:spcAft>
                          <a:spcPts val="0"/>
                        </a:spcAft>
                      </a:pPr>
                      <a:r>
                        <a:rPr lang="en-US" sz="1100" dirty="0">
                          <a:effectLst/>
                        </a:rPr>
                        <a:t>Child: age &lt; 21;   Adult: age &gt;= 21</a:t>
                      </a:r>
                    </a:p>
                  </a:txBody>
                  <a:tcPr marL="67521" marR="675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9404482"/>
                  </a:ext>
                </a:extLst>
              </a:tr>
            </a:tbl>
          </a:graphicData>
        </a:graphic>
      </p:graphicFrame>
      <p:graphicFrame>
        <p:nvGraphicFramePr>
          <p:cNvPr id="5" name="Content Placeholder 5">
            <a:extLst>
              <a:ext uri="{FF2B5EF4-FFF2-40B4-BE49-F238E27FC236}">
                <a16:creationId xmlns:a16="http://schemas.microsoft.com/office/drawing/2014/main" id="{FA9D0F45-1386-3BAD-E3A2-A340546FDEBB}"/>
              </a:ext>
            </a:extLst>
          </p:cNvPr>
          <p:cNvGraphicFramePr>
            <a:graphicFrameLocks/>
          </p:cNvGraphicFramePr>
          <p:nvPr>
            <p:extLst>
              <p:ext uri="{D42A27DB-BD31-4B8C-83A1-F6EECF244321}">
                <p14:modId xmlns:p14="http://schemas.microsoft.com/office/powerpoint/2010/main" val="3162410165"/>
              </p:ext>
            </p:extLst>
          </p:nvPr>
        </p:nvGraphicFramePr>
        <p:xfrm>
          <a:off x="945169" y="4924337"/>
          <a:ext cx="10184215" cy="458210"/>
        </p:xfrm>
        <a:graphic>
          <a:graphicData uri="http://schemas.openxmlformats.org/drawingml/2006/table">
            <a:tbl>
              <a:tblPr firstRow="1" firstCol="1" bandRow="1">
                <a:tableStyleId>{5C22544A-7EE6-4342-B048-85BDC9FD1C3A}</a:tableStyleId>
              </a:tblPr>
              <a:tblGrid>
                <a:gridCol w="10184215">
                  <a:extLst>
                    <a:ext uri="{9D8B030D-6E8A-4147-A177-3AD203B41FA5}">
                      <a16:colId xmlns:a16="http://schemas.microsoft.com/office/drawing/2014/main" val="801373550"/>
                    </a:ext>
                  </a:extLst>
                </a:gridCol>
              </a:tblGrid>
              <a:tr h="213673">
                <a:tc>
                  <a:txBody>
                    <a:bodyPr/>
                    <a:lstStyle/>
                    <a:p>
                      <a:pPr marL="0" marR="0" algn="ctr">
                        <a:spcBef>
                          <a:spcPts val="0"/>
                        </a:spcBef>
                        <a:spcAft>
                          <a:spcPts val="0"/>
                        </a:spcAft>
                      </a:pPr>
                      <a:r>
                        <a:rPr lang="en-US" sz="1200" dirty="0">
                          <a:effectLst/>
                        </a:rPr>
                        <a:t>Total Medicaid Population is based on the number of recipients eligible at any time within the fiscal year</a:t>
                      </a:r>
                    </a:p>
                  </a:txBody>
                  <a:tcPr marL="67521" marR="675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691079736"/>
                  </a:ext>
                </a:extLst>
              </a:tr>
              <a:tr h="244537">
                <a:tc>
                  <a:txBody>
                    <a:bodyPr/>
                    <a:lstStyle/>
                    <a:p>
                      <a:pPr marL="0" marR="0">
                        <a:spcBef>
                          <a:spcPts val="0"/>
                        </a:spcBef>
                        <a:spcAft>
                          <a:spcPts val="0"/>
                        </a:spcAft>
                      </a:pPr>
                      <a:r>
                        <a:rPr lang="en-US" sz="1100" dirty="0">
                          <a:effectLst/>
                        </a:rPr>
                        <a:t>For the Total Medicaid Population counts, Child/Adult classification is based on each recipient's final entry in the ELIG table for the fiscal year</a:t>
                      </a:r>
                    </a:p>
                  </a:txBody>
                  <a:tcPr marL="67521" marR="675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9404482"/>
                  </a:ext>
                </a:extLst>
              </a:tr>
            </a:tbl>
          </a:graphicData>
        </a:graphic>
      </p:graphicFrame>
    </p:spTree>
    <p:extLst>
      <p:ext uri="{BB962C8B-B14F-4D97-AF65-F5344CB8AC3E}">
        <p14:creationId xmlns:p14="http://schemas.microsoft.com/office/powerpoint/2010/main" val="2167139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68F6-0988-AF12-182F-C9E140316097}"/>
              </a:ext>
            </a:extLst>
          </p:cNvPr>
          <p:cNvSpPr>
            <a:spLocks noGrp="1"/>
          </p:cNvSpPr>
          <p:nvPr>
            <p:ph type="title"/>
          </p:nvPr>
        </p:nvSpPr>
        <p:spPr/>
        <p:txBody>
          <a:bodyPr>
            <a:normAutofit/>
          </a:bodyPr>
          <a:lstStyle/>
          <a:p>
            <a:pPr algn="ctr"/>
            <a:r>
              <a:rPr lang="en-US" sz="3600" b="1" dirty="0">
                <a:latin typeface="Arial" panose="020B0604020202020204" pitchFamily="34" charset="0"/>
                <a:cs typeface="Arial" panose="020B0604020202020204" pitchFamily="34" charset="0"/>
              </a:rPr>
              <a:t>FY 2020-2021 Mental Health Expenditures - Child</a:t>
            </a:r>
          </a:p>
        </p:txBody>
      </p:sp>
      <p:graphicFrame>
        <p:nvGraphicFramePr>
          <p:cNvPr id="5" name="Table 4">
            <a:extLst>
              <a:ext uri="{FF2B5EF4-FFF2-40B4-BE49-F238E27FC236}">
                <a16:creationId xmlns:a16="http://schemas.microsoft.com/office/drawing/2014/main" id="{5437B3AB-A966-E4CD-1BB9-1D5E51328285}"/>
              </a:ext>
            </a:extLst>
          </p:cNvPr>
          <p:cNvGraphicFramePr>
            <a:graphicFrameLocks noGrp="1"/>
          </p:cNvGraphicFramePr>
          <p:nvPr>
            <p:extLst>
              <p:ext uri="{D42A27DB-BD31-4B8C-83A1-F6EECF244321}">
                <p14:modId xmlns:p14="http://schemas.microsoft.com/office/powerpoint/2010/main" val="481436535"/>
              </p:ext>
            </p:extLst>
          </p:nvPr>
        </p:nvGraphicFramePr>
        <p:xfrm>
          <a:off x="8702668" y="1799745"/>
          <a:ext cx="3287796" cy="2494335"/>
        </p:xfrm>
        <a:graphic>
          <a:graphicData uri="http://schemas.openxmlformats.org/drawingml/2006/table">
            <a:tbl>
              <a:tblPr>
                <a:tableStyleId>{5C22544A-7EE6-4342-B048-85BDC9FD1C3A}</a:tableStyleId>
              </a:tblPr>
              <a:tblGrid>
                <a:gridCol w="1481567">
                  <a:extLst>
                    <a:ext uri="{9D8B030D-6E8A-4147-A177-3AD203B41FA5}">
                      <a16:colId xmlns:a16="http://schemas.microsoft.com/office/drawing/2014/main" val="408475390"/>
                    </a:ext>
                  </a:extLst>
                </a:gridCol>
                <a:gridCol w="796954">
                  <a:extLst>
                    <a:ext uri="{9D8B030D-6E8A-4147-A177-3AD203B41FA5}">
                      <a16:colId xmlns:a16="http://schemas.microsoft.com/office/drawing/2014/main" val="2234874556"/>
                    </a:ext>
                  </a:extLst>
                </a:gridCol>
                <a:gridCol w="1009275">
                  <a:extLst>
                    <a:ext uri="{9D8B030D-6E8A-4147-A177-3AD203B41FA5}">
                      <a16:colId xmlns:a16="http://schemas.microsoft.com/office/drawing/2014/main" val="356610991"/>
                    </a:ext>
                  </a:extLst>
                </a:gridCol>
              </a:tblGrid>
              <a:tr h="280725">
                <a:tc gridSpan="3">
                  <a:txBody>
                    <a:bodyPr/>
                    <a:lstStyle/>
                    <a:p>
                      <a:pPr algn="ctr" fontAlgn="b"/>
                      <a:r>
                        <a:rPr lang="en-US" sz="1100" u="none" strike="noStrike" dirty="0">
                          <a:solidFill>
                            <a:schemeClr val="bg1"/>
                          </a:solidFill>
                          <a:effectLst/>
                        </a:rPr>
                        <a:t>Children's MH Expenditures by Service Type</a:t>
                      </a:r>
                      <a:endParaRPr lang="en-US" sz="11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15151"/>
                    </a:solidFill>
                  </a:tcPr>
                </a:tc>
                <a:tc hMerge="1">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6803935"/>
                  </a:ext>
                </a:extLst>
              </a:tr>
              <a:tr h="381000">
                <a:tc>
                  <a:txBody>
                    <a:bodyPr/>
                    <a:lstStyle/>
                    <a:p>
                      <a:pPr algn="ctr" fontAlgn="b"/>
                      <a:r>
                        <a:rPr lang="en-US" sz="1100" b="1" u="none" strike="noStrike" dirty="0">
                          <a:solidFill>
                            <a:schemeClr val="bg1"/>
                          </a:solidFill>
                          <a:effectLst/>
                        </a:rPr>
                        <a:t>Service</a:t>
                      </a:r>
                      <a:endParaRPr lang="en-US" sz="11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CC5"/>
                    </a:solidFill>
                  </a:tcPr>
                </a:tc>
                <a:tc>
                  <a:txBody>
                    <a:bodyPr/>
                    <a:lstStyle/>
                    <a:p>
                      <a:pPr algn="ctr" fontAlgn="b"/>
                      <a:r>
                        <a:rPr lang="en-US" sz="1100" b="1" u="none" strike="noStrike" dirty="0">
                          <a:solidFill>
                            <a:schemeClr val="bg1"/>
                          </a:solidFill>
                          <a:effectLst/>
                        </a:rPr>
                        <a:t>Distinct Claims</a:t>
                      </a:r>
                      <a:endParaRPr lang="en-US" sz="11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CC5"/>
                    </a:solidFill>
                  </a:tcPr>
                </a:tc>
                <a:tc>
                  <a:txBody>
                    <a:bodyPr/>
                    <a:lstStyle/>
                    <a:p>
                      <a:pPr algn="ctr" fontAlgn="b"/>
                      <a:r>
                        <a:rPr lang="en-US" sz="1100" b="1" u="none" strike="noStrike" dirty="0">
                          <a:solidFill>
                            <a:schemeClr val="bg1"/>
                          </a:solidFill>
                          <a:effectLst/>
                        </a:rPr>
                        <a:t>Total Expenditures</a:t>
                      </a:r>
                      <a:endParaRPr lang="en-US" sz="11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CC5"/>
                    </a:solidFill>
                  </a:tcPr>
                </a:tc>
                <a:extLst>
                  <a:ext uri="{0D108BD9-81ED-4DB2-BD59-A6C34878D82A}">
                    <a16:rowId xmlns:a16="http://schemas.microsoft.com/office/drawing/2014/main" val="3262815147"/>
                  </a:ext>
                </a:extLst>
              </a:tr>
              <a:tr h="190500">
                <a:tc>
                  <a:txBody>
                    <a:bodyPr/>
                    <a:lstStyle/>
                    <a:p>
                      <a:pPr algn="ctr" fontAlgn="b"/>
                      <a:r>
                        <a:rPr lang="en-US" sz="1100" u="none" strike="noStrike" dirty="0">
                          <a:effectLst/>
                        </a:rPr>
                        <a:t>Behavior Analysis</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rPr>
                        <a:t>3,304,320</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rPr>
                        <a:t>$1,684,675,094</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6688966"/>
                  </a:ext>
                </a:extLst>
              </a:tr>
              <a:tr h="190500">
                <a:tc>
                  <a:txBody>
                    <a:bodyPr/>
                    <a:lstStyle/>
                    <a:p>
                      <a:pPr algn="ctr" fontAlgn="b"/>
                      <a:r>
                        <a:rPr lang="en-US" sz="1100" u="none" strike="noStrike" dirty="0">
                          <a:effectLst/>
                        </a:rPr>
                        <a:t>Long Term Care Services with a BH Primary Dx</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rPr>
                        <a:t>2,104</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rPr>
                        <a:t>$26,644,647</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9028650"/>
                  </a:ext>
                </a:extLst>
              </a:tr>
              <a:tr h="190500">
                <a:tc>
                  <a:txBody>
                    <a:bodyPr/>
                    <a:lstStyle/>
                    <a:p>
                      <a:pPr algn="ctr" fontAlgn="b"/>
                      <a:r>
                        <a:rPr lang="en-US" sz="1100" u="none" strike="noStrike">
                          <a:effectLst/>
                        </a:rPr>
                        <a:t>MH Inpatient Hospital</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rPr>
                        <a:t>93,734</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rPr>
                        <a:t>$341,523,179</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7743013"/>
                  </a:ext>
                </a:extLst>
              </a:tr>
              <a:tr h="190500">
                <a:tc>
                  <a:txBody>
                    <a:bodyPr/>
                    <a:lstStyle/>
                    <a:p>
                      <a:pPr algn="ctr" fontAlgn="b"/>
                      <a:r>
                        <a:rPr lang="en-US" sz="1100" u="none" strike="noStrike" dirty="0">
                          <a:effectLst/>
                        </a:rPr>
                        <a:t>MH Outpatient Hospital</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rPr>
                        <a:t>439,122</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rPr>
                        <a:t>$94,197,820</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4399623"/>
                  </a:ext>
                </a:extLst>
              </a:tr>
              <a:tr h="190500">
                <a:tc>
                  <a:txBody>
                    <a:bodyPr/>
                    <a:lstStyle/>
                    <a:p>
                      <a:pPr algn="ctr" fontAlgn="b"/>
                      <a:r>
                        <a:rPr lang="en-US" sz="1100" u="none" strike="noStrike" dirty="0">
                          <a:effectLst/>
                        </a:rPr>
                        <a:t>MH Treatment Services</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rPr>
                        <a:t>6,700,180</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rPr>
                        <a:t>$530,503,265</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5143192"/>
                  </a:ext>
                </a:extLst>
              </a:tr>
              <a:tr h="190500">
                <a:tc>
                  <a:txBody>
                    <a:bodyPr/>
                    <a:lstStyle/>
                    <a:p>
                      <a:pPr algn="ctr" fontAlgn="b"/>
                      <a:r>
                        <a:rPr lang="en-US" sz="1100" u="none" strike="noStrike" dirty="0">
                          <a:effectLst/>
                        </a:rPr>
                        <a:t>Other Services with a BH Primary Dx</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rPr>
                        <a:t>7,853,014</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rPr>
                        <a:t>$792,449,431</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820892"/>
                  </a:ext>
                </a:extLst>
              </a:tr>
              <a:tr h="190500">
                <a:tc>
                  <a:txBody>
                    <a:bodyPr/>
                    <a:lstStyle/>
                    <a:p>
                      <a:pPr algn="ctr" fontAlgn="b"/>
                      <a:r>
                        <a:rPr lang="en-US" sz="1100" u="none" strike="noStrike" dirty="0">
                          <a:effectLst/>
                        </a:rPr>
                        <a:t>Pharmacy</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rPr>
                        <a:t>2,941,890</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rPr>
                        <a:t>$370,148,598</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4737490"/>
                  </a:ext>
                </a:extLst>
              </a:tr>
              <a:tr h="190500">
                <a:tc>
                  <a:txBody>
                    <a:bodyPr/>
                    <a:lstStyle/>
                    <a:p>
                      <a:pPr algn="ctr" fontAlgn="b"/>
                      <a:r>
                        <a:rPr lang="en-US" sz="1100" u="none" strike="noStrike" dirty="0">
                          <a:effectLst/>
                        </a:rPr>
                        <a:t>Grand Total</a:t>
                      </a:r>
                      <a:endParaRPr lang="en-US"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100" u="none" strike="noStrike" dirty="0">
                          <a:effectLst/>
                        </a:rPr>
                        <a:t>39,310,148</a:t>
                      </a:r>
                      <a:endParaRPr lang="en-US"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100" u="none" strike="noStrike" dirty="0">
                          <a:effectLst/>
                        </a:rPr>
                        <a:t>$5,995,608,973</a:t>
                      </a:r>
                      <a:endParaRPr lang="en-US"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64730428"/>
                  </a:ext>
                </a:extLst>
              </a:tr>
            </a:tbl>
          </a:graphicData>
        </a:graphic>
      </p:graphicFrame>
      <p:graphicFrame>
        <p:nvGraphicFramePr>
          <p:cNvPr id="15" name="Chart 14">
            <a:extLst>
              <a:ext uri="{FF2B5EF4-FFF2-40B4-BE49-F238E27FC236}">
                <a16:creationId xmlns:a16="http://schemas.microsoft.com/office/drawing/2014/main" id="{DD0C143D-A43F-6BDD-D556-8A14170D08A7}"/>
              </a:ext>
            </a:extLst>
          </p:cNvPr>
          <p:cNvGraphicFramePr>
            <a:graphicFrameLocks/>
          </p:cNvGraphicFramePr>
          <p:nvPr>
            <p:extLst>
              <p:ext uri="{D42A27DB-BD31-4B8C-83A1-F6EECF244321}">
                <p14:modId xmlns:p14="http://schemas.microsoft.com/office/powerpoint/2010/main" val="1628384863"/>
              </p:ext>
            </p:extLst>
          </p:nvPr>
        </p:nvGraphicFramePr>
        <p:xfrm>
          <a:off x="4560753" y="1515225"/>
          <a:ext cx="3909270" cy="32214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a:extLst>
              <a:ext uri="{FF2B5EF4-FFF2-40B4-BE49-F238E27FC236}">
                <a16:creationId xmlns:a16="http://schemas.microsoft.com/office/drawing/2014/main" id="{209ECEF0-750F-33E1-442E-5DA1069D0571}"/>
              </a:ext>
            </a:extLst>
          </p:cNvPr>
          <p:cNvGraphicFramePr>
            <a:graphicFrameLocks/>
          </p:cNvGraphicFramePr>
          <p:nvPr>
            <p:extLst>
              <p:ext uri="{D42A27DB-BD31-4B8C-83A1-F6EECF244321}">
                <p14:modId xmlns:p14="http://schemas.microsoft.com/office/powerpoint/2010/main" val="1523699127"/>
              </p:ext>
            </p:extLst>
          </p:nvPr>
        </p:nvGraphicFramePr>
        <p:xfrm>
          <a:off x="372910" y="1515225"/>
          <a:ext cx="4066764" cy="3221409"/>
        </p:xfrm>
        <a:graphic>
          <a:graphicData uri="http://schemas.openxmlformats.org/drawingml/2006/chart">
            <c:chart xmlns:c="http://schemas.openxmlformats.org/drawingml/2006/chart" xmlns:r="http://schemas.openxmlformats.org/officeDocument/2006/relationships" r:id="rId3"/>
          </a:graphicData>
        </a:graphic>
      </p:graphicFrame>
      <p:pic>
        <p:nvPicPr>
          <p:cNvPr id="20" name="Picture 19">
            <a:extLst>
              <a:ext uri="{FF2B5EF4-FFF2-40B4-BE49-F238E27FC236}">
                <a16:creationId xmlns:a16="http://schemas.microsoft.com/office/drawing/2014/main" id="{A676768A-A23D-F20E-C030-9724BF42D911}"/>
              </a:ext>
            </a:extLst>
          </p:cNvPr>
          <p:cNvPicPr>
            <a:picLocks noChangeAspect="1"/>
          </p:cNvPicPr>
          <p:nvPr/>
        </p:nvPicPr>
        <p:blipFill>
          <a:blip r:embed="rId4"/>
          <a:stretch>
            <a:fillRect/>
          </a:stretch>
        </p:blipFill>
        <p:spPr>
          <a:xfrm>
            <a:off x="1772525" y="4864242"/>
            <a:ext cx="5334298" cy="884272"/>
          </a:xfrm>
          <a:prstGeom prst="rect">
            <a:avLst/>
          </a:prstGeom>
        </p:spPr>
      </p:pic>
    </p:spTree>
    <p:extLst>
      <p:ext uri="{BB962C8B-B14F-4D97-AF65-F5344CB8AC3E}">
        <p14:creationId xmlns:p14="http://schemas.microsoft.com/office/powerpoint/2010/main" val="2487096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68F6-0988-AF12-182F-C9E140316097}"/>
              </a:ext>
            </a:extLst>
          </p:cNvPr>
          <p:cNvSpPr>
            <a:spLocks noGrp="1"/>
          </p:cNvSpPr>
          <p:nvPr>
            <p:ph type="title"/>
          </p:nvPr>
        </p:nvSpPr>
        <p:spPr/>
        <p:txBody>
          <a:bodyPr>
            <a:normAutofit/>
          </a:bodyPr>
          <a:lstStyle/>
          <a:p>
            <a:pPr algn="ctr"/>
            <a:r>
              <a:rPr lang="en-US" sz="3600" b="1" dirty="0">
                <a:latin typeface="Arial" panose="020B0604020202020204" pitchFamily="34" charset="0"/>
                <a:cs typeface="Arial" panose="020B0604020202020204" pitchFamily="34" charset="0"/>
              </a:rPr>
              <a:t>FY 2020-2021 Mental Health Expenditures - Adult</a:t>
            </a:r>
          </a:p>
        </p:txBody>
      </p:sp>
      <p:graphicFrame>
        <p:nvGraphicFramePr>
          <p:cNvPr id="7" name="Chart 6">
            <a:extLst>
              <a:ext uri="{FF2B5EF4-FFF2-40B4-BE49-F238E27FC236}">
                <a16:creationId xmlns:a16="http://schemas.microsoft.com/office/drawing/2014/main" id="{3BE04D5C-A377-4E40-A18B-E826FA060366}"/>
              </a:ext>
            </a:extLst>
          </p:cNvPr>
          <p:cNvGraphicFramePr>
            <a:graphicFrameLocks/>
          </p:cNvGraphicFramePr>
          <p:nvPr>
            <p:extLst>
              <p:ext uri="{D42A27DB-BD31-4B8C-83A1-F6EECF244321}">
                <p14:modId xmlns:p14="http://schemas.microsoft.com/office/powerpoint/2010/main" val="261222732"/>
              </p:ext>
            </p:extLst>
          </p:nvPr>
        </p:nvGraphicFramePr>
        <p:xfrm>
          <a:off x="202693" y="1517913"/>
          <a:ext cx="4009087" cy="3307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1458F8FC-2B3B-4288-9C45-C0BC07644EFB}"/>
              </a:ext>
            </a:extLst>
          </p:cNvPr>
          <p:cNvGraphicFramePr>
            <a:graphicFrameLocks/>
          </p:cNvGraphicFramePr>
          <p:nvPr>
            <p:extLst>
              <p:ext uri="{D42A27DB-BD31-4B8C-83A1-F6EECF244321}">
                <p14:modId xmlns:p14="http://schemas.microsoft.com/office/powerpoint/2010/main" val="1387808706"/>
              </p:ext>
            </p:extLst>
          </p:nvPr>
        </p:nvGraphicFramePr>
        <p:xfrm>
          <a:off x="4329570" y="1517914"/>
          <a:ext cx="4009087" cy="3307611"/>
        </p:xfrm>
        <a:graphic>
          <a:graphicData uri="http://schemas.openxmlformats.org/drawingml/2006/chart">
            <c:chart xmlns:c="http://schemas.openxmlformats.org/drawingml/2006/chart" xmlns:r="http://schemas.openxmlformats.org/officeDocument/2006/relationships" r:id="rId3"/>
          </a:graphicData>
        </a:graphic>
      </p:graphicFrame>
      <p:pic>
        <p:nvPicPr>
          <p:cNvPr id="12" name="Picture 11">
            <a:extLst>
              <a:ext uri="{FF2B5EF4-FFF2-40B4-BE49-F238E27FC236}">
                <a16:creationId xmlns:a16="http://schemas.microsoft.com/office/drawing/2014/main" id="{3B632712-6E15-4BEA-2D60-42176C08EE14}"/>
              </a:ext>
            </a:extLst>
          </p:cNvPr>
          <p:cNvPicPr>
            <a:picLocks noChangeAspect="1"/>
          </p:cNvPicPr>
          <p:nvPr/>
        </p:nvPicPr>
        <p:blipFill>
          <a:blip r:embed="rId4"/>
          <a:stretch>
            <a:fillRect/>
          </a:stretch>
        </p:blipFill>
        <p:spPr>
          <a:xfrm>
            <a:off x="2275512" y="4930881"/>
            <a:ext cx="4108116" cy="887308"/>
          </a:xfrm>
          <a:prstGeom prst="rect">
            <a:avLst/>
          </a:prstGeom>
        </p:spPr>
      </p:pic>
      <p:graphicFrame>
        <p:nvGraphicFramePr>
          <p:cNvPr id="13" name="Table 12">
            <a:extLst>
              <a:ext uri="{FF2B5EF4-FFF2-40B4-BE49-F238E27FC236}">
                <a16:creationId xmlns:a16="http://schemas.microsoft.com/office/drawing/2014/main" id="{880B8BF2-A573-A99A-8E8A-BC967E6EC532}"/>
              </a:ext>
            </a:extLst>
          </p:cNvPr>
          <p:cNvGraphicFramePr>
            <a:graphicFrameLocks noGrp="1"/>
          </p:cNvGraphicFramePr>
          <p:nvPr>
            <p:extLst>
              <p:ext uri="{D42A27DB-BD31-4B8C-83A1-F6EECF244321}">
                <p14:modId xmlns:p14="http://schemas.microsoft.com/office/powerpoint/2010/main" val="1079621681"/>
              </p:ext>
            </p:extLst>
          </p:nvPr>
        </p:nvGraphicFramePr>
        <p:xfrm>
          <a:off x="8574237" y="1929468"/>
          <a:ext cx="3287796" cy="2484504"/>
        </p:xfrm>
        <a:graphic>
          <a:graphicData uri="http://schemas.openxmlformats.org/drawingml/2006/table">
            <a:tbl>
              <a:tblPr>
                <a:tableStyleId>{5C22544A-7EE6-4342-B048-85BDC9FD1C3A}</a:tableStyleId>
              </a:tblPr>
              <a:tblGrid>
                <a:gridCol w="1481567">
                  <a:extLst>
                    <a:ext uri="{9D8B030D-6E8A-4147-A177-3AD203B41FA5}">
                      <a16:colId xmlns:a16="http://schemas.microsoft.com/office/drawing/2014/main" val="408475390"/>
                    </a:ext>
                  </a:extLst>
                </a:gridCol>
                <a:gridCol w="796954">
                  <a:extLst>
                    <a:ext uri="{9D8B030D-6E8A-4147-A177-3AD203B41FA5}">
                      <a16:colId xmlns:a16="http://schemas.microsoft.com/office/drawing/2014/main" val="2234874556"/>
                    </a:ext>
                  </a:extLst>
                </a:gridCol>
                <a:gridCol w="1009275">
                  <a:extLst>
                    <a:ext uri="{9D8B030D-6E8A-4147-A177-3AD203B41FA5}">
                      <a16:colId xmlns:a16="http://schemas.microsoft.com/office/drawing/2014/main" val="356610991"/>
                    </a:ext>
                  </a:extLst>
                </a:gridCol>
              </a:tblGrid>
              <a:tr h="302740">
                <a:tc gridSpan="3">
                  <a:txBody>
                    <a:bodyPr/>
                    <a:lstStyle/>
                    <a:p>
                      <a:pPr algn="ctr" fontAlgn="b"/>
                      <a:r>
                        <a:rPr lang="en-US" sz="1100" u="none" strike="noStrike" dirty="0">
                          <a:solidFill>
                            <a:schemeClr val="bg1"/>
                          </a:solidFill>
                          <a:effectLst/>
                        </a:rPr>
                        <a:t>Adult's MH Expenditures by Service Type</a:t>
                      </a:r>
                      <a:endParaRPr lang="en-US" sz="11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15151"/>
                    </a:solidFill>
                  </a:tcPr>
                </a:tc>
                <a:tc hMerge="1">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6803935"/>
                  </a:ext>
                </a:extLst>
              </a:tr>
              <a:tr h="410879">
                <a:tc>
                  <a:txBody>
                    <a:bodyPr/>
                    <a:lstStyle/>
                    <a:p>
                      <a:pPr algn="ctr" fontAlgn="b"/>
                      <a:r>
                        <a:rPr lang="en-US" sz="1100" b="1" u="none" strike="noStrike" dirty="0">
                          <a:solidFill>
                            <a:schemeClr val="bg1"/>
                          </a:solidFill>
                          <a:effectLst/>
                        </a:rPr>
                        <a:t>Service</a:t>
                      </a:r>
                      <a:endParaRPr lang="en-US" sz="11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CC5"/>
                    </a:solidFill>
                  </a:tcPr>
                </a:tc>
                <a:tc>
                  <a:txBody>
                    <a:bodyPr/>
                    <a:lstStyle/>
                    <a:p>
                      <a:pPr algn="ctr" fontAlgn="b"/>
                      <a:r>
                        <a:rPr lang="en-US" sz="1100" b="1" u="none" strike="noStrike" dirty="0">
                          <a:solidFill>
                            <a:schemeClr val="bg1"/>
                          </a:solidFill>
                          <a:effectLst/>
                        </a:rPr>
                        <a:t>Distinct Claims</a:t>
                      </a:r>
                      <a:endParaRPr lang="en-US" sz="11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CC5"/>
                    </a:solidFill>
                  </a:tcPr>
                </a:tc>
                <a:tc>
                  <a:txBody>
                    <a:bodyPr/>
                    <a:lstStyle/>
                    <a:p>
                      <a:pPr algn="ctr" fontAlgn="b"/>
                      <a:r>
                        <a:rPr lang="en-US" sz="1100" b="1" u="none" strike="noStrike" dirty="0">
                          <a:solidFill>
                            <a:schemeClr val="bg1"/>
                          </a:solidFill>
                          <a:effectLst/>
                        </a:rPr>
                        <a:t>Total Expenditures</a:t>
                      </a:r>
                      <a:endParaRPr lang="en-US" sz="11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CC5"/>
                    </a:solidFill>
                  </a:tcPr>
                </a:tc>
                <a:extLst>
                  <a:ext uri="{0D108BD9-81ED-4DB2-BD59-A6C34878D82A}">
                    <a16:rowId xmlns:a16="http://schemas.microsoft.com/office/drawing/2014/main" val="3262815147"/>
                  </a:ext>
                </a:extLst>
              </a:tr>
              <a:tr h="371845">
                <a:tc>
                  <a:txBody>
                    <a:bodyPr/>
                    <a:lstStyle/>
                    <a:p>
                      <a:pPr algn="ctr" fontAlgn="b"/>
                      <a:r>
                        <a:rPr lang="en-US" sz="1100" u="none" strike="noStrike" dirty="0">
                          <a:effectLst/>
                        </a:rPr>
                        <a:t>Long Term Care Services with a BH Primary Dx</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rPr>
                        <a:t>157,463</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a:effectLst/>
                        </a:rPr>
                        <a:t>$1,035,523,077</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6688966"/>
                  </a:ext>
                </a:extLst>
              </a:tr>
              <a:tr h="205439">
                <a:tc>
                  <a:txBody>
                    <a:bodyPr/>
                    <a:lstStyle/>
                    <a:p>
                      <a:pPr algn="ctr" fontAlgn="b"/>
                      <a:r>
                        <a:rPr lang="en-US" sz="1100" u="none" strike="noStrike" dirty="0">
                          <a:effectLst/>
                        </a:rPr>
                        <a:t>MH Inpatient Hospital</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rPr>
                        <a:t>96,842</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a:effectLst/>
                        </a:rPr>
                        <a:t>$300,502,508</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9028650"/>
                  </a:ext>
                </a:extLst>
              </a:tr>
              <a:tr h="205439">
                <a:tc>
                  <a:txBody>
                    <a:bodyPr/>
                    <a:lstStyle/>
                    <a:p>
                      <a:pPr algn="ctr" fontAlgn="b"/>
                      <a:r>
                        <a:rPr lang="en-US" sz="1100" u="none" strike="noStrike">
                          <a:effectLst/>
                        </a:rPr>
                        <a:t>MH Outpatient Hospital</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rPr>
                        <a:t>134,219</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a:effectLst/>
                        </a:rPr>
                        <a:t>$23,505,725</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7743013"/>
                  </a:ext>
                </a:extLst>
              </a:tr>
              <a:tr h="205439">
                <a:tc>
                  <a:txBody>
                    <a:bodyPr/>
                    <a:lstStyle/>
                    <a:p>
                      <a:pPr algn="ctr" fontAlgn="b"/>
                      <a:r>
                        <a:rPr lang="en-US" sz="1100" u="none" strike="noStrike" dirty="0">
                          <a:effectLst/>
                        </a:rPr>
                        <a:t>MH Treatment Services</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rPr>
                        <a:t>8,348,362</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rPr>
                        <a:t>$1,800,698,026</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4399623"/>
                  </a:ext>
                </a:extLst>
              </a:tr>
              <a:tr h="371845">
                <a:tc>
                  <a:txBody>
                    <a:bodyPr/>
                    <a:lstStyle/>
                    <a:p>
                      <a:pPr algn="ctr" fontAlgn="b"/>
                      <a:r>
                        <a:rPr lang="en-US" sz="1100" u="none" strike="noStrike" dirty="0">
                          <a:effectLst/>
                        </a:rPr>
                        <a:t>Other Services with a BH Primary Dx</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rPr>
                        <a:t>2,788,704</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a:effectLst/>
                        </a:rPr>
                        <a:t>$558,775,659</a:t>
                      </a:r>
                      <a:endParaRPr lang="en-US" sz="11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5143192"/>
                  </a:ext>
                </a:extLst>
              </a:tr>
              <a:tr h="205439">
                <a:tc>
                  <a:txBody>
                    <a:bodyPr/>
                    <a:lstStyle/>
                    <a:p>
                      <a:pPr algn="ctr" fontAlgn="b"/>
                      <a:r>
                        <a:rPr lang="en-US" sz="1100" u="none" strike="noStrike" dirty="0">
                          <a:effectLst/>
                        </a:rPr>
                        <a:t>Pharmacy</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rPr>
                        <a:t>4,559,294</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rPr>
                        <a:t>$423,860,635</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8820892"/>
                  </a:ext>
                </a:extLst>
              </a:tr>
              <a:tr h="205439">
                <a:tc>
                  <a:txBody>
                    <a:bodyPr/>
                    <a:lstStyle/>
                    <a:p>
                      <a:pPr algn="ctr" fontAlgn="b"/>
                      <a:r>
                        <a:rPr lang="en-US" sz="1100" u="none" strike="noStrike" dirty="0">
                          <a:effectLst/>
                        </a:rPr>
                        <a:t>Grand Total</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100" u="none" strike="noStrike" dirty="0">
                          <a:effectLst/>
                        </a:rPr>
                        <a:t>16,084,884</a:t>
                      </a:r>
                      <a:endParaRPr lang="en-US"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100" u="none" strike="noStrike" dirty="0">
                          <a:effectLst/>
                        </a:rPr>
                        <a:t>$4,142,865,629</a:t>
                      </a:r>
                      <a:endParaRPr lang="en-US"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64730428"/>
                  </a:ext>
                </a:extLst>
              </a:tr>
            </a:tbl>
          </a:graphicData>
        </a:graphic>
      </p:graphicFrame>
    </p:spTree>
    <p:extLst>
      <p:ext uri="{BB962C8B-B14F-4D97-AF65-F5344CB8AC3E}">
        <p14:creationId xmlns:p14="http://schemas.microsoft.com/office/powerpoint/2010/main" val="2185328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7769-5CB4-9AAF-6CCE-A71668101C7A}"/>
              </a:ext>
            </a:extLst>
          </p:cNvPr>
          <p:cNvSpPr>
            <a:spLocks noGrp="1"/>
          </p:cNvSpPr>
          <p:nvPr>
            <p:ph type="title"/>
          </p:nvPr>
        </p:nvSpPr>
        <p:spPr/>
        <p:txBody>
          <a:bodyPr>
            <a:noAutofit/>
          </a:bodyPr>
          <a:lstStyle/>
          <a:p>
            <a:pPr algn="ctr"/>
            <a:r>
              <a:rPr lang="en-US" sz="3600" b="1" dirty="0">
                <a:latin typeface="Arial" panose="020B0604020202020204" pitchFamily="34" charset="0"/>
                <a:cs typeface="Arial" panose="020B0604020202020204" pitchFamily="34" charset="0"/>
              </a:rPr>
              <a:t>FY 2020- 2021 Substance Abuse Expenditures - Child</a:t>
            </a:r>
          </a:p>
        </p:txBody>
      </p:sp>
      <p:graphicFrame>
        <p:nvGraphicFramePr>
          <p:cNvPr id="7" name="Chart 6">
            <a:extLst>
              <a:ext uri="{FF2B5EF4-FFF2-40B4-BE49-F238E27FC236}">
                <a16:creationId xmlns:a16="http://schemas.microsoft.com/office/drawing/2014/main" id="{691735E6-50F1-1A6F-0033-5A2E7FEA8883}"/>
              </a:ext>
            </a:extLst>
          </p:cNvPr>
          <p:cNvGraphicFramePr>
            <a:graphicFrameLocks/>
          </p:cNvGraphicFramePr>
          <p:nvPr>
            <p:extLst>
              <p:ext uri="{D42A27DB-BD31-4B8C-83A1-F6EECF244321}">
                <p14:modId xmlns:p14="http://schemas.microsoft.com/office/powerpoint/2010/main" val="4024348974"/>
              </p:ext>
            </p:extLst>
          </p:nvPr>
        </p:nvGraphicFramePr>
        <p:xfrm>
          <a:off x="172232" y="1610686"/>
          <a:ext cx="3944034" cy="31962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CB4B331B-1E49-6E63-DC01-8B0D73215F5E}"/>
              </a:ext>
            </a:extLst>
          </p:cNvPr>
          <p:cNvGraphicFramePr>
            <a:graphicFrameLocks/>
          </p:cNvGraphicFramePr>
          <p:nvPr>
            <p:extLst>
              <p:ext uri="{D42A27DB-BD31-4B8C-83A1-F6EECF244321}">
                <p14:modId xmlns:p14="http://schemas.microsoft.com/office/powerpoint/2010/main" val="758412831"/>
              </p:ext>
            </p:extLst>
          </p:nvPr>
        </p:nvGraphicFramePr>
        <p:xfrm>
          <a:off x="4219897" y="1610686"/>
          <a:ext cx="4053793" cy="3196205"/>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a:extLst>
              <a:ext uri="{FF2B5EF4-FFF2-40B4-BE49-F238E27FC236}">
                <a16:creationId xmlns:a16="http://schemas.microsoft.com/office/drawing/2014/main" id="{27EF8CF7-1056-BA25-93E3-832F8B4FD6F1}"/>
              </a:ext>
            </a:extLst>
          </p:cNvPr>
          <p:cNvPicPr>
            <a:picLocks noChangeAspect="1"/>
          </p:cNvPicPr>
          <p:nvPr/>
        </p:nvPicPr>
        <p:blipFill>
          <a:blip r:embed="rId4"/>
          <a:stretch>
            <a:fillRect/>
          </a:stretch>
        </p:blipFill>
        <p:spPr>
          <a:xfrm>
            <a:off x="2263868" y="4903661"/>
            <a:ext cx="3930103" cy="842165"/>
          </a:xfrm>
          <a:prstGeom prst="rect">
            <a:avLst/>
          </a:prstGeom>
        </p:spPr>
      </p:pic>
      <p:graphicFrame>
        <p:nvGraphicFramePr>
          <p:cNvPr id="11" name="Table 10">
            <a:extLst>
              <a:ext uri="{FF2B5EF4-FFF2-40B4-BE49-F238E27FC236}">
                <a16:creationId xmlns:a16="http://schemas.microsoft.com/office/drawing/2014/main" id="{33A2E1BB-FCCB-1AAB-11BC-790D969A0BA8}"/>
              </a:ext>
            </a:extLst>
          </p:cNvPr>
          <p:cNvGraphicFramePr>
            <a:graphicFrameLocks noGrp="1"/>
          </p:cNvGraphicFramePr>
          <p:nvPr>
            <p:extLst>
              <p:ext uri="{D42A27DB-BD31-4B8C-83A1-F6EECF244321}">
                <p14:modId xmlns:p14="http://schemas.microsoft.com/office/powerpoint/2010/main" val="2497871814"/>
              </p:ext>
            </p:extLst>
          </p:nvPr>
        </p:nvGraphicFramePr>
        <p:xfrm>
          <a:off x="8543509" y="2012307"/>
          <a:ext cx="3287796" cy="2392961"/>
        </p:xfrm>
        <a:graphic>
          <a:graphicData uri="http://schemas.openxmlformats.org/drawingml/2006/table">
            <a:tbl>
              <a:tblPr>
                <a:tableStyleId>{5C22544A-7EE6-4342-B048-85BDC9FD1C3A}</a:tableStyleId>
              </a:tblPr>
              <a:tblGrid>
                <a:gridCol w="1481567">
                  <a:extLst>
                    <a:ext uri="{9D8B030D-6E8A-4147-A177-3AD203B41FA5}">
                      <a16:colId xmlns:a16="http://schemas.microsoft.com/office/drawing/2014/main" val="408475390"/>
                    </a:ext>
                  </a:extLst>
                </a:gridCol>
                <a:gridCol w="796954">
                  <a:extLst>
                    <a:ext uri="{9D8B030D-6E8A-4147-A177-3AD203B41FA5}">
                      <a16:colId xmlns:a16="http://schemas.microsoft.com/office/drawing/2014/main" val="2234874556"/>
                    </a:ext>
                  </a:extLst>
                </a:gridCol>
                <a:gridCol w="1009275">
                  <a:extLst>
                    <a:ext uri="{9D8B030D-6E8A-4147-A177-3AD203B41FA5}">
                      <a16:colId xmlns:a16="http://schemas.microsoft.com/office/drawing/2014/main" val="356610991"/>
                    </a:ext>
                  </a:extLst>
                </a:gridCol>
              </a:tblGrid>
              <a:tr h="317869">
                <a:tc gridSpan="3">
                  <a:txBody>
                    <a:bodyPr/>
                    <a:lstStyle/>
                    <a:p>
                      <a:pPr algn="ctr" fontAlgn="b"/>
                      <a:r>
                        <a:rPr lang="en-US" sz="1100" u="none" strike="noStrike" dirty="0">
                          <a:solidFill>
                            <a:schemeClr val="bg1"/>
                          </a:solidFill>
                          <a:effectLst/>
                        </a:rPr>
                        <a:t>Children's SA Expenditures by Service Type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15151"/>
                    </a:solidFill>
                  </a:tcPr>
                </a:tc>
                <a:tc hMerge="1">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6803935"/>
                  </a:ext>
                </a:extLst>
              </a:tr>
              <a:tr h="431412">
                <a:tc>
                  <a:txBody>
                    <a:bodyPr/>
                    <a:lstStyle/>
                    <a:p>
                      <a:pPr algn="ctr" fontAlgn="b"/>
                      <a:r>
                        <a:rPr lang="en-US" sz="1100" b="1" u="none" strike="noStrike" dirty="0">
                          <a:solidFill>
                            <a:schemeClr val="bg1"/>
                          </a:solidFill>
                          <a:effectLst/>
                        </a:rPr>
                        <a:t>Service</a:t>
                      </a:r>
                      <a:endParaRPr lang="en-US" sz="11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CC5"/>
                    </a:solidFill>
                  </a:tcPr>
                </a:tc>
                <a:tc>
                  <a:txBody>
                    <a:bodyPr/>
                    <a:lstStyle/>
                    <a:p>
                      <a:pPr algn="ctr" fontAlgn="b"/>
                      <a:r>
                        <a:rPr lang="en-US" sz="1100" b="1" u="none" strike="noStrike" dirty="0">
                          <a:solidFill>
                            <a:schemeClr val="bg1"/>
                          </a:solidFill>
                          <a:effectLst/>
                        </a:rPr>
                        <a:t>Distinct Claims</a:t>
                      </a:r>
                      <a:endParaRPr lang="en-US" sz="11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CC5"/>
                    </a:solidFill>
                  </a:tcPr>
                </a:tc>
                <a:tc>
                  <a:txBody>
                    <a:bodyPr/>
                    <a:lstStyle/>
                    <a:p>
                      <a:pPr algn="ctr" fontAlgn="b"/>
                      <a:r>
                        <a:rPr lang="en-US" sz="1100" b="1" u="none" strike="noStrike" dirty="0">
                          <a:solidFill>
                            <a:schemeClr val="bg1"/>
                          </a:solidFill>
                          <a:effectLst/>
                        </a:rPr>
                        <a:t>Total Expenditures</a:t>
                      </a:r>
                      <a:endParaRPr lang="en-US" sz="11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CC5"/>
                    </a:solidFill>
                  </a:tcPr>
                </a:tc>
                <a:extLst>
                  <a:ext uri="{0D108BD9-81ED-4DB2-BD59-A6C34878D82A}">
                    <a16:rowId xmlns:a16="http://schemas.microsoft.com/office/drawing/2014/main" val="3262815147"/>
                  </a:ext>
                </a:extLst>
              </a:tr>
              <a:tr h="390428">
                <a:tc>
                  <a:txBody>
                    <a:bodyPr/>
                    <a:lstStyle/>
                    <a:p>
                      <a:pPr algn="ctr" fontAlgn="b"/>
                      <a:r>
                        <a:rPr lang="en-US" sz="1100" u="none" strike="noStrike" dirty="0">
                          <a:effectLst/>
                        </a:rPr>
                        <a:t>Other Services with an SUD Primary Dx</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rPr>
                        <a:t>68,792</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rPr>
                        <a:t>$5,304,225</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6688966"/>
                  </a:ext>
                </a:extLst>
              </a:tr>
              <a:tr h="215706">
                <a:tc>
                  <a:txBody>
                    <a:bodyPr/>
                    <a:lstStyle/>
                    <a:p>
                      <a:pPr algn="ctr" fontAlgn="b"/>
                      <a:r>
                        <a:rPr lang="en-US" sz="1100" u="none" strike="noStrike" dirty="0">
                          <a:effectLst/>
                        </a:rPr>
                        <a:t>SUD Inpatient Hospital</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rPr>
                        <a:t>2,560</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rPr>
                        <a:t>$10,598,913</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9028650"/>
                  </a:ext>
                </a:extLst>
              </a:tr>
              <a:tr h="215706">
                <a:tc>
                  <a:txBody>
                    <a:bodyPr/>
                    <a:lstStyle/>
                    <a:p>
                      <a:pPr algn="ctr" fontAlgn="b"/>
                      <a:r>
                        <a:rPr lang="en-US" sz="1100" u="none" strike="noStrike" dirty="0">
                          <a:effectLst/>
                        </a:rPr>
                        <a:t>SUD MAT Pharmacy</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rPr>
                        <a:t>3,210</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rPr>
                        <a:t>$211,382</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7743013"/>
                  </a:ext>
                </a:extLst>
              </a:tr>
              <a:tr h="215706">
                <a:tc>
                  <a:txBody>
                    <a:bodyPr/>
                    <a:lstStyle/>
                    <a:p>
                      <a:pPr algn="ctr" fontAlgn="b"/>
                      <a:r>
                        <a:rPr lang="en-US" sz="1100" u="none" strike="noStrike" dirty="0">
                          <a:effectLst/>
                        </a:rPr>
                        <a:t>SUD Outpatient Hospital</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rPr>
                        <a:t>5,916</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rPr>
                        <a:t>$3,298,578</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4399623"/>
                  </a:ext>
                </a:extLst>
              </a:tr>
              <a:tr h="390428">
                <a:tc>
                  <a:txBody>
                    <a:bodyPr/>
                    <a:lstStyle/>
                    <a:p>
                      <a:pPr algn="ctr" fontAlgn="b"/>
                      <a:r>
                        <a:rPr lang="en-US" sz="1100" u="none" strike="noStrike" dirty="0">
                          <a:effectLst/>
                        </a:rPr>
                        <a:t>SUD Treatment Services</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rPr>
                        <a:t>10,998</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rPr>
                        <a:t>$654,314</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5143192"/>
                  </a:ext>
                </a:extLst>
              </a:tr>
              <a:tr h="215706">
                <a:tc>
                  <a:txBody>
                    <a:bodyPr/>
                    <a:lstStyle/>
                    <a:p>
                      <a:pPr algn="ctr" fontAlgn="b"/>
                      <a:r>
                        <a:rPr lang="en-US" sz="1100" u="none" strike="noStrike" dirty="0">
                          <a:effectLst/>
                        </a:rPr>
                        <a:t>Grand Total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100" u="none" strike="noStrike" dirty="0">
                          <a:effectLst/>
                        </a:rPr>
                        <a:t>91,476</a:t>
                      </a:r>
                      <a:endParaRPr lang="en-US"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100" u="none" strike="noStrike" dirty="0">
                          <a:effectLst/>
                        </a:rPr>
                        <a:t>$20,067,412</a:t>
                      </a:r>
                      <a:endParaRPr lang="en-US"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64730428"/>
                  </a:ext>
                </a:extLst>
              </a:tr>
            </a:tbl>
          </a:graphicData>
        </a:graphic>
      </p:graphicFrame>
    </p:spTree>
    <p:extLst>
      <p:ext uri="{BB962C8B-B14F-4D97-AF65-F5344CB8AC3E}">
        <p14:creationId xmlns:p14="http://schemas.microsoft.com/office/powerpoint/2010/main" val="4085880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97769-5CB4-9AAF-6CCE-A71668101C7A}"/>
              </a:ext>
            </a:extLst>
          </p:cNvPr>
          <p:cNvSpPr>
            <a:spLocks noGrp="1"/>
          </p:cNvSpPr>
          <p:nvPr>
            <p:ph type="title"/>
          </p:nvPr>
        </p:nvSpPr>
        <p:spPr/>
        <p:txBody>
          <a:bodyPr>
            <a:noAutofit/>
          </a:bodyPr>
          <a:lstStyle/>
          <a:p>
            <a:pPr algn="ctr"/>
            <a:r>
              <a:rPr lang="en-US" sz="3600" b="1" dirty="0">
                <a:latin typeface="Arial" panose="020B0604020202020204" pitchFamily="34" charset="0"/>
                <a:cs typeface="Arial" panose="020B0604020202020204" pitchFamily="34" charset="0"/>
              </a:rPr>
              <a:t>FY 2020- 2021 Substance Abuse Expenditures - Adult</a:t>
            </a:r>
          </a:p>
        </p:txBody>
      </p:sp>
      <p:graphicFrame>
        <p:nvGraphicFramePr>
          <p:cNvPr id="7" name="Chart 6">
            <a:extLst>
              <a:ext uri="{FF2B5EF4-FFF2-40B4-BE49-F238E27FC236}">
                <a16:creationId xmlns:a16="http://schemas.microsoft.com/office/drawing/2014/main" id="{1DF046AE-8B4B-8BF7-CEBC-61557CA8DDF0}"/>
              </a:ext>
            </a:extLst>
          </p:cNvPr>
          <p:cNvGraphicFramePr>
            <a:graphicFrameLocks/>
          </p:cNvGraphicFramePr>
          <p:nvPr>
            <p:extLst>
              <p:ext uri="{D42A27DB-BD31-4B8C-83A1-F6EECF244321}">
                <p14:modId xmlns:p14="http://schemas.microsoft.com/office/powerpoint/2010/main" val="1782233769"/>
              </p:ext>
            </p:extLst>
          </p:nvPr>
        </p:nvGraphicFramePr>
        <p:xfrm>
          <a:off x="226110" y="1591954"/>
          <a:ext cx="3926441" cy="31916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272BA216-4AB9-04F4-11B5-C9F82C97B08B}"/>
              </a:ext>
            </a:extLst>
          </p:cNvPr>
          <p:cNvGraphicFramePr>
            <a:graphicFrameLocks/>
          </p:cNvGraphicFramePr>
          <p:nvPr>
            <p:extLst>
              <p:ext uri="{D42A27DB-BD31-4B8C-83A1-F6EECF244321}">
                <p14:modId xmlns:p14="http://schemas.microsoft.com/office/powerpoint/2010/main" val="419962795"/>
              </p:ext>
            </p:extLst>
          </p:nvPr>
        </p:nvGraphicFramePr>
        <p:xfrm>
          <a:off x="4316266" y="1591953"/>
          <a:ext cx="3926441" cy="3191683"/>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a:extLst>
              <a:ext uri="{FF2B5EF4-FFF2-40B4-BE49-F238E27FC236}">
                <a16:creationId xmlns:a16="http://schemas.microsoft.com/office/drawing/2014/main" id="{1ABD81CC-3538-AA7C-D450-7B851A6764B8}"/>
              </a:ext>
            </a:extLst>
          </p:cNvPr>
          <p:cNvPicPr>
            <a:picLocks noChangeAspect="1"/>
          </p:cNvPicPr>
          <p:nvPr/>
        </p:nvPicPr>
        <p:blipFill>
          <a:blip r:embed="rId4"/>
          <a:stretch>
            <a:fillRect/>
          </a:stretch>
        </p:blipFill>
        <p:spPr>
          <a:xfrm>
            <a:off x="2174846" y="4913961"/>
            <a:ext cx="4125286" cy="782382"/>
          </a:xfrm>
          <a:prstGeom prst="rect">
            <a:avLst/>
          </a:prstGeom>
        </p:spPr>
      </p:pic>
      <p:graphicFrame>
        <p:nvGraphicFramePr>
          <p:cNvPr id="11" name="Table 10">
            <a:extLst>
              <a:ext uri="{FF2B5EF4-FFF2-40B4-BE49-F238E27FC236}">
                <a16:creationId xmlns:a16="http://schemas.microsoft.com/office/drawing/2014/main" id="{7D4C2B53-7521-43FA-79C6-AE1598F1D67C}"/>
              </a:ext>
            </a:extLst>
          </p:cNvPr>
          <p:cNvGraphicFramePr>
            <a:graphicFrameLocks noGrp="1"/>
          </p:cNvGraphicFramePr>
          <p:nvPr>
            <p:extLst>
              <p:ext uri="{D42A27DB-BD31-4B8C-83A1-F6EECF244321}">
                <p14:modId xmlns:p14="http://schemas.microsoft.com/office/powerpoint/2010/main" val="2437913897"/>
              </p:ext>
            </p:extLst>
          </p:nvPr>
        </p:nvGraphicFramePr>
        <p:xfrm>
          <a:off x="8518341" y="2040681"/>
          <a:ext cx="3287796" cy="2392961"/>
        </p:xfrm>
        <a:graphic>
          <a:graphicData uri="http://schemas.openxmlformats.org/drawingml/2006/table">
            <a:tbl>
              <a:tblPr>
                <a:tableStyleId>{5C22544A-7EE6-4342-B048-85BDC9FD1C3A}</a:tableStyleId>
              </a:tblPr>
              <a:tblGrid>
                <a:gridCol w="1481567">
                  <a:extLst>
                    <a:ext uri="{9D8B030D-6E8A-4147-A177-3AD203B41FA5}">
                      <a16:colId xmlns:a16="http://schemas.microsoft.com/office/drawing/2014/main" val="408475390"/>
                    </a:ext>
                  </a:extLst>
                </a:gridCol>
                <a:gridCol w="796954">
                  <a:extLst>
                    <a:ext uri="{9D8B030D-6E8A-4147-A177-3AD203B41FA5}">
                      <a16:colId xmlns:a16="http://schemas.microsoft.com/office/drawing/2014/main" val="2234874556"/>
                    </a:ext>
                  </a:extLst>
                </a:gridCol>
                <a:gridCol w="1009275">
                  <a:extLst>
                    <a:ext uri="{9D8B030D-6E8A-4147-A177-3AD203B41FA5}">
                      <a16:colId xmlns:a16="http://schemas.microsoft.com/office/drawing/2014/main" val="356610991"/>
                    </a:ext>
                  </a:extLst>
                </a:gridCol>
              </a:tblGrid>
              <a:tr h="317869">
                <a:tc gridSpan="3">
                  <a:txBody>
                    <a:bodyPr/>
                    <a:lstStyle/>
                    <a:p>
                      <a:pPr algn="ctr" fontAlgn="b"/>
                      <a:r>
                        <a:rPr lang="en-US" sz="1100" u="none" strike="noStrike" dirty="0">
                          <a:solidFill>
                            <a:schemeClr val="bg1"/>
                          </a:solidFill>
                          <a:effectLst/>
                        </a:rPr>
                        <a:t>Adult's SA Expenditures by Service Type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15151"/>
                    </a:solidFill>
                  </a:tcPr>
                </a:tc>
                <a:tc hMerge="1">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6803935"/>
                  </a:ext>
                </a:extLst>
              </a:tr>
              <a:tr h="431412">
                <a:tc>
                  <a:txBody>
                    <a:bodyPr/>
                    <a:lstStyle/>
                    <a:p>
                      <a:pPr algn="ctr" fontAlgn="b"/>
                      <a:r>
                        <a:rPr lang="en-US" sz="1100" b="1" u="none" strike="noStrike" dirty="0">
                          <a:solidFill>
                            <a:schemeClr val="bg1"/>
                          </a:solidFill>
                          <a:effectLst/>
                        </a:rPr>
                        <a:t>Service</a:t>
                      </a:r>
                      <a:endParaRPr lang="en-US" sz="11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CC5"/>
                    </a:solidFill>
                  </a:tcPr>
                </a:tc>
                <a:tc>
                  <a:txBody>
                    <a:bodyPr/>
                    <a:lstStyle/>
                    <a:p>
                      <a:pPr algn="ctr" fontAlgn="b"/>
                      <a:r>
                        <a:rPr lang="en-US" sz="1100" b="1" u="none" strike="noStrike" dirty="0">
                          <a:solidFill>
                            <a:schemeClr val="bg1"/>
                          </a:solidFill>
                          <a:effectLst/>
                        </a:rPr>
                        <a:t>Distinct Claims</a:t>
                      </a:r>
                      <a:endParaRPr lang="en-US" sz="11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CC5"/>
                    </a:solidFill>
                  </a:tcPr>
                </a:tc>
                <a:tc>
                  <a:txBody>
                    <a:bodyPr/>
                    <a:lstStyle/>
                    <a:p>
                      <a:pPr algn="ctr" fontAlgn="b"/>
                      <a:r>
                        <a:rPr lang="en-US" sz="1100" b="1" u="none" strike="noStrike" dirty="0">
                          <a:solidFill>
                            <a:schemeClr val="bg1"/>
                          </a:solidFill>
                          <a:effectLst/>
                        </a:rPr>
                        <a:t>Total Expenditures</a:t>
                      </a:r>
                      <a:endParaRPr lang="en-US" sz="1100" b="1" i="0" u="none" strike="noStrike" dirty="0">
                        <a:solidFill>
                          <a:schemeClr val="bg1"/>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B6CC5"/>
                    </a:solidFill>
                  </a:tcPr>
                </a:tc>
                <a:extLst>
                  <a:ext uri="{0D108BD9-81ED-4DB2-BD59-A6C34878D82A}">
                    <a16:rowId xmlns:a16="http://schemas.microsoft.com/office/drawing/2014/main" val="3262815147"/>
                  </a:ext>
                </a:extLst>
              </a:tr>
              <a:tr h="390428">
                <a:tc>
                  <a:txBody>
                    <a:bodyPr/>
                    <a:lstStyle/>
                    <a:p>
                      <a:pPr algn="ctr" fontAlgn="b"/>
                      <a:r>
                        <a:rPr lang="en-US" sz="1100" u="none" strike="noStrike" dirty="0">
                          <a:effectLst/>
                        </a:rPr>
                        <a:t>Other Services with an SUD Primary Dx</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rPr>
                        <a:t>761,580</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rPr>
                        <a:t>$42,650,272</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6688966"/>
                  </a:ext>
                </a:extLst>
              </a:tr>
              <a:tr h="215706">
                <a:tc>
                  <a:txBody>
                    <a:bodyPr/>
                    <a:lstStyle/>
                    <a:p>
                      <a:pPr algn="ctr" fontAlgn="b"/>
                      <a:r>
                        <a:rPr lang="en-US" sz="1100" u="none" strike="noStrike" dirty="0">
                          <a:effectLst/>
                        </a:rPr>
                        <a:t>SUD Inpatient Hospital</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rPr>
                        <a:t>23,828</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rPr>
                        <a:t>$68,480,528</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9028650"/>
                  </a:ext>
                </a:extLst>
              </a:tr>
              <a:tr h="215706">
                <a:tc>
                  <a:txBody>
                    <a:bodyPr/>
                    <a:lstStyle/>
                    <a:p>
                      <a:pPr algn="ctr" fontAlgn="b"/>
                      <a:r>
                        <a:rPr lang="en-US" sz="1100" u="none" strike="noStrike" dirty="0">
                          <a:effectLst/>
                        </a:rPr>
                        <a:t>SUD MAT Pharmacy</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rPr>
                        <a:t>108,712</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rPr>
                        <a:t>$24,199,616</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27743013"/>
                  </a:ext>
                </a:extLst>
              </a:tr>
              <a:tr h="215706">
                <a:tc>
                  <a:txBody>
                    <a:bodyPr/>
                    <a:lstStyle/>
                    <a:p>
                      <a:pPr algn="ctr" fontAlgn="b"/>
                      <a:r>
                        <a:rPr lang="en-US" sz="1100" u="none" strike="noStrike" dirty="0">
                          <a:effectLst/>
                        </a:rPr>
                        <a:t>SUD Outpatient Hospital</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rPr>
                        <a:t>41,776</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rPr>
                        <a:t>$12,767,960</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4399623"/>
                  </a:ext>
                </a:extLst>
              </a:tr>
              <a:tr h="390428">
                <a:tc>
                  <a:txBody>
                    <a:bodyPr/>
                    <a:lstStyle/>
                    <a:p>
                      <a:pPr algn="ctr" fontAlgn="b"/>
                      <a:r>
                        <a:rPr lang="en-US" sz="1100" u="none" strike="noStrike" dirty="0">
                          <a:effectLst/>
                        </a:rPr>
                        <a:t>SUD Treatment Services</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rPr>
                        <a:t>803,416</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100" u="none" strike="noStrike" dirty="0">
                          <a:effectLst/>
                        </a:rPr>
                        <a:t>$53,719,117</a:t>
                      </a:r>
                      <a:endParaRPr lang="en-US" sz="11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5143192"/>
                  </a:ext>
                </a:extLst>
              </a:tr>
              <a:tr h="215706">
                <a:tc>
                  <a:txBody>
                    <a:bodyPr/>
                    <a:lstStyle/>
                    <a:p>
                      <a:pPr algn="ctr" fontAlgn="b"/>
                      <a:r>
                        <a:rPr lang="en-US" sz="1100" u="none" strike="noStrike" dirty="0">
                          <a:effectLst/>
                        </a:rPr>
                        <a:t>Grand Total</a:t>
                      </a:r>
                      <a:endParaRPr lang="en-US"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100" u="none" strike="noStrike" dirty="0">
                          <a:effectLst/>
                        </a:rPr>
                        <a:t>1,739,312</a:t>
                      </a:r>
                      <a:endParaRPr lang="en-US"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b"/>
                      <a:r>
                        <a:rPr lang="en-US" sz="1100" u="none" strike="noStrike" dirty="0">
                          <a:effectLst/>
                        </a:rPr>
                        <a:t>$201,817,492</a:t>
                      </a:r>
                      <a:endParaRPr lang="en-US" sz="11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64730428"/>
                  </a:ext>
                </a:extLst>
              </a:tr>
            </a:tbl>
          </a:graphicData>
        </a:graphic>
      </p:graphicFrame>
    </p:spTree>
    <p:extLst>
      <p:ext uri="{BB962C8B-B14F-4D97-AF65-F5344CB8AC3E}">
        <p14:creationId xmlns:p14="http://schemas.microsoft.com/office/powerpoint/2010/main" val="2792328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234FEF1A81647958833B0D7E2155F" ma:contentTypeVersion="17" ma:contentTypeDescription="Create a new document." ma:contentTypeScope="" ma:versionID="299f819eae85b07608f9284d1179cb00">
  <xsd:schema xmlns:xsd="http://www.w3.org/2001/XMLSchema" xmlns:xs="http://www.w3.org/2001/XMLSchema" xmlns:p="http://schemas.microsoft.com/office/2006/metadata/properties" xmlns:ns2="fd01306e-17ca-4bb4-927e-d78294255dcb" xmlns:ns3="6d496d4b-560c-4d72-a482-39c8eeffa286" targetNamespace="http://schemas.microsoft.com/office/2006/metadata/properties" ma:root="true" ma:fieldsID="9e88112607bb9efc9268af7732d48a95" ns2:_="" ns3:_="">
    <xsd:import namespace="fd01306e-17ca-4bb4-927e-d78294255dcb"/>
    <xsd:import namespace="6d496d4b-560c-4d72-a482-39c8eeffa28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01306e-17ca-4bb4-927e-d78294255d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420872e-a7e9-42af-9890-1561d061aff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d496d4b-560c-4d72-a482-39c8eeffa28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e77576a1-31be-4fbe-9046-b5399dbdfb44}" ma:internalName="TaxCatchAll" ma:showField="CatchAllData" ma:web="6d496d4b-560c-4d72-a482-39c8eeffa2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AD17EC-E2C0-4AF2-BCCD-09CCBD39ACBD}"/>
</file>

<file path=customXml/itemProps2.xml><?xml version="1.0" encoding="utf-8"?>
<ds:datastoreItem xmlns:ds="http://schemas.openxmlformats.org/officeDocument/2006/customXml" ds:itemID="{4119749B-5FC9-439F-9052-CF07B949AB19}"/>
</file>

<file path=docProps/app.xml><?xml version="1.0" encoding="utf-8"?>
<Properties xmlns="http://schemas.openxmlformats.org/officeDocument/2006/extended-properties" xmlns:vt="http://schemas.openxmlformats.org/officeDocument/2006/docPropsVTypes">
  <TotalTime>880</TotalTime>
  <Words>792</Words>
  <Application>Microsoft Office PowerPoint</Application>
  <PresentationFormat>Widescreen</PresentationFormat>
  <Paragraphs>158</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Wingdings</vt:lpstr>
      <vt:lpstr>Times New Roman</vt:lpstr>
      <vt:lpstr>Arial</vt:lpstr>
      <vt:lpstr>Calibri</vt:lpstr>
      <vt:lpstr>Calibri Light</vt:lpstr>
      <vt:lpstr>Office Theme</vt:lpstr>
      <vt:lpstr>Funding for Behavioral Health Services in Florida</vt:lpstr>
      <vt:lpstr>Medicaid Funding for Behavioral Health Services</vt:lpstr>
      <vt:lpstr>PowerPoint Presentation</vt:lpstr>
      <vt:lpstr>PowerPoint Presentation</vt:lpstr>
      <vt:lpstr>Definitions</vt:lpstr>
      <vt:lpstr>FY 2020-2021 Mental Health Expenditures - Child</vt:lpstr>
      <vt:lpstr>FY 2020-2021 Mental Health Expenditures - Adult</vt:lpstr>
      <vt:lpstr>FY 2020- 2021 Substance Abuse Expenditures - Child</vt:lpstr>
      <vt:lpstr>FY 2020- 2021 Substance Abuse Expenditures - Adult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Gray, Brittany</dc:creator>
  <cp:lastModifiedBy>Anne Swerlick</cp:lastModifiedBy>
  <cp:revision>18</cp:revision>
  <dcterms:created xsi:type="dcterms:W3CDTF">2021-10-21T21:17:35Z</dcterms:created>
  <dcterms:modified xsi:type="dcterms:W3CDTF">2022-07-28T13:40:57Z</dcterms:modified>
</cp:coreProperties>
</file>