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2"/>
  </p:notesMasterIdLst>
  <p:sldIdLst>
    <p:sldId id="256" r:id="rId3"/>
    <p:sldId id="433" r:id="rId4"/>
    <p:sldId id="299" r:id="rId5"/>
    <p:sldId id="276" r:id="rId6"/>
    <p:sldId id="431" r:id="rId7"/>
    <p:sldId id="309" r:id="rId8"/>
    <p:sldId id="672" r:id="rId9"/>
    <p:sldId id="673" r:id="rId10"/>
    <p:sldId id="675" r:id="rId11"/>
    <p:sldId id="587" r:id="rId12"/>
    <p:sldId id="599" r:id="rId13"/>
    <p:sldId id="588" r:id="rId14"/>
    <p:sldId id="665" r:id="rId15"/>
    <p:sldId id="674" r:id="rId16"/>
    <p:sldId id="565" r:id="rId17"/>
    <p:sldId id="596" r:id="rId18"/>
    <p:sldId id="288" r:id="rId19"/>
    <p:sldId id="589" r:id="rId20"/>
    <p:sldId id="50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B863"/>
    <a:srgbClr val="9D7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46"/>
    <p:restoredTop sz="71372"/>
  </p:normalViewPr>
  <p:slideViewPr>
    <p:cSldViewPr snapToGrid="0" snapToObjects="1">
      <p:cViewPr varScale="1">
        <p:scale>
          <a:sx n="91" d="100"/>
          <a:sy n="91" d="100"/>
        </p:scale>
        <p:origin x="18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E073F-BEA6-0B41-B5D5-FEB46BE9C601}" type="datetimeFigureOut">
              <a:rPr lang="en-US" smtClean="0"/>
              <a:t>9/6/22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708B2-BB9E-3045-B5B6-3C4AEF09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55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0A29F-B2A7-4541-9164-5056651417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23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0A29F-B2A7-4541-9164-505665141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802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0A29F-B2A7-4541-9164-505665141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51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0A29F-B2A7-4541-9164-505665141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329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0A29F-B2A7-4541-9164-505665141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20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0A29F-B2A7-4541-9164-505665141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103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0A29F-B2A7-4541-9164-505665141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156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9CBE5-77C0-4AAE-870A-EE1F7F8A44C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162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0A29F-B2A7-4541-9164-50566514170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85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0A29F-B2A7-4541-9164-5056651417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7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0A29F-B2A7-4541-9164-5056651417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445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0A29F-B2A7-4541-9164-505665141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248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0A29F-B2A7-4541-9164-505665141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047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0A29F-B2A7-4541-9164-505665141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84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0A29F-B2A7-4541-9164-505665141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153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slide_bkgr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Lucida Bright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75301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267200"/>
          </a:xfrm>
        </p:spPr>
        <p:txBody>
          <a:bodyPr vert="eaVert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cs typeface="Helvetica Neue Ligh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Helvetica Neue Light"/>
                <a:cs typeface="Helvetica Neue Light"/>
              </a:defRPr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Footer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86889" r="71833" b="2000"/>
          <a:stretch/>
        </p:blipFill>
        <p:spPr>
          <a:xfrm>
            <a:off x="20638" y="6117686"/>
            <a:ext cx="2265363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59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1"/>
            <a:ext cx="2057400" cy="5410201"/>
          </a:xfrm>
        </p:spPr>
        <p:txBody>
          <a:bodyPr vert="eaVert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1"/>
            <a:ext cx="6019800" cy="5334001"/>
          </a:xfrm>
        </p:spPr>
        <p:txBody>
          <a:bodyPr vert="eaVert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ADA2D79C-CD48-4D19-A731-CDEDB40B86D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Footer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86889" r="71833" b="2000"/>
          <a:stretch/>
        </p:blipFill>
        <p:spPr>
          <a:xfrm>
            <a:off x="20638" y="6117686"/>
            <a:ext cx="2265363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35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2697EF-D6CF-D64E-A8BE-B053F21CAA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" b="26067"/>
          <a:stretch/>
        </p:blipFill>
        <p:spPr>
          <a:xfrm>
            <a:off x="-114300" y="0"/>
            <a:ext cx="9372600" cy="70104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72053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960438"/>
          </a:xfrm>
        </p:spPr>
        <p:txBody>
          <a:bodyPr/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Lorem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Ipsum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Headline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Shpjerewr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43400"/>
          </a:xfrm>
        </p:spPr>
        <p:txBody>
          <a:bodyPr/>
          <a:lstStyle>
            <a:lvl1pPr marL="257175" indent="-257175">
              <a:buClr>
                <a:srgbClr val="C9961E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75000"/>
                  </a:schemeClr>
                </a:solidFill>
                <a:latin typeface="Helvetica" pitchFamily="2" charset="0"/>
              </a:defRPr>
            </a:lvl1pPr>
            <a:lvl2pPr marL="557213" indent="-214313">
              <a:buClr>
                <a:srgbClr val="C9961E"/>
              </a:buClr>
              <a:buFont typeface="System Font Regular"/>
              <a:buChar char="-"/>
              <a:defRPr>
                <a:solidFill>
                  <a:schemeClr val="tx2">
                    <a:lumMod val="75000"/>
                  </a:schemeClr>
                </a:solidFill>
                <a:latin typeface="Helvetica" pitchFamily="2" charset="0"/>
              </a:defRPr>
            </a:lvl2pPr>
            <a:lvl3pPr marL="857250" indent="-171450">
              <a:buClr>
                <a:srgbClr val="C9961E"/>
              </a:buClr>
              <a:buFont typeface="Wingdings" pitchFamily="2" charset="2"/>
              <a:buChar char="§"/>
              <a:defRPr>
                <a:solidFill>
                  <a:schemeClr val="tx2">
                    <a:lumMod val="75000"/>
                  </a:schemeClr>
                </a:solidFill>
                <a:latin typeface="Helvetica" pitchFamily="2" charset="0"/>
              </a:defRPr>
            </a:lvl3pPr>
            <a:lvl4pPr marL="1200150" indent="-171450">
              <a:buClr>
                <a:srgbClr val="C9961E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75000"/>
                  </a:schemeClr>
                </a:solidFill>
                <a:latin typeface="Helvetica" pitchFamily="2" charset="0"/>
              </a:defRPr>
            </a:lvl4pPr>
            <a:lvl5pPr marL="1543050" indent="-171450">
              <a:buClr>
                <a:srgbClr val="C9961E"/>
              </a:buClr>
              <a:buFont typeface="System Font Regular"/>
              <a:buChar char="-"/>
              <a:defRPr>
                <a:solidFill>
                  <a:schemeClr val="tx2">
                    <a:lumMod val="75000"/>
                  </a:schemeClr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97679" y="6289228"/>
            <a:ext cx="3569921" cy="365125"/>
          </a:xfrm>
          <a:prstGeom prst="rect">
            <a:avLst/>
          </a:prstGeom>
        </p:spPr>
        <p:txBody>
          <a:bodyPr/>
          <a:lstStyle>
            <a:lvl1pPr>
              <a:defRPr sz="750"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92536" y="6305280"/>
            <a:ext cx="894264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Calibri"/>
                <a:cs typeface="Calibri"/>
              </a:defRPr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Footer2.jpg">
            <a:extLst>
              <a:ext uri="{FF2B5EF4-FFF2-40B4-BE49-F238E27FC236}">
                <a16:creationId xmlns:a16="http://schemas.microsoft.com/office/drawing/2014/main" id="{9D3E43A6-BEB6-6146-BCFE-D0A224755F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86889" r="71833" b="2000"/>
          <a:stretch/>
        </p:blipFill>
        <p:spPr>
          <a:xfrm>
            <a:off x="15478" y="6117685"/>
            <a:ext cx="1699022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75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5E2B87-1E25-C74B-96BB-DF509BCBFD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" y="-42333"/>
            <a:ext cx="9144000" cy="1337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57402"/>
            <a:ext cx="7772400" cy="1362075"/>
          </a:xfrm>
        </p:spPr>
        <p:txBody>
          <a:bodyPr anchor="t"/>
          <a:lstStyle>
            <a:lvl1pPr algn="l">
              <a:defRPr sz="3000" b="1" i="0" cap="all"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429002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  <a:latin typeface="Helvetica" pitchFamily="2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Calibri"/>
                <a:cs typeface="Calibri"/>
              </a:defRPr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621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67200"/>
          </a:xfrm>
        </p:spPr>
        <p:txBody>
          <a:bodyPr/>
          <a:lstStyle>
            <a:lvl1pPr>
              <a:buClr>
                <a:srgbClr val="C9961E"/>
              </a:buClr>
              <a:defRPr sz="2100"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rgbClr val="C9961E"/>
              </a:buClr>
              <a:defRPr sz="1800">
                <a:solidFill>
                  <a:schemeClr val="tx2">
                    <a:lumMod val="75000"/>
                  </a:schemeClr>
                </a:solidFill>
              </a:defRPr>
            </a:lvl2pPr>
            <a:lvl3pPr marL="857250" indent="-171450">
              <a:buClr>
                <a:srgbClr val="C9961E"/>
              </a:buClr>
              <a:buFont typeface="Wingdings" pitchFamily="2" charset="2"/>
              <a:buChar char="§"/>
              <a:defRPr sz="1500">
                <a:solidFill>
                  <a:schemeClr val="tx2">
                    <a:lumMod val="75000"/>
                  </a:schemeClr>
                </a:solidFill>
              </a:defRPr>
            </a:lvl3pPr>
            <a:lvl4pPr marL="1200150" indent="-171450">
              <a:buClr>
                <a:srgbClr val="C9961E"/>
              </a:buClr>
              <a:buFont typeface="Arial" panose="020B0604020202020204" pitchFamily="34" charset="0"/>
              <a:buChar char="•"/>
              <a:defRPr sz="1350">
                <a:solidFill>
                  <a:schemeClr val="tx2">
                    <a:lumMod val="75000"/>
                  </a:schemeClr>
                </a:solidFill>
              </a:defRPr>
            </a:lvl4pPr>
            <a:lvl5pPr marL="1543050" indent="-171450">
              <a:buClr>
                <a:srgbClr val="C9961E"/>
              </a:buClr>
              <a:buFont typeface="System Font Regular"/>
              <a:buChar char="-"/>
              <a:defRPr sz="135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267200"/>
          </a:xfrm>
        </p:spPr>
        <p:txBody>
          <a:bodyPr/>
          <a:lstStyle>
            <a:lvl1pPr>
              <a:buClr>
                <a:srgbClr val="C9961E"/>
              </a:buClr>
              <a:defRPr sz="2100"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rgbClr val="C9961E"/>
              </a:buClr>
              <a:defRPr sz="1800">
                <a:solidFill>
                  <a:schemeClr val="tx2">
                    <a:lumMod val="75000"/>
                  </a:schemeClr>
                </a:solidFill>
              </a:defRPr>
            </a:lvl2pPr>
            <a:lvl3pPr marL="857250" indent="-171450">
              <a:buClr>
                <a:srgbClr val="C9961E"/>
              </a:buClr>
              <a:buFont typeface="Wingdings" pitchFamily="2" charset="2"/>
              <a:buChar char="§"/>
              <a:defRPr sz="1500">
                <a:solidFill>
                  <a:schemeClr val="tx2">
                    <a:lumMod val="75000"/>
                  </a:schemeClr>
                </a:solidFill>
              </a:defRPr>
            </a:lvl3pPr>
            <a:lvl4pPr marL="1200150" indent="-171450">
              <a:buClr>
                <a:srgbClr val="C9961E"/>
              </a:buClr>
              <a:buFont typeface="Arial" panose="020B0604020202020204" pitchFamily="34" charset="0"/>
              <a:buChar char="•"/>
              <a:defRPr sz="1350">
                <a:solidFill>
                  <a:schemeClr val="tx2">
                    <a:lumMod val="75000"/>
                  </a:schemeClr>
                </a:solidFill>
              </a:defRPr>
            </a:lvl4pPr>
            <a:lvl5pPr marL="1543050" indent="-171450">
              <a:buClr>
                <a:srgbClr val="C9961E"/>
              </a:buClr>
              <a:buFont typeface="System Font Regular"/>
              <a:buChar char="-"/>
              <a:defRPr sz="135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294439"/>
            <a:ext cx="3886200" cy="365125"/>
          </a:xfrm>
          <a:prstGeom prst="rect">
            <a:avLst/>
          </a:prstGeom>
        </p:spPr>
        <p:txBody>
          <a:bodyPr/>
          <a:lstStyle>
            <a:lvl1pPr>
              <a:defRPr sz="750"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05280"/>
            <a:ext cx="5334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Calibri"/>
                <a:cs typeface="Calibri"/>
              </a:defRPr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Footer2.jpg">
            <a:extLst>
              <a:ext uri="{FF2B5EF4-FFF2-40B4-BE49-F238E27FC236}">
                <a16:creationId xmlns:a16="http://schemas.microsoft.com/office/drawing/2014/main" id="{9FC3A677-0EC2-5147-AD72-8D3EDAF18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86889" r="71833" b="2000"/>
          <a:stretch/>
        </p:blipFill>
        <p:spPr>
          <a:xfrm>
            <a:off x="15478" y="6117685"/>
            <a:ext cx="1699022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85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2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692525"/>
          </a:xfrm>
        </p:spPr>
        <p:txBody>
          <a:bodyPr/>
          <a:lstStyle>
            <a:lvl1pPr>
              <a:buClr>
                <a:srgbClr val="C9961E"/>
              </a:buClr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rgbClr val="C9961E"/>
              </a:buClr>
              <a:defRPr sz="1500">
                <a:solidFill>
                  <a:schemeClr val="tx2">
                    <a:lumMod val="75000"/>
                  </a:schemeClr>
                </a:solidFill>
              </a:defRPr>
            </a:lvl2pPr>
            <a:lvl3pPr marL="857250" indent="-171450">
              <a:buClr>
                <a:srgbClr val="C9961E"/>
              </a:buClr>
              <a:buFont typeface="Wingdings" pitchFamily="2" charset="2"/>
              <a:buChar char="§"/>
              <a:defRPr sz="1350">
                <a:solidFill>
                  <a:schemeClr val="tx2">
                    <a:lumMod val="75000"/>
                  </a:schemeClr>
                </a:solidFill>
              </a:defRPr>
            </a:lvl3pPr>
            <a:lvl4pPr marL="1200150" indent="-171450">
              <a:buClr>
                <a:srgbClr val="C9961E"/>
              </a:buClr>
              <a:buFont typeface="Arial" panose="020B0604020202020204" pitchFamily="34" charset="0"/>
              <a:buChar char="•"/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543050" indent="-171450">
              <a:buClr>
                <a:srgbClr val="C9961E"/>
              </a:buClr>
              <a:buFont typeface="System Font Regular"/>
              <a:buChar char="-"/>
              <a:defRPr sz="12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2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7"/>
            <a:ext cx="4041775" cy="3692525"/>
          </a:xfrm>
        </p:spPr>
        <p:txBody>
          <a:bodyPr/>
          <a:lstStyle>
            <a:lvl1pPr>
              <a:buClr>
                <a:srgbClr val="C9961E"/>
              </a:buClr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rgbClr val="C9961E"/>
              </a:buClr>
              <a:defRPr sz="1500">
                <a:solidFill>
                  <a:schemeClr val="tx2">
                    <a:lumMod val="75000"/>
                  </a:schemeClr>
                </a:solidFill>
              </a:defRPr>
            </a:lvl2pPr>
            <a:lvl3pPr marL="857250" indent="-171450">
              <a:buClr>
                <a:srgbClr val="C9961E"/>
              </a:buClr>
              <a:buFont typeface="Wingdings" pitchFamily="2" charset="2"/>
              <a:buChar char="§"/>
              <a:defRPr sz="1350"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rgbClr val="C9961E"/>
              </a:buClr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543050" indent="-171450">
              <a:buClr>
                <a:srgbClr val="C9961E"/>
              </a:buClr>
              <a:buFont typeface="System Font Regular"/>
              <a:buChar char="-"/>
              <a:defRPr sz="12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67200" y="6324601"/>
            <a:ext cx="3657600" cy="365125"/>
          </a:xfrm>
          <a:prstGeom prst="rect">
            <a:avLst/>
          </a:prstGeom>
        </p:spPr>
        <p:txBody>
          <a:bodyPr/>
          <a:lstStyle>
            <a:lvl1pPr>
              <a:defRPr sz="750"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01000" y="6324602"/>
            <a:ext cx="6858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Calibri"/>
                <a:cs typeface="Calibri"/>
              </a:defRPr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 descr="Footer2.jpg">
            <a:extLst>
              <a:ext uri="{FF2B5EF4-FFF2-40B4-BE49-F238E27FC236}">
                <a16:creationId xmlns:a16="http://schemas.microsoft.com/office/drawing/2014/main" id="{2E13DA0F-B293-4E4C-B492-6D03C9CC6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86889" r="71833" b="2000"/>
          <a:stretch/>
        </p:blipFill>
        <p:spPr>
          <a:xfrm>
            <a:off x="15478" y="6117685"/>
            <a:ext cx="1699022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51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/>
          <a:lstStyle>
            <a:lvl1pPr>
              <a:defRPr b="1" i="0">
                <a:solidFill>
                  <a:schemeClr val="tx2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2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692525"/>
          </a:xfrm>
        </p:spPr>
        <p:txBody>
          <a:bodyPr/>
          <a:lstStyle>
            <a:lvl1pPr>
              <a:buClr>
                <a:srgbClr val="C9961E"/>
              </a:buClr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rgbClr val="C9961E"/>
              </a:buClr>
              <a:defRPr sz="1500">
                <a:solidFill>
                  <a:schemeClr val="tx2">
                    <a:lumMod val="75000"/>
                  </a:schemeClr>
                </a:solidFill>
              </a:defRPr>
            </a:lvl2pPr>
            <a:lvl3pPr marL="857250" indent="-171450">
              <a:buClr>
                <a:srgbClr val="C9961E"/>
              </a:buClr>
              <a:buFont typeface="Wingdings" pitchFamily="2" charset="2"/>
              <a:buChar char="§"/>
              <a:defRPr sz="1350">
                <a:solidFill>
                  <a:schemeClr val="tx2">
                    <a:lumMod val="75000"/>
                  </a:schemeClr>
                </a:solidFill>
              </a:defRPr>
            </a:lvl3pPr>
            <a:lvl4pPr marL="1200150" indent="-171450">
              <a:buClr>
                <a:srgbClr val="C9961E"/>
              </a:buClr>
              <a:buFont typeface="Arial" panose="020B0604020202020204" pitchFamily="34" charset="0"/>
              <a:buChar char="•"/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543050" indent="-171450">
              <a:buClr>
                <a:srgbClr val="C9961E"/>
              </a:buClr>
              <a:buFont typeface="System Font Regular"/>
              <a:buChar char="-"/>
              <a:defRPr sz="12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2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7"/>
            <a:ext cx="4041775" cy="3692525"/>
          </a:xfrm>
        </p:spPr>
        <p:txBody>
          <a:bodyPr/>
          <a:lstStyle>
            <a:lvl1pPr>
              <a:buClr>
                <a:srgbClr val="C9961E"/>
              </a:buClr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rgbClr val="C9961E"/>
              </a:buClr>
              <a:defRPr sz="1500">
                <a:solidFill>
                  <a:schemeClr val="tx2">
                    <a:lumMod val="75000"/>
                  </a:schemeClr>
                </a:solidFill>
              </a:defRPr>
            </a:lvl2pPr>
            <a:lvl3pPr marL="857250" indent="-171450">
              <a:buClr>
                <a:srgbClr val="C9961E"/>
              </a:buClr>
              <a:buFont typeface="Wingdings" pitchFamily="2" charset="2"/>
              <a:buChar char="§"/>
              <a:defRPr sz="1350">
                <a:solidFill>
                  <a:schemeClr val="tx2">
                    <a:lumMod val="75000"/>
                  </a:schemeClr>
                </a:solidFill>
              </a:defRPr>
            </a:lvl3pPr>
            <a:lvl4pPr marL="1200150" indent="-171450">
              <a:buClr>
                <a:srgbClr val="C9961E"/>
              </a:buClr>
              <a:buFont typeface="Arial" panose="020B0604020202020204" pitchFamily="34" charset="0"/>
              <a:buChar char="•"/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543050" indent="-171450">
              <a:buClr>
                <a:srgbClr val="C9961E"/>
              </a:buClr>
              <a:buFont typeface="System Font Regular"/>
              <a:buChar char="-"/>
              <a:defRPr sz="12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422422" y="6324601"/>
            <a:ext cx="3414699" cy="365125"/>
          </a:xfrm>
          <a:prstGeom prst="rect">
            <a:avLst/>
          </a:prstGeom>
        </p:spPr>
        <p:txBody>
          <a:bodyPr/>
          <a:lstStyle>
            <a:lvl1pPr>
              <a:defRPr sz="750"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18964" y="6324600"/>
            <a:ext cx="6858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Calibri"/>
                <a:cs typeface="Calibri"/>
              </a:defRPr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Footer2.jpg">
            <a:extLst>
              <a:ext uri="{FF2B5EF4-FFF2-40B4-BE49-F238E27FC236}">
                <a16:creationId xmlns:a16="http://schemas.microsoft.com/office/drawing/2014/main" id="{AB7A7DE7-2FCC-E44A-A057-6F13ED62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86889" r="71833" b="2000"/>
          <a:stretch/>
        </p:blipFill>
        <p:spPr>
          <a:xfrm>
            <a:off x="15478" y="6117685"/>
            <a:ext cx="1699022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68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/>
          <a:lstStyle>
            <a:lvl1pPr>
              <a:defRPr b="1" i="0">
                <a:solidFill>
                  <a:schemeClr val="tx2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29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750"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356352"/>
            <a:ext cx="609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Calibri"/>
                <a:cs typeface="Calibri"/>
              </a:defRPr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Footer2.jpg">
            <a:extLst>
              <a:ext uri="{FF2B5EF4-FFF2-40B4-BE49-F238E27FC236}">
                <a16:creationId xmlns:a16="http://schemas.microsoft.com/office/drawing/2014/main" id="{8788A28C-CA4A-CB49-8FC2-5A71EB02C5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86889" r="71833" b="2000"/>
          <a:stretch/>
        </p:blipFill>
        <p:spPr>
          <a:xfrm>
            <a:off x="15478" y="6117685"/>
            <a:ext cx="1699022" cy="7403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DAFE36-6486-5042-B8D7-43AA371036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496" y="6096001"/>
            <a:ext cx="1067762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3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29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750"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53400" y="6356352"/>
            <a:ext cx="5334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Calibri"/>
                <a:cs typeface="Calibri"/>
              </a:defRPr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706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960438"/>
          </a:xfrm>
        </p:spPr>
        <p:txBody>
          <a:bodyPr/>
          <a:lstStyle/>
          <a:p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Lorem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Ipsum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Headline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Shpjerewr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43400"/>
          </a:xfrm>
        </p:spPr>
        <p:txBody>
          <a:bodyPr/>
          <a:lstStyle>
            <a:lvl1pPr marL="257175" indent="-257175">
              <a:buFont typeface="Courier New" pitchFamily="49" charset="0"/>
              <a:buChar char="o"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557213" indent="-214313">
              <a:buFont typeface="Courier New" pitchFamily="49" charset="0"/>
              <a:buChar char="o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857250" indent="-171450">
              <a:buFont typeface="Courier New" pitchFamily="49" charset="0"/>
              <a:buChar char="o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1200150" indent="-171450">
              <a:buFont typeface="Courier New" pitchFamily="49" charset="0"/>
              <a:buChar char="o"/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 marL="1543050" indent="-171450">
              <a:buFont typeface="Courier New" pitchFamily="49" charset="0"/>
              <a:buChar char="o"/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528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cs typeface="Helvetica Neue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528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Helvetica Neue Light"/>
                <a:cs typeface="Helvetica Neue Light"/>
              </a:defRPr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Footer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86889" r="71833" b="2000"/>
          <a:stretch/>
        </p:blipFill>
        <p:spPr>
          <a:xfrm>
            <a:off x="20638" y="6117686"/>
            <a:ext cx="2265363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97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81000"/>
            <a:ext cx="3008313" cy="1054100"/>
          </a:xfrm>
        </p:spPr>
        <p:txBody>
          <a:bodyPr anchor="b"/>
          <a:lstStyle>
            <a:lvl1pPr algn="l">
              <a:defRPr sz="15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81001"/>
            <a:ext cx="5111750" cy="5562601"/>
          </a:xfrm>
        </p:spPr>
        <p:txBody>
          <a:bodyPr/>
          <a:lstStyle>
            <a:lvl1pPr>
              <a:buClr>
                <a:srgbClr val="DCA61E"/>
              </a:buCl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rgbClr val="DCA61E"/>
              </a:buClr>
              <a:defRPr sz="2100">
                <a:solidFill>
                  <a:schemeClr val="tx2">
                    <a:lumMod val="75000"/>
                  </a:schemeClr>
                </a:solidFill>
              </a:defRPr>
            </a:lvl2pPr>
            <a:lvl3pPr>
              <a:buClr>
                <a:srgbClr val="DCA61E"/>
              </a:buCl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rgbClr val="DCA61E"/>
              </a:buClr>
              <a:defRPr sz="1500">
                <a:solidFill>
                  <a:schemeClr val="tx2">
                    <a:lumMod val="75000"/>
                  </a:schemeClr>
                </a:solidFill>
              </a:defRPr>
            </a:lvl4pPr>
            <a:lvl5pPr>
              <a:buClr>
                <a:srgbClr val="DCA61E"/>
              </a:buClr>
              <a:defRPr sz="15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508500"/>
          </a:xfrm>
        </p:spPr>
        <p:txBody>
          <a:bodyPr/>
          <a:lstStyle>
            <a:lvl1pPr marL="0" indent="0">
              <a:buNone/>
              <a:defRPr sz="1050">
                <a:solidFill>
                  <a:schemeClr val="tx2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9530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750"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2"/>
            <a:ext cx="6096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Calibri"/>
                <a:cs typeface="Calibri"/>
              </a:defRPr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Footer2.jpg">
            <a:extLst>
              <a:ext uri="{FF2B5EF4-FFF2-40B4-BE49-F238E27FC236}">
                <a16:creationId xmlns:a16="http://schemas.microsoft.com/office/drawing/2014/main" id="{5C9CB9A9-10DA-A344-B680-06E469645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86889" r="71833" b="2000"/>
          <a:stretch/>
        </p:blipFill>
        <p:spPr>
          <a:xfrm>
            <a:off x="15478" y="6117685"/>
            <a:ext cx="1699022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6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00062"/>
          </a:xfrm>
        </p:spPr>
        <p:txBody>
          <a:bodyPr/>
          <a:lstStyle>
            <a:lvl1pPr marL="0" indent="0">
              <a:buNone/>
              <a:defRPr sz="1050">
                <a:solidFill>
                  <a:schemeClr val="tx2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68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750"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01000" y="6356352"/>
            <a:ext cx="6858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Calibri"/>
                <a:cs typeface="Calibri"/>
              </a:defRPr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Footer2.jpg">
            <a:extLst>
              <a:ext uri="{FF2B5EF4-FFF2-40B4-BE49-F238E27FC236}">
                <a16:creationId xmlns:a16="http://schemas.microsoft.com/office/drawing/2014/main" id="{8CB8EA0F-3EA4-2545-9403-07A1314AB2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86889" r="71833" b="2000"/>
          <a:stretch/>
        </p:blipFill>
        <p:spPr>
          <a:xfrm>
            <a:off x="15478" y="6117685"/>
            <a:ext cx="1699022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86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267200"/>
          </a:xfrm>
        </p:spPr>
        <p:txBody>
          <a:bodyPr vert="eaVert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Calibri"/>
                <a:cs typeface="Calibri"/>
              </a:defRPr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Footer2.jpg">
            <a:extLst>
              <a:ext uri="{FF2B5EF4-FFF2-40B4-BE49-F238E27FC236}">
                <a16:creationId xmlns:a16="http://schemas.microsoft.com/office/drawing/2014/main" id="{A9877BDC-806A-4543-9E74-A65430D44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86889" r="71833" b="2000"/>
          <a:stretch/>
        </p:blipFill>
        <p:spPr>
          <a:xfrm>
            <a:off x="15478" y="6117685"/>
            <a:ext cx="1699022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91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1"/>
            <a:ext cx="2057400" cy="5410201"/>
          </a:xfrm>
        </p:spPr>
        <p:txBody>
          <a:bodyPr vert="eaVert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1"/>
            <a:ext cx="6019800" cy="5334001"/>
          </a:xfrm>
        </p:spPr>
        <p:txBody>
          <a:bodyPr vert="eaVert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ADA2D79C-CD48-4D19-A731-CDEDB40B86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Footer2.jpg">
            <a:extLst>
              <a:ext uri="{FF2B5EF4-FFF2-40B4-BE49-F238E27FC236}">
                <a16:creationId xmlns:a16="http://schemas.microsoft.com/office/drawing/2014/main" id="{1CBB7B31-8040-4A4A-A927-72DBA5E62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86889" r="71833" b="2000"/>
          <a:stretch/>
        </p:blipFill>
        <p:spPr>
          <a:xfrm>
            <a:off x="15478" y="6117685"/>
            <a:ext cx="1699022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94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57402"/>
            <a:ext cx="7772400" cy="1362075"/>
          </a:xfrm>
        </p:spPr>
        <p:txBody>
          <a:bodyPr anchor="t"/>
          <a:lstStyle>
            <a:lvl1pPr algn="l">
              <a:defRPr sz="3000" b="1" cap="all">
                <a:latin typeface="Lucida Bright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429002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Helvetica Neue Light"/>
                <a:cs typeface="Helvetica Neue Light"/>
              </a:defRPr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oter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33"/>
          <a:stretch/>
        </p:blipFill>
        <p:spPr>
          <a:xfrm>
            <a:off x="0" y="-20320"/>
            <a:ext cx="9144000" cy="100584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14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67200"/>
          </a:xfrm>
        </p:spPr>
        <p:txBody>
          <a:bodyPr/>
          <a:lstStyle>
            <a:lvl1pPr>
              <a:defRPr sz="21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35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267200"/>
          </a:xfrm>
        </p:spPr>
        <p:txBody>
          <a:bodyPr/>
          <a:lstStyle>
            <a:lvl1pPr>
              <a:defRPr sz="21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35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cs typeface="Helvetica Neue Ligh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Helvetica Neue Light"/>
                <a:cs typeface="Helvetica Neue Light"/>
              </a:defRPr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Footer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86889" r="71833" b="2000"/>
          <a:stretch/>
        </p:blipFill>
        <p:spPr>
          <a:xfrm>
            <a:off x="20638" y="6117686"/>
            <a:ext cx="2265363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93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2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692525"/>
          </a:xfrm>
        </p:spPr>
        <p:txBody>
          <a:bodyPr/>
          <a:lstStyle>
            <a:lvl1pPr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15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35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2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7"/>
            <a:ext cx="4041775" cy="3692525"/>
          </a:xfrm>
        </p:spPr>
        <p:txBody>
          <a:bodyPr/>
          <a:lstStyle>
            <a:lvl1pPr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15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35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cs typeface="Helvetica Neue Light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Helvetica Neue Light"/>
                <a:cs typeface="Helvetica Neue Light"/>
              </a:defRPr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Footer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86889" r="71833" b="2000"/>
          <a:stretch/>
        </p:blipFill>
        <p:spPr>
          <a:xfrm>
            <a:off x="20638" y="6117686"/>
            <a:ext cx="2265363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72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cs typeface="Helvetica Neue Light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Helvetica Neue Light"/>
                <a:cs typeface="Helvetica Neue Light"/>
              </a:defRPr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 descr="Footer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86889" r="71833" b="2000"/>
          <a:stretch/>
        </p:blipFill>
        <p:spPr>
          <a:xfrm>
            <a:off x="20638" y="6117686"/>
            <a:ext cx="2265363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84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cs typeface="Helvetica Neue Light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Helvetica Neue Light"/>
                <a:cs typeface="Helvetica Neue Light"/>
              </a:defRPr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Footer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86889" r="71833" b="2000"/>
          <a:stretch/>
        </p:blipFill>
        <p:spPr>
          <a:xfrm>
            <a:off x="20638" y="6117686"/>
            <a:ext cx="2265363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43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81000"/>
            <a:ext cx="3008313" cy="1054100"/>
          </a:xfrm>
        </p:spPr>
        <p:txBody>
          <a:bodyPr anchor="b"/>
          <a:lstStyle>
            <a:lvl1pPr algn="l">
              <a:defRPr sz="15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81001"/>
            <a:ext cx="5111750" cy="5562601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1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5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5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508500"/>
          </a:xfrm>
        </p:spPr>
        <p:txBody>
          <a:bodyPr/>
          <a:lstStyle>
            <a:lvl1pPr marL="0" indent="0">
              <a:buNone/>
              <a:defRPr sz="1050">
                <a:solidFill>
                  <a:schemeClr val="tx2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cs typeface="Helvetica Neue Ligh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Helvetica Neue Light"/>
                <a:cs typeface="Helvetica Neue Light"/>
              </a:defRPr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Footer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86889" r="71833" b="2000"/>
          <a:stretch/>
        </p:blipFill>
        <p:spPr>
          <a:xfrm>
            <a:off x="20638" y="6117686"/>
            <a:ext cx="2265363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87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00062"/>
          </a:xfrm>
        </p:spPr>
        <p:txBody>
          <a:bodyPr/>
          <a:lstStyle>
            <a:lvl1pPr marL="0" indent="0">
              <a:buNone/>
              <a:defRPr sz="1050">
                <a:solidFill>
                  <a:schemeClr val="tx2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cs typeface="Helvetica Neue Ligh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Helvetica Neue Light"/>
                <a:cs typeface="Helvetica Neue Light"/>
              </a:defRPr>
            </a:lvl1pPr>
          </a:lstStyle>
          <a:p>
            <a:fld id="{ADA2D79C-CD48-4D19-A731-CDEDB40B86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6019800"/>
            <a:ext cx="8763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Footer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86889" r="71833" b="2000"/>
          <a:stretch/>
        </p:blipFill>
        <p:spPr>
          <a:xfrm>
            <a:off x="20638" y="6117686"/>
            <a:ext cx="2265363" cy="7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65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542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Helvetica Neue Light"/>
          <a:ea typeface="+mj-ea"/>
          <a:cs typeface="Helvetica Neue Light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14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2700" b="1" i="0" kern="1200">
          <a:solidFill>
            <a:schemeClr val="accent1">
              <a:lumMod val="50000"/>
            </a:schemeClr>
          </a:solidFill>
          <a:latin typeface="Helvetica" pitchFamily="2" charset="0"/>
          <a:ea typeface="+mj-ea"/>
          <a:cs typeface="Calibri"/>
        </a:defRPr>
      </a:lvl1pPr>
    </p:titleStyle>
    <p:bodyStyle>
      <a:lvl1pPr marL="257175" indent="-257175" algn="l" defTabSz="685800" rtl="0" eaLnBrk="1" latinLnBrk="0" hangingPunct="1">
        <a:lnSpc>
          <a:spcPct val="9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Helvetica" pitchFamily="2" charset="0"/>
          <a:ea typeface="+mn-ea"/>
          <a:cs typeface="Calibri"/>
        </a:defRPr>
      </a:lvl1pPr>
      <a:lvl2pPr marL="557213" indent="-214313" algn="l" defTabSz="685800" rtl="0" eaLnBrk="1" latinLnBrk="0" hangingPunct="1">
        <a:lnSpc>
          <a:spcPct val="90000"/>
        </a:lnSpc>
        <a:spcBef>
          <a:spcPct val="20000"/>
        </a:spcBef>
        <a:buFont typeface="Arial" pitchFamily="34" charset="0"/>
        <a:buChar char="–"/>
        <a:defRPr sz="2100" kern="1200">
          <a:solidFill>
            <a:schemeClr val="accent1">
              <a:lumMod val="50000"/>
            </a:schemeClr>
          </a:solidFill>
          <a:latin typeface="Helvetica" pitchFamily="2" charset="0"/>
          <a:ea typeface="+mn-ea"/>
          <a:cs typeface="Calibri"/>
        </a:defRPr>
      </a:lvl2pPr>
      <a:lvl3pPr marL="857250" indent="-171450" algn="l" defTabSz="685800" rtl="0" eaLnBrk="1" latinLnBrk="0" hangingPunct="1">
        <a:lnSpc>
          <a:spcPct val="90000"/>
        </a:lnSpc>
        <a:spcBef>
          <a:spcPct val="20000"/>
        </a:spcBef>
        <a:buFont typeface="Arial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Helvetica" pitchFamily="2" charset="0"/>
          <a:ea typeface="+mn-ea"/>
          <a:cs typeface="Calibri"/>
        </a:defRPr>
      </a:lvl3pPr>
      <a:lvl4pPr marL="1200150" indent="-171450" algn="l" defTabSz="685800" rtl="0" eaLnBrk="1" latinLnBrk="0" hangingPunct="1">
        <a:lnSpc>
          <a:spcPct val="90000"/>
        </a:lnSpc>
        <a:spcBef>
          <a:spcPct val="20000"/>
        </a:spcBef>
        <a:buFont typeface="Arial" pitchFamily="34" charset="0"/>
        <a:buChar char="–"/>
        <a:defRPr sz="1500" kern="1200">
          <a:solidFill>
            <a:schemeClr val="accent1">
              <a:lumMod val="50000"/>
            </a:schemeClr>
          </a:solidFill>
          <a:latin typeface="Helvetica" pitchFamily="2" charset="0"/>
          <a:ea typeface="+mn-ea"/>
          <a:cs typeface="Calibri"/>
        </a:defRPr>
      </a:lvl4pPr>
      <a:lvl5pPr marL="1543050" indent="-171450" algn="l" defTabSz="685800" rtl="0" eaLnBrk="1" latinLnBrk="0" hangingPunct="1">
        <a:lnSpc>
          <a:spcPct val="90000"/>
        </a:lnSpc>
        <a:spcBef>
          <a:spcPct val="20000"/>
        </a:spcBef>
        <a:buFont typeface="Arial" pitchFamily="34" charset="0"/>
        <a:buChar char="»"/>
        <a:defRPr sz="1500" kern="1200">
          <a:solidFill>
            <a:schemeClr val="accent1">
              <a:lumMod val="50000"/>
            </a:schemeClr>
          </a:solidFill>
          <a:latin typeface="Helvetica" pitchFamily="2" charset="0"/>
          <a:ea typeface="+mn-ea"/>
          <a:cs typeface="Calibri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cf.georgetown.edu/2022/03/24/research-update-childrens-anxiety-and-depression-on-the-ris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medicaid.gov/federal-policy-guidance/downloads/bhccib08182022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gress.gov/bill/117th-congress/senate-bill/2938/tex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inance.senate.gov/imo/media/doc/061422%20Finance%20Committee%20Youth%20Mental%20Health%20Discussion%20Draft.pdf" TargetMode="External"/><Relationship Id="rId5" Type="http://schemas.openxmlformats.org/officeDocument/2006/relationships/hyperlink" Target="https://www.finance.senate.gov/imo/media/doc/052622%20Telemental%20Health%20Discussion%20Draft.pdf" TargetMode="External"/><Relationship Id="rId4" Type="http://schemas.openxmlformats.org/officeDocument/2006/relationships/hyperlink" Target="https://www.congress.gov/bill/117th-congress/house-bill/766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caid.gov/federal-policy-guidance/downloads/bhccib08182022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medicaid.gov/federal-policy-guidance/downloads/sbscib081820222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witter.com/GeorgetownCCF?ref_src=twsrc%5Egoogle%7Ctwcamp%5Eserp%7Ctwgr%5Eauthor" TargetMode="External"/><Relationship Id="rId5" Type="http://schemas.openxmlformats.org/officeDocument/2006/relationships/hyperlink" Target="https://kidshealthcarereport.ccf.georgetown.edu/" TargetMode="External"/><Relationship Id="rId4" Type="http://schemas.openxmlformats.org/officeDocument/2006/relationships/hyperlink" Target="https://ccf.georgetown.ed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kidshealthcarereport.ccf.georgetown.ed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lickr.com/photos/eschipul/4513729974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gister.gov/documents/2022/08/22/2022-17810/medicaid-program-and-chip-mandatory-medicaid-and-childrens-health-insurance-program-chip-core-set" TargetMode="External"/><Relationship Id="rId2" Type="http://schemas.openxmlformats.org/officeDocument/2006/relationships/hyperlink" Target="https://www.federalregister.gov/public-inspection/2022-18875/streamlining-the-medicaid-childrens-health-insurance-program-and-basic-health-program-application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Child Health and Federal Medicaid/CHIP Activities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4214" y="4146115"/>
            <a:ext cx="3509636" cy="1163045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Joan Alker </a:t>
            </a:r>
          </a:p>
          <a:p>
            <a:r>
              <a:rPr lang="en-US" dirty="0"/>
              <a:t>Executive Director/Research Professor</a:t>
            </a:r>
          </a:p>
          <a:p>
            <a:r>
              <a:rPr lang="en-US" dirty="0"/>
              <a:t>Center for Children and Families</a:t>
            </a:r>
          </a:p>
          <a:p>
            <a:r>
              <a:rPr lang="en-US" dirty="0"/>
              <a:t>McCourt School of Public Policy</a:t>
            </a:r>
          </a:p>
          <a:p>
            <a:r>
              <a:rPr lang="en-US" dirty="0"/>
              <a:t>Georgetown University</a:t>
            </a:r>
          </a:p>
          <a:p>
            <a:r>
              <a:rPr lang="en-US" dirty="0"/>
              <a:t>September 8,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842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EB7E3E3-9A03-C64E-B04F-912059A72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76" y="750079"/>
            <a:ext cx="8229600" cy="720329"/>
          </a:xfrm>
        </p:spPr>
        <p:txBody>
          <a:bodyPr>
            <a:normAutofit/>
          </a:bodyPr>
          <a:lstStyle/>
          <a:p>
            <a:r>
              <a:rPr lang="en-US" sz="2400" dirty="0"/>
              <a:t>Children’s Mental Health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3AA73-A973-1346-AB33-9B64257F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DA2D79C-CD48-4D19-A731-CDEDB40B86D9}" type="slidenum">
              <a:rPr lang="en-US">
                <a:solidFill>
                  <a:prstClr val="black"/>
                </a:solidFill>
              </a:rPr>
              <a:pPr defTabSz="685800"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3B2288-EFA7-D34E-75BD-4B04887D4F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45"/>
          <a:stretch/>
        </p:blipFill>
        <p:spPr>
          <a:xfrm>
            <a:off x="3855338" y="1873651"/>
            <a:ext cx="4952352" cy="361082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CA8FC78-1A6F-839B-6AF8-6C01FD5A9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776" y="2057400"/>
            <a:ext cx="3714750" cy="2743200"/>
          </a:xfrm>
        </p:spPr>
        <p:txBody>
          <a:bodyPr>
            <a:normAutofit/>
          </a:bodyPr>
          <a:lstStyle/>
          <a:p>
            <a:r>
              <a:rPr lang="en-US" sz="1800" b="1" dirty="0"/>
              <a:t>31% </a:t>
            </a:r>
            <a:r>
              <a:rPr lang="en-US" sz="1800" dirty="0"/>
              <a:t>of children enrolled in Medicaid or CHIP as of 2020 had a mental, emotional, developmental, or behavioral problem</a:t>
            </a:r>
          </a:p>
          <a:p>
            <a:endParaRPr lang="en-US" sz="1800" dirty="0"/>
          </a:p>
          <a:p>
            <a:r>
              <a:rPr lang="en-US" sz="1800" dirty="0"/>
              <a:t>Of those who received care – </a:t>
            </a:r>
            <a:r>
              <a:rPr lang="en-US" sz="1800" b="1" dirty="0"/>
              <a:t>35% </a:t>
            </a:r>
            <a:r>
              <a:rPr lang="en-US" sz="1800" dirty="0"/>
              <a:t>had a somewhat or very difficult time obtaining mental health care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CDB5C52D-C8E1-616F-E881-37E52CC55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4599" y="6168358"/>
            <a:ext cx="4391809" cy="273844"/>
          </a:xfrm>
        </p:spPr>
        <p:txBody>
          <a:bodyPr/>
          <a:lstStyle/>
          <a:p>
            <a:pPr defTabSz="685800"/>
            <a:r>
              <a:rPr lang="en-US" sz="825" dirty="0">
                <a:solidFill>
                  <a:prstClr val="black"/>
                </a:solidFill>
                <a:latin typeface="Helvetica" pitchFamily="2" charset="0"/>
              </a:rPr>
              <a:t>Source: CMS, Beneficiary Profile, July 2022, https://</a:t>
            </a:r>
            <a:r>
              <a:rPr lang="en-US" sz="825" dirty="0" err="1">
                <a:solidFill>
                  <a:prstClr val="black"/>
                </a:solidFill>
                <a:latin typeface="Helvetica" pitchFamily="2" charset="0"/>
              </a:rPr>
              <a:t>www.medicaid.gov</a:t>
            </a:r>
            <a:r>
              <a:rPr lang="en-US" sz="825" dirty="0">
                <a:solidFill>
                  <a:prstClr val="black"/>
                </a:solidFill>
                <a:latin typeface="Helvetica" pitchFamily="2" charset="0"/>
              </a:rPr>
              <a:t>/</a:t>
            </a:r>
            <a:r>
              <a:rPr lang="en-US" sz="825" dirty="0" err="1">
                <a:solidFill>
                  <a:prstClr val="black"/>
                </a:solidFill>
                <a:latin typeface="Helvetica" pitchFamily="2" charset="0"/>
              </a:rPr>
              <a:t>medicaid</a:t>
            </a:r>
            <a:r>
              <a:rPr lang="en-US" sz="825" dirty="0">
                <a:solidFill>
                  <a:prstClr val="black"/>
                </a:solidFill>
                <a:latin typeface="Helvetica" pitchFamily="2" charset="0"/>
              </a:rPr>
              <a:t>/quality-of-care/downloads/beneficiary-profile-2022.pdf </a:t>
            </a:r>
          </a:p>
        </p:txBody>
      </p:sp>
    </p:spTree>
    <p:extLst>
      <p:ext uri="{BB962C8B-B14F-4D97-AF65-F5344CB8AC3E}">
        <p14:creationId xmlns:p14="http://schemas.microsoft.com/office/powerpoint/2010/main" val="828958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EB7E3E3-9A03-C64E-B04F-912059A72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4704"/>
            <a:ext cx="8229600" cy="720329"/>
          </a:xfrm>
        </p:spPr>
        <p:txBody>
          <a:bodyPr>
            <a:normAutofit/>
          </a:bodyPr>
          <a:lstStyle/>
          <a:p>
            <a:r>
              <a:rPr lang="en-US" sz="2400" dirty="0"/>
              <a:t>Children’s Mental Health &amp; Pandemic Stressors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3AA73-A973-1346-AB33-9B64257F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DA2D79C-CD48-4D19-A731-CDEDB40B86D9}" type="slidenum">
              <a:rPr lang="en-US">
                <a:solidFill>
                  <a:prstClr val="black"/>
                </a:solidFill>
              </a:rPr>
              <a:pPr defTabSz="685800"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CA8FC78-1A6F-839B-6AF8-6C01FD5A9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8489" y="1796527"/>
            <a:ext cx="7767022" cy="3517751"/>
          </a:xfrm>
        </p:spPr>
        <p:txBody>
          <a:bodyPr>
            <a:normAutofit/>
          </a:bodyPr>
          <a:lstStyle/>
          <a:p>
            <a:r>
              <a:rPr lang="en-US" sz="1800" b="1" dirty="0"/>
              <a:t>HRSA Researchers</a:t>
            </a:r>
          </a:p>
          <a:p>
            <a:pPr lvl="1"/>
            <a:r>
              <a:rPr lang="en-US" sz="1500" dirty="0"/>
              <a:t>Anxiety and depression among children ages 3-17 </a:t>
            </a:r>
            <a:r>
              <a:rPr lang="en-US" sz="1500" u="sng" dirty="0"/>
              <a:t>increased</a:t>
            </a:r>
            <a:r>
              <a:rPr lang="en-US" sz="1500" dirty="0"/>
              <a:t> from 2016 to 2020</a:t>
            </a:r>
          </a:p>
          <a:p>
            <a:pPr lvl="1"/>
            <a:r>
              <a:rPr lang="en-US" sz="1500" dirty="0"/>
              <a:t>As of 2020, 5.6 million kids (9.2%) were diagnosed with anxiety and 2.4 million (4.0%) were diagnosed with depression</a:t>
            </a:r>
          </a:p>
          <a:p>
            <a:pPr marL="342900" lvl="1" indent="0">
              <a:buNone/>
            </a:pPr>
            <a:endParaRPr lang="en-US" sz="1500" dirty="0"/>
          </a:p>
          <a:p>
            <a:r>
              <a:rPr lang="en-US" sz="1800" b="1" dirty="0"/>
              <a:t>CMS</a:t>
            </a:r>
          </a:p>
          <a:p>
            <a:pPr lvl="1"/>
            <a:r>
              <a:rPr lang="en-US" sz="1500" dirty="0"/>
              <a:t>Stressors related to the COVID pandemic have resulted in</a:t>
            </a:r>
            <a:r>
              <a:rPr lang="en-US" sz="1500" b="1" dirty="0"/>
              <a:t> </a:t>
            </a:r>
            <a:r>
              <a:rPr lang="en-US" sz="1500" b="1" i="1" dirty="0"/>
              <a:t>“surge of behavioral health concerns in children and youth" </a:t>
            </a:r>
          </a:p>
          <a:p>
            <a:pPr marL="342900" lvl="1" indent="0">
              <a:buNone/>
            </a:pPr>
            <a:endParaRPr lang="en-US" sz="1500" dirty="0"/>
          </a:p>
          <a:p>
            <a:r>
              <a:rPr lang="en-US" sz="1800" b="1" dirty="0"/>
              <a:t>CDC</a:t>
            </a:r>
          </a:p>
          <a:p>
            <a:pPr lvl="1"/>
            <a:r>
              <a:rPr lang="en-US" sz="1500" dirty="0"/>
              <a:t>From March 2020 until October 2020, </a:t>
            </a:r>
            <a:r>
              <a:rPr lang="en-US" sz="1500" u="sng" dirty="0"/>
              <a:t>mental health-related ED visits increased 24 percent </a:t>
            </a:r>
            <a:r>
              <a:rPr lang="en-US" sz="1500" dirty="0"/>
              <a:t>for children ages 5 to 11, and 31 percent for those ages 12 to 17 compared with pre-pandemic levels </a:t>
            </a:r>
          </a:p>
          <a:p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CDB5C52D-C8E1-616F-E881-37E52CC55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4550" y="6186647"/>
            <a:ext cx="5677986" cy="273844"/>
          </a:xfrm>
        </p:spPr>
        <p:txBody>
          <a:bodyPr/>
          <a:lstStyle/>
          <a:p>
            <a:pPr defTabSz="685800"/>
            <a:r>
              <a:rPr lang="en-US" sz="825" dirty="0">
                <a:solidFill>
                  <a:prstClr val="black"/>
                </a:solidFill>
                <a:latin typeface="Helvetica" pitchFamily="2" charset="0"/>
              </a:rPr>
              <a:t>Sources: CCF Research Update, 2022, </a:t>
            </a:r>
            <a:r>
              <a:rPr lang="en-US" sz="825" dirty="0">
                <a:solidFill>
                  <a:prstClr val="black"/>
                </a:solidFill>
                <a:latin typeface="Helveti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https://ccf.georgetown.edu/2022/03/24/research-update-childrens-anxiety-and-depression-on-the-rise/</a:t>
            </a:r>
            <a:r>
              <a:rPr lang="en-US" sz="825" dirty="0">
                <a:solidFill>
                  <a:prstClr val="black"/>
                </a:solidFill>
                <a:latin typeface="Helvetica" pitchFamily="2" charset="0"/>
              </a:rPr>
              <a:t>; CMCS Informational Bulletin,  Leveraging Medicaid, CHIP, and Other Federal Programs in the Delivery of Behavioral Health Services for Children and Youth, 2022, </a:t>
            </a:r>
            <a:r>
              <a:rPr lang="en-US" sz="825" dirty="0">
                <a:solidFill>
                  <a:prstClr val="black"/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https://www.medicaid.gov/federal-policy-guidance/downloads/bhccib08182022.pdf</a:t>
            </a:r>
            <a:endParaRPr lang="en-US" sz="825" dirty="0">
              <a:solidFill>
                <a:prstClr val="black"/>
              </a:solidFill>
              <a:highlight>
                <a:srgbClr val="FFFF00"/>
              </a:highlight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403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EB7E3E3-9A03-C64E-B04F-912059A72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76" y="802797"/>
            <a:ext cx="8229600" cy="720329"/>
          </a:xfrm>
        </p:spPr>
        <p:txBody>
          <a:bodyPr>
            <a:normAutofit/>
          </a:bodyPr>
          <a:lstStyle/>
          <a:p>
            <a:r>
              <a:rPr lang="en-US" sz="2400" dirty="0"/>
              <a:t>Decline in Rate of Mental Health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3AA73-A973-1346-AB33-9B64257F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DA2D79C-CD48-4D19-A731-CDEDB40B86D9}" type="slidenum">
              <a:rPr lang="en-US">
                <a:solidFill>
                  <a:prstClr val="black"/>
                </a:solidFill>
              </a:rPr>
              <a:pPr defTabSz="685800"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CA8FC78-1A6F-839B-6AF8-6C01FD5A9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448" y="1975027"/>
            <a:ext cx="2813520" cy="3139379"/>
          </a:xfrm>
        </p:spPr>
        <p:txBody>
          <a:bodyPr>
            <a:normAutofit/>
          </a:bodyPr>
          <a:lstStyle/>
          <a:p>
            <a:endParaRPr lang="en-US" sz="1800" b="1" dirty="0"/>
          </a:p>
          <a:p>
            <a:r>
              <a:rPr lang="en-US" sz="2100" dirty="0"/>
              <a:t>Approx. </a:t>
            </a:r>
            <a:r>
              <a:rPr lang="en-US" sz="2100" b="1" dirty="0"/>
              <a:t>23% fewer – 27.3 million – mental health services </a:t>
            </a:r>
            <a:r>
              <a:rPr lang="en-US" sz="2100" dirty="0"/>
              <a:t>for children under age 19 when compare pandemic period to pre-pandemic period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70D5B1-17E0-B4C6-70B3-068DEEF28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968" y="2079531"/>
            <a:ext cx="5597298" cy="3139379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8D6993C-2244-8185-86CD-B2E4B23F4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2151" y="6168358"/>
            <a:ext cx="4195468" cy="273844"/>
          </a:xfrm>
        </p:spPr>
        <p:txBody>
          <a:bodyPr/>
          <a:lstStyle/>
          <a:p>
            <a:pPr defTabSz="685800"/>
            <a:r>
              <a:rPr lang="en-US" sz="825" dirty="0">
                <a:solidFill>
                  <a:prstClr val="black"/>
                </a:solidFill>
                <a:latin typeface="Helvetica" pitchFamily="2" charset="0"/>
              </a:rPr>
              <a:t>Source: CMS COVID Data Snapshot, June 2022, https://</a:t>
            </a:r>
            <a:r>
              <a:rPr lang="en-US" sz="825" dirty="0" err="1">
                <a:solidFill>
                  <a:prstClr val="black"/>
                </a:solidFill>
                <a:latin typeface="Helvetica" pitchFamily="2" charset="0"/>
              </a:rPr>
              <a:t>www.medicaid.gov</a:t>
            </a:r>
            <a:r>
              <a:rPr lang="en-US" sz="825" dirty="0">
                <a:solidFill>
                  <a:prstClr val="black"/>
                </a:solidFill>
                <a:latin typeface="Helvetica" pitchFamily="2" charset="0"/>
              </a:rPr>
              <a:t>/state-resource-center/downloads/covid-19-medicaid-data-snapshot-01312022.pdf</a:t>
            </a:r>
          </a:p>
        </p:txBody>
      </p:sp>
    </p:spTree>
    <p:extLst>
      <p:ext uri="{BB962C8B-B14F-4D97-AF65-F5344CB8AC3E}">
        <p14:creationId xmlns:p14="http://schemas.microsoft.com/office/powerpoint/2010/main" val="1544475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51495-0DF3-F946-98CC-4928C69A7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small" dirty="0"/>
              <a:t>Federal Action</a:t>
            </a:r>
            <a:br>
              <a:rPr lang="en-US" cap="small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F0F85-2C16-7C4F-B639-E00C3CF9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DA2D79C-CD48-4D19-A731-CDEDB40B86D9}" type="slidenum">
              <a:rPr lang="en-US">
                <a:solidFill>
                  <a:prstClr val="black"/>
                </a:solidFill>
              </a:rPr>
              <a:pPr defTabSz="685800"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611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EB7E3E3-9A03-C64E-B04F-912059A72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5038"/>
            <a:ext cx="8229600" cy="720329"/>
          </a:xfrm>
        </p:spPr>
        <p:txBody>
          <a:bodyPr>
            <a:normAutofit/>
          </a:bodyPr>
          <a:lstStyle/>
          <a:p>
            <a:r>
              <a:rPr lang="en-US" sz="2400" dirty="0"/>
              <a:t>Congressional 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3AA73-A973-1346-AB33-9B64257F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DA2D79C-CD48-4D19-A731-CDEDB40B86D9}" type="slidenum">
              <a:rPr lang="en-US">
                <a:solidFill>
                  <a:prstClr val="black"/>
                </a:solidFill>
              </a:rPr>
              <a:pPr defTabSz="685800"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08AA3F-21F8-3042-BF11-8A5BA399BE0F}"/>
              </a:ext>
            </a:extLst>
          </p:cNvPr>
          <p:cNvSpPr txBox="1"/>
          <p:nvPr/>
        </p:nvSpPr>
        <p:spPr>
          <a:xfrm>
            <a:off x="957431" y="1721224"/>
            <a:ext cx="742277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100" b="1" i="1" dirty="0">
                <a:solidFill>
                  <a:srgbClr val="1F497D">
                    <a:lumMod val="75000"/>
                  </a:srgbClr>
                </a:solidFill>
                <a:latin typeface="Helvetica" pitchFamily="2" charset="0"/>
              </a:rPr>
              <a:t>Bipartisan Safer Communities Act </a:t>
            </a:r>
          </a:p>
          <a:p>
            <a:pPr marL="1028700" lvl="2" indent="-342900" defTabSz="685800">
              <a:buFont typeface="Wingdings" pitchFamily="2" charset="2"/>
              <a:buChar char="§"/>
            </a:pPr>
            <a:r>
              <a:rPr lang="en-US" sz="1500" i="1" dirty="0">
                <a:solidFill>
                  <a:srgbClr val="1F497D">
                    <a:lumMod val="75000"/>
                  </a:srgbClr>
                </a:solidFill>
                <a:latin typeface="Helvetica" pitchFamily="2" charset="0"/>
              </a:rPr>
              <a:t>Signed into law on June 25</a:t>
            </a:r>
            <a:r>
              <a:rPr lang="en-US" sz="1500" i="1" baseline="30000" dirty="0">
                <a:solidFill>
                  <a:srgbClr val="1F497D">
                    <a:lumMod val="75000"/>
                  </a:srgbClr>
                </a:solidFill>
                <a:latin typeface="Helvetica" pitchFamily="2" charset="0"/>
              </a:rPr>
              <a:t>th</a:t>
            </a:r>
            <a:r>
              <a:rPr lang="en-US" sz="1500" i="1" dirty="0">
                <a:solidFill>
                  <a:srgbClr val="1F497D">
                    <a:lumMod val="75000"/>
                  </a:srgbClr>
                </a:solidFill>
                <a:latin typeface="Helvetica" pitchFamily="2" charset="0"/>
              </a:rPr>
              <a:t>, </a:t>
            </a:r>
            <a:r>
              <a:rPr lang="en-US" sz="1500" dirty="0">
                <a:latin typeface="Helvetica" pitchFamily="2" charset="0"/>
                <a:hlinkClick r:id="rId3"/>
              </a:rPr>
              <a:t>Pub. Law 117-158</a:t>
            </a:r>
            <a:endParaRPr lang="en-US" sz="1500" i="1" dirty="0">
              <a:solidFill>
                <a:srgbClr val="1F497D">
                  <a:lumMod val="75000"/>
                </a:srgbClr>
              </a:solidFill>
              <a:latin typeface="Helvetica" pitchFamily="2" charset="0"/>
            </a:endParaRPr>
          </a:p>
          <a:p>
            <a:pPr marL="685800" lvl="2" defTabSz="685800"/>
            <a:endParaRPr lang="en-US" sz="1500" b="1" i="1" dirty="0">
              <a:solidFill>
                <a:srgbClr val="1F497D">
                  <a:lumMod val="75000"/>
                </a:srgbClr>
              </a:solidFill>
              <a:latin typeface="Helvetica" pitchFamily="2" charset="0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100" b="1" i="1" dirty="0">
                <a:solidFill>
                  <a:srgbClr val="1F497D">
                    <a:lumMod val="75000"/>
                  </a:srgbClr>
                </a:solidFill>
                <a:latin typeface="Helvetica" pitchFamily="2" charset="0"/>
              </a:rPr>
              <a:t>Restoring Hope for Mental Health and Well-Being Act of 2022 </a:t>
            </a:r>
            <a:r>
              <a:rPr lang="en-US" sz="2100" i="1" dirty="0">
                <a:solidFill>
                  <a:srgbClr val="1F497D">
                    <a:lumMod val="75000"/>
                  </a:srgbClr>
                </a:solidFill>
                <a:latin typeface="Helvetica" pitchFamily="2" charset="0"/>
              </a:rPr>
              <a:t>(</a:t>
            </a:r>
            <a:r>
              <a:rPr lang="en-US" sz="2100" i="1" dirty="0">
                <a:solidFill>
                  <a:srgbClr val="1F497D">
                    <a:lumMod val="75000"/>
                  </a:srgbClr>
                </a:solidFill>
                <a:latin typeface="Helvetica" pitchFamily="2" charset="0"/>
                <a:hlinkClick r:id="rId4"/>
              </a:rPr>
              <a:t>H.R 7666</a:t>
            </a:r>
            <a:r>
              <a:rPr lang="en-US" sz="2100" i="1" dirty="0">
                <a:solidFill>
                  <a:srgbClr val="1F497D">
                    <a:lumMod val="75000"/>
                  </a:srgbClr>
                </a:solidFill>
                <a:latin typeface="Helvetica" pitchFamily="2" charset="0"/>
              </a:rPr>
              <a:t>) </a:t>
            </a:r>
          </a:p>
          <a:p>
            <a:pPr marL="1028700" lvl="2" indent="-342900" defTabSz="685800">
              <a:buFont typeface="Wingdings" pitchFamily="2" charset="2"/>
              <a:buChar char="§"/>
            </a:pPr>
            <a:r>
              <a:rPr lang="en-US" sz="1500" i="1" dirty="0">
                <a:solidFill>
                  <a:srgbClr val="1F497D">
                    <a:lumMod val="75000"/>
                  </a:srgbClr>
                </a:solidFill>
                <a:latin typeface="Helvetica" pitchFamily="2" charset="0"/>
              </a:rPr>
              <a:t>passed by House June 22</a:t>
            </a:r>
            <a:r>
              <a:rPr lang="en-US" sz="1500" i="1" baseline="30000" dirty="0">
                <a:solidFill>
                  <a:srgbClr val="1F497D">
                    <a:lumMod val="75000"/>
                  </a:srgbClr>
                </a:solidFill>
                <a:latin typeface="Helvetica" pitchFamily="2" charset="0"/>
              </a:rPr>
              <a:t>nd. </a:t>
            </a:r>
            <a:endParaRPr lang="en-US" sz="1500" i="1" dirty="0">
              <a:solidFill>
                <a:srgbClr val="1F497D">
                  <a:lumMod val="75000"/>
                </a:srgbClr>
              </a:solidFill>
              <a:latin typeface="Helvetica" pitchFamily="2" charset="0"/>
            </a:endParaRPr>
          </a:p>
          <a:p>
            <a:pPr marL="1028700" lvl="2" indent="-342900" defTabSz="685800">
              <a:buFont typeface="Wingdings" pitchFamily="2" charset="2"/>
              <a:buChar char="§"/>
            </a:pPr>
            <a:r>
              <a:rPr lang="en-US" sz="1500" i="1" dirty="0">
                <a:solidFill>
                  <a:srgbClr val="1F497D">
                    <a:lumMod val="75000"/>
                  </a:srgbClr>
                </a:solidFill>
                <a:latin typeface="Helvetica" pitchFamily="2" charset="0"/>
              </a:rPr>
              <a:t>Senate yet to take up</a:t>
            </a:r>
          </a:p>
          <a:p>
            <a:pPr marL="342900" lvl="1" defTabSz="685800"/>
            <a:endParaRPr lang="en-US" sz="1500" b="1" i="1" dirty="0">
              <a:solidFill>
                <a:srgbClr val="1F497D">
                  <a:lumMod val="75000"/>
                </a:srgbClr>
              </a:solidFill>
              <a:latin typeface="Helvetica" pitchFamily="2" charset="0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100" b="1" i="1" dirty="0">
                <a:solidFill>
                  <a:srgbClr val="1F497D">
                    <a:lumMod val="75000"/>
                  </a:srgbClr>
                </a:solidFill>
                <a:latin typeface="Helvetica" pitchFamily="2" charset="0"/>
              </a:rPr>
              <a:t>Senate Finance Committee discussion drafts</a:t>
            </a:r>
          </a:p>
          <a:p>
            <a:pPr marL="1028700" lvl="2" indent="-342900" defTabSz="685800">
              <a:buFont typeface="Wingdings" pitchFamily="2" charset="2"/>
              <a:buChar char="§"/>
            </a:pPr>
            <a:r>
              <a:rPr lang="en-US" sz="1500" i="1" dirty="0">
                <a:latin typeface="Helvetica" pitchFamily="2" charset="0"/>
                <a:hlinkClick r:id="rId5"/>
              </a:rPr>
              <a:t>Telehealth</a:t>
            </a:r>
            <a:r>
              <a:rPr lang="en-US" sz="1500" i="1" dirty="0">
                <a:latin typeface="Helvetica" pitchFamily="2" charset="0"/>
              </a:rPr>
              <a:t> </a:t>
            </a:r>
            <a:r>
              <a:rPr lang="en-US" sz="1500" i="1" dirty="0">
                <a:solidFill>
                  <a:srgbClr val="1F497D">
                    <a:lumMod val="75000"/>
                  </a:srgbClr>
                </a:solidFill>
                <a:latin typeface="Helvetica" pitchFamily="2" charset="0"/>
              </a:rPr>
              <a:t>discussion draft – released in May</a:t>
            </a:r>
          </a:p>
          <a:p>
            <a:pPr marL="1028700" lvl="2" indent="-342900" defTabSz="685800">
              <a:buFont typeface="Wingdings" pitchFamily="2" charset="2"/>
              <a:buChar char="§"/>
            </a:pPr>
            <a:r>
              <a:rPr lang="en-US" sz="1500" i="1" dirty="0">
                <a:latin typeface="Helvetica" pitchFamily="2" charset="0"/>
                <a:hlinkClick r:id="rId6"/>
              </a:rPr>
              <a:t>Children and youth</a:t>
            </a:r>
            <a:r>
              <a:rPr lang="en-US" sz="1500" i="1" dirty="0">
                <a:latin typeface="Helvetica" pitchFamily="2" charset="0"/>
              </a:rPr>
              <a:t> </a:t>
            </a:r>
            <a:r>
              <a:rPr lang="en-US" sz="1500" i="1" dirty="0">
                <a:solidFill>
                  <a:srgbClr val="1F497D">
                    <a:lumMod val="75000"/>
                  </a:srgbClr>
                </a:solidFill>
                <a:latin typeface="Helvetica" pitchFamily="2" charset="0"/>
              </a:rPr>
              <a:t>discussion draft – released in June</a:t>
            </a:r>
          </a:p>
          <a:p>
            <a:pPr marL="1028700" lvl="2" indent="-342900" defTabSz="685800">
              <a:buFont typeface="Wingdings" pitchFamily="2" charset="2"/>
              <a:buChar char="§"/>
            </a:pPr>
            <a:r>
              <a:rPr lang="en-US" sz="1500" i="1" dirty="0">
                <a:solidFill>
                  <a:srgbClr val="1F497D">
                    <a:lumMod val="75000"/>
                  </a:srgbClr>
                </a:solidFill>
                <a:latin typeface="Helvetica" pitchFamily="2" charset="0"/>
              </a:rPr>
              <a:t>No official committee or floor action scheduled as of yet </a:t>
            </a:r>
          </a:p>
        </p:txBody>
      </p:sp>
    </p:spTree>
    <p:extLst>
      <p:ext uri="{BB962C8B-B14F-4D97-AF65-F5344CB8AC3E}">
        <p14:creationId xmlns:p14="http://schemas.microsoft.com/office/powerpoint/2010/main" val="2995596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7CCEE-7043-454A-9E02-57BC944E2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6882"/>
            <a:ext cx="8229600" cy="777479"/>
          </a:xfrm>
        </p:spPr>
        <p:txBody>
          <a:bodyPr>
            <a:normAutofit/>
          </a:bodyPr>
          <a:lstStyle/>
          <a:p>
            <a:r>
              <a:rPr lang="en-US" sz="2400" i="1" dirty="0"/>
              <a:t>Bipartisan Safer Communities Act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AA85A-72F0-4577-97CF-7914C444C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2013313"/>
            <a:ext cx="4975412" cy="3363537"/>
          </a:xfrm>
        </p:spPr>
        <p:txBody>
          <a:bodyPr>
            <a:normAutofit lnSpcReduction="10000"/>
          </a:bodyPr>
          <a:lstStyle/>
          <a:p>
            <a:r>
              <a:rPr lang="en-US" sz="1800" b="1" dirty="0"/>
              <a:t>CCBHC </a:t>
            </a:r>
          </a:p>
          <a:p>
            <a:pPr lvl="1"/>
            <a:r>
              <a:rPr lang="en-US" sz="1500" dirty="0"/>
              <a:t>Expands Medicaid CCBHC demo nationally </a:t>
            </a:r>
          </a:p>
          <a:p>
            <a:r>
              <a:rPr lang="en-US" sz="1800" b="1" dirty="0"/>
              <a:t>Telehealth</a:t>
            </a:r>
          </a:p>
          <a:p>
            <a:pPr lvl="1"/>
            <a:r>
              <a:rPr lang="en-US" sz="1500" dirty="0"/>
              <a:t>Guidance and technical assistance </a:t>
            </a:r>
          </a:p>
          <a:p>
            <a:r>
              <a:rPr lang="en-US" sz="1800" b="1" dirty="0"/>
              <a:t>Medicaid &amp; Schools</a:t>
            </a:r>
          </a:p>
          <a:p>
            <a:pPr lvl="1"/>
            <a:r>
              <a:rPr lang="en-US" sz="1500" dirty="0"/>
              <a:t>Guidance </a:t>
            </a:r>
          </a:p>
          <a:p>
            <a:pPr lvl="1"/>
            <a:r>
              <a:rPr lang="en-US" sz="1500" dirty="0"/>
              <a:t>Technical assistance center</a:t>
            </a:r>
          </a:p>
          <a:p>
            <a:pPr lvl="1"/>
            <a:r>
              <a:rPr lang="en-US" sz="1500" dirty="0"/>
              <a:t>$50 million in grants to states to support school-based services under Medicaid and CHIP</a:t>
            </a:r>
          </a:p>
          <a:p>
            <a:r>
              <a:rPr lang="en-US" sz="1800" b="1" dirty="0"/>
              <a:t>EPSDT oversight </a:t>
            </a:r>
          </a:p>
          <a:p>
            <a:pPr lvl="1"/>
            <a:r>
              <a:rPr lang="en-US" sz="1500" dirty="0"/>
              <a:t>Mandated HHS reviews of state EPSDT implementation, technical assistance, guidance, report to Congress and GAO report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A1FF7D-A8D8-498D-97D6-74974B945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DA2D79C-CD48-4D19-A731-CDEDB40B86D9}" type="slidenum">
              <a:rPr lang="en-US">
                <a:solidFill>
                  <a:prstClr val="black"/>
                </a:solidFill>
              </a:rPr>
              <a:pPr defTabSz="685800"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D02FDE-9050-4C34-A531-84C29AB099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14951" y="1885950"/>
            <a:ext cx="3113174" cy="336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17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7CCEE-7043-454A-9E02-57BC944E2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26" y="850288"/>
            <a:ext cx="8229600" cy="777479"/>
          </a:xfrm>
        </p:spPr>
        <p:txBody>
          <a:bodyPr>
            <a:normAutofit/>
          </a:bodyPr>
          <a:lstStyle/>
          <a:p>
            <a:r>
              <a:rPr lang="en-US" sz="2400" i="1" dirty="0"/>
              <a:t>Bipartisan Safer Communities Act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AA85A-72F0-4577-97CF-7914C444C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6526" y="2005908"/>
            <a:ext cx="7814288" cy="3545037"/>
          </a:xfrm>
        </p:spPr>
        <p:txBody>
          <a:bodyPr>
            <a:normAutofit/>
          </a:bodyPr>
          <a:lstStyle/>
          <a:p>
            <a:r>
              <a:rPr lang="en-US" b="1" dirty="0"/>
              <a:t>Additional school-based funding</a:t>
            </a:r>
          </a:p>
          <a:p>
            <a:pPr lvl="1"/>
            <a:r>
              <a:rPr lang="en-US" dirty="0"/>
              <a:t>$500 million through the School Based Professionals Grant Program</a:t>
            </a:r>
          </a:p>
          <a:p>
            <a:pPr lvl="1"/>
            <a:r>
              <a:rPr lang="en-US" dirty="0"/>
              <a:t>$500 million in funding to the School Based Mental Health Service Professionals Demonstration Grant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b="1" dirty="0"/>
              <a:t>Pediatric-focused programs</a:t>
            </a:r>
          </a:p>
          <a:p>
            <a:pPr lvl="1"/>
            <a:r>
              <a:rPr lang="en-US" dirty="0"/>
              <a:t>$60 million for primary care training and enhancement</a:t>
            </a:r>
          </a:p>
          <a:p>
            <a:pPr lvl="1"/>
            <a:r>
              <a:rPr lang="en-US" dirty="0"/>
              <a:t>Reauthorizes and provides $80 million in support for the Pediatric Mental Health Care Access Program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A1FF7D-A8D8-498D-97D6-74974B945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DA2D79C-CD48-4D19-A731-CDEDB40B86D9}" type="slidenum">
              <a:rPr lang="en-US">
                <a:solidFill>
                  <a:prstClr val="black"/>
                </a:solidFill>
              </a:rPr>
              <a:pPr defTabSz="685800"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78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6FDD672-A941-C345-A2D7-AA52A5793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701091"/>
            <a:ext cx="4040188" cy="479822"/>
          </a:xfrm>
          <a:solidFill>
            <a:schemeClr val="tx2">
              <a:lumMod val="75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HR 7666 – Restoring Hope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8269F00-71BB-6941-B7C6-8A3B62956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397726"/>
            <a:ext cx="4040188" cy="3814353"/>
          </a:xfrm>
        </p:spPr>
        <p:txBody>
          <a:bodyPr>
            <a:noAutofit/>
          </a:bodyPr>
          <a:lstStyle/>
          <a:p>
            <a:pPr>
              <a:spcAft>
                <a:spcPts val="450"/>
              </a:spcAft>
            </a:pPr>
            <a:r>
              <a:rPr lang="en-US" sz="1400" strike="sngStrike" dirty="0"/>
              <a:t>School-based guidance; Telehealth guidance; EPSDT oversight language</a:t>
            </a:r>
          </a:p>
          <a:p>
            <a:pPr>
              <a:spcAft>
                <a:spcPts val="450"/>
              </a:spcAft>
            </a:pPr>
            <a:r>
              <a:rPr lang="en-US" sz="1400" dirty="0"/>
              <a:t>Required health screens and referrals for juveniles in public institutions </a:t>
            </a:r>
          </a:p>
          <a:p>
            <a:pPr>
              <a:spcAft>
                <a:spcPts val="450"/>
              </a:spcAft>
            </a:pPr>
            <a:r>
              <a:rPr lang="en-US" sz="1400" dirty="0"/>
              <a:t>State option to provide Medicaid &amp; CHIP to juveniles in public institutions pre-sentencing </a:t>
            </a:r>
          </a:p>
          <a:p>
            <a:pPr>
              <a:spcAft>
                <a:spcPts val="450"/>
              </a:spcAft>
            </a:pPr>
            <a:r>
              <a:rPr lang="en-US" sz="1400" dirty="0"/>
              <a:t>Guidance to states on supporting mental health services for youth</a:t>
            </a:r>
          </a:p>
          <a:p>
            <a:pPr>
              <a:spcAft>
                <a:spcPts val="450"/>
              </a:spcAft>
            </a:pPr>
            <a:r>
              <a:rPr lang="en-US" sz="1400" dirty="0">
                <a:solidFill>
                  <a:srgbClr val="D29D1E"/>
                </a:solidFill>
              </a:rPr>
              <a:t>Guidance to states on flexibilities to ensure provider capacity </a:t>
            </a:r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2A9D512-2E09-CC4A-AAA8-1519116EC4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29932" y="701091"/>
            <a:ext cx="4041775" cy="479822"/>
          </a:xfrm>
          <a:solidFill>
            <a:schemeClr val="tx2">
              <a:lumMod val="75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Senate Finance Committee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7442BC1-9AD4-B34C-9129-CA4D94B0A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6614" y="1397726"/>
            <a:ext cx="4327569" cy="3814355"/>
          </a:xfrm>
        </p:spPr>
        <p:txBody>
          <a:bodyPr>
            <a:noAutofit/>
          </a:bodyPr>
          <a:lstStyle/>
          <a:p>
            <a:pPr>
              <a:spcAft>
                <a:spcPts val="450"/>
              </a:spcAft>
            </a:pPr>
            <a:r>
              <a:rPr lang="en-US" sz="1400" strike="sngStrike" dirty="0"/>
              <a:t>School-based guidance; Telehealth guidance; EPSDT oversight language</a:t>
            </a:r>
          </a:p>
          <a:p>
            <a:pPr>
              <a:spcAft>
                <a:spcPts val="450"/>
              </a:spcAft>
            </a:pPr>
            <a:r>
              <a:rPr lang="en-US" sz="1400" dirty="0"/>
              <a:t>Required health screens and referrals for juveniles in public institutions </a:t>
            </a:r>
          </a:p>
          <a:p>
            <a:pPr>
              <a:spcAft>
                <a:spcPts val="450"/>
              </a:spcAft>
            </a:pPr>
            <a:r>
              <a:rPr lang="en-US" sz="1400" dirty="0"/>
              <a:t>State option to provide Medicaid &amp; CHIP to juveniles in public institutions pre-sentencing </a:t>
            </a:r>
          </a:p>
          <a:p>
            <a:pPr>
              <a:spcAft>
                <a:spcPts val="450"/>
              </a:spcAft>
            </a:pPr>
            <a:r>
              <a:rPr lang="en-US" sz="1400" dirty="0"/>
              <a:t>Guidance to states on supporting mental health services for youth</a:t>
            </a:r>
          </a:p>
          <a:p>
            <a:pPr>
              <a:spcAft>
                <a:spcPts val="450"/>
              </a:spcAft>
            </a:pPr>
            <a:r>
              <a:rPr lang="en-US" sz="1400" dirty="0">
                <a:solidFill>
                  <a:srgbClr val="AA0000"/>
                </a:solidFill>
              </a:rPr>
              <a:t>Analysis and publication of Medicaid data related to mental health and SUD</a:t>
            </a:r>
          </a:p>
          <a:p>
            <a:pPr>
              <a:spcAft>
                <a:spcPts val="450"/>
              </a:spcAft>
            </a:pPr>
            <a:r>
              <a:rPr lang="en-US" sz="1400" dirty="0">
                <a:solidFill>
                  <a:srgbClr val="AA0000"/>
                </a:solidFill>
              </a:rPr>
              <a:t>Requiring Medicaid coverage for services provided on the same day (i.e., same-day billing)</a:t>
            </a:r>
          </a:p>
          <a:p>
            <a:pPr>
              <a:spcAft>
                <a:spcPts val="450"/>
              </a:spcAft>
            </a:pPr>
            <a:r>
              <a:rPr lang="en-US" sz="1400" dirty="0">
                <a:solidFill>
                  <a:srgbClr val="AA0000"/>
                </a:solidFill>
              </a:rPr>
              <a:t>Streamlined enrollment for out-of-state providers in Medicaid and CHIP providing services for children </a:t>
            </a:r>
          </a:p>
          <a:p>
            <a:pPr>
              <a:spcAft>
                <a:spcPts val="450"/>
              </a:spcAft>
            </a:pPr>
            <a:r>
              <a:rPr lang="en-US" sz="1400" dirty="0">
                <a:solidFill>
                  <a:srgbClr val="AA0000"/>
                </a:solidFill>
              </a:rPr>
              <a:t>Including telehealth in provider directories</a:t>
            </a:r>
          </a:p>
          <a:p>
            <a:pPr>
              <a:spcAft>
                <a:spcPts val="450"/>
              </a:spcAft>
            </a:pPr>
            <a:r>
              <a:rPr lang="en-US" sz="1400" dirty="0">
                <a:solidFill>
                  <a:srgbClr val="AA0000"/>
                </a:solidFill>
              </a:rPr>
              <a:t>Disregard certain CHIP HSI expenditures for behavioral health services for children in schools </a:t>
            </a:r>
          </a:p>
          <a:p>
            <a:pPr>
              <a:spcAft>
                <a:spcPts val="450"/>
              </a:spcAft>
            </a:pPr>
            <a:endParaRPr lang="en-US" sz="1400" dirty="0">
              <a:solidFill>
                <a:srgbClr val="AA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7EEA4-D524-1243-9388-F8C1642E7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DA2D79C-CD48-4D19-A731-CDEDB40B86D9}" type="slidenum">
              <a:rPr lang="en-US" sz="900">
                <a:solidFill>
                  <a:prstClr val="black"/>
                </a:solidFill>
              </a:rPr>
              <a:pPr defTabSz="685800"/>
              <a:t>17</a:t>
            </a:fld>
            <a:endParaRPr lang="en-US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927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EB7E3E3-9A03-C64E-B04F-912059A72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66" y="720307"/>
            <a:ext cx="8229600" cy="720329"/>
          </a:xfrm>
        </p:spPr>
        <p:txBody>
          <a:bodyPr>
            <a:normAutofit/>
          </a:bodyPr>
          <a:lstStyle/>
          <a:p>
            <a:r>
              <a:rPr lang="en-US" sz="2400" dirty="0"/>
              <a:t>Administration 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3AA73-A973-1346-AB33-9B64257F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DA2D79C-CD48-4D19-A731-CDEDB40B86D9}" type="slidenum">
              <a:rPr lang="en-US">
                <a:solidFill>
                  <a:prstClr val="black"/>
                </a:solidFill>
              </a:rPr>
              <a:pPr defTabSz="685800"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BB1CEB1-3AAB-D813-72D8-91770A249A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" y="1567543"/>
            <a:ext cx="7696200" cy="3961888"/>
          </a:xfrm>
        </p:spPr>
        <p:txBody>
          <a:bodyPr>
            <a:normAutofit lnSpcReduction="10000"/>
          </a:bodyPr>
          <a:lstStyle/>
          <a:p>
            <a:pPr marL="342900" indent="-342900"/>
            <a:r>
              <a:rPr lang="en-US" b="1" dirty="0"/>
              <a:t>CMS Informational Bulletins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b="1" i="1" dirty="0"/>
              <a:t>Behavioral Health Services &amp; Children</a:t>
            </a:r>
            <a:endParaRPr lang="en-US" b="1" i="1" dirty="0">
              <a:hlinkClick r:id="rId3"/>
            </a:endParaRPr>
          </a:p>
          <a:p>
            <a:pPr marL="1328737" lvl="3" indent="-342900">
              <a:buFont typeface="Wingdings" pitchFamily="2" charset="2"/>
              <a:buChar char="Ø"/>
            </a:pPr>
            <a:r>
              <a:rPr lang="en-US" i="1" dirty="0">
                <a:hlinkClick r:id="rId3"/>
              </a:rPr>
              <a:t>Leveraging Medicaid, CHIP, and Other Federal Programs in the Delivery of Behavioral Health Services for Children and Youth </a:t>
            </a:r>
            <a:r>
              <a:rPr lang="en-US" dirty="0"/>
              <a:t>(August 18, 2022)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b="1" i="1" dirty="0"/>
              <a:t>Medicaid &amp; Schools</a:t>
            </a:r>
            <a:endParaRPr lang="en-US" b="1" i="1" dirty="0">
              <a:hlinkClick r:id="rId4"/>
            </a:endParaRPr>
          </a:p>
          <a:p>
            <a:pPr marL="1328737" lvl="3" indent="-342900">
              <a:buFont typeface="Wingdings" pitchFamily="2" charset="2"/>
              <a:buChar char="Ø"/>
            </a:pPr>
            <a:r>
              <a:rPr lang="en-US" i="1" dirty="0">
                <a:hlinkClick r:id="rId4"/>
              </a:rPr>
              <a:t>Information on School-Based Services in Medicaid: Funding, Documentation and Expanding Services </a:t>
            </a:r>
            <a:r>
              <a:rPr lang="en-US" dirty="0"/>
              <a:t>(August 18, 2022)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More to come</a:t>
            </a:r>
          </a:p>
          <a:p>
            <a:pPr lvl="1"/>
            <a:r>
              <a:rPr lang="en-US" dirty="0"/>
              <a:t>Medicaid schools claiming guide, TA center, and $50 million in grants</a:t>
            </a:r>
          </a:p>
          <a:p>
            <a:pPr lvl="1"/>
            <a:r>
              <a:rPr lang="en-US" dirty="0"/>
              <a:t>Telehealth guidance</a:t>
            </a:r>
          </a:p>
          <a:p>
            <a:pPr lvl="1"/>
            <a:r>
              <a:rPr lang="en-US" dirty="0"/>
              <a:t>EPSDT guidance and state reviews 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653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77270-531E-564D-B898-F7B3AE788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Want to learn more?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6BB3B7-57BF-5D47-A581-8FC63794E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DA2D79C-CD48-4D19-A731-CDEDB40B86D9}" type="slidenum">
              <a:rPr lang="en-US">
                <a:solidFill>
                  <a:prstClr val="black"/>
                </a:solidFill>
              </a:rPr>
              <a:pPr defTabSz="685800"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189F04-E375-A36E-E631-342326E81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569" y="2162114"/>
            <a:ext cx="4172959" cy="27481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B55DB6-7843-019B-4E20-BD540F7C80D1}"/>
              </a:ext>
            </a:extLst>
          </p:cNvPr>
          <p:cNvSpPr txBox="1"/>
          <p:nvPr/>
        </p:nvSpPr>
        <p:spPr>
          <a:xfrm>
            <a:off x="739069" y="2228850"/>
            <a:ext cx="3661481" cy="270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>
                <a:solidFill>
                  <a:srgbClr val="1F497D">
                    <a:lumMod val="75000"/>
                  </a:srgbClr>
                </a:solidFill>
                <a:latin typeface="Helvetica" pitchFamily="2" charset="0"/>
              </a:rPr>
              <a:t>Visit our website:</a:t>
            </a:r>
          </a:p>
          <a:p>
            <a:pPr defTabSz="685800"/>
            <a:r>
              <a:rPr lang="en-US" sz="1650" dirty="0">
                <a:solidFill>
                  <a:srgbClr val="1F497D">
                    <a:lumMod val="75000"/>
                  </a:srgbClr>
                </a:solidFill>
                <a:latin typeface="Helvetica" pitchFamily="2" charset="0"/>
                <a:hlinkClick r:id="rId4"/>
              </a:rPr>
              <a:t>https://</a:t>
            </a:r>
            <a:r>
              <a:rPr lang="en-US" sz="1650" dirty="0" err="1">
                <a:solidFill>
                  <a:srgbClr val="1F497D">
                    <a:lumMod val="75000"/>
                  </a:srgbClr>
                </a:solidFill>
                <a:latin typeface="Helvetica" pitchFamily="2" charset="0"/>
                <a:hlinkClick r:id="rId4"/>
              </a:rPr>
              <a:t>ccf.georgetown.edu</a:t>
            </a:r>
            <a:endParaRPr lang="en-US" sz="1650" dirty="0">
              <a:solidFill>
                <a:srgbClr val="1F497D">
                  <a:lumMod val="75000"/>
                </a:srgbClr>
              </a:solidFill>
              <a:latin typeface="Helvetica" pitchFamily="2" charset="0"/>
            </a:endParaRPr>
          </a:p>
          <a:p>
            <a:pPr defTabSz="685800"/>
            <a:endParaRPr lang="en-US" b="1" dirty="0">
              <a:solidFill>
                <a:srgbClr val="1F497D">
                  <a:lumMod val="75000"/>
                </a:srgbClr>
              </a:solidFill>
              <a:latin typeface="Helvetica" pitchFamily="2" charset="0"/>
            </a:endParaRPr>
          </a:p>
          <a:p>
            <a:pPr defTabSz="685800"/>
            <a:r>
              <a:rPr lang="en-US" b="1" dirty="0">
                <a:solidFill>
                  <a:srgbClr val="1F497D">
                    <a:lumMod val="75000"/>
                  </a:srgbClr>
                </a:solidFill>
                <a:latin typeface="Helvetica" pitchFamily="2" charset="0"/>
              </a:rPr>
              <a:t>Check out our state data hub:</a:t>
            </a:r>
          </a:p>
          <a:p>
            <a:pPr defTabSz="685800"/>
            <a:r>
              <a:rPr lang="en-US" sz="1650" dirty="0">
                <a:solidFill>
                  <a:srgbClr val="1F497D">
                    <a:lumMod val="75000"/>
                  </a:srgbClr>
                </a:solidFill>
                <a:latin typeface="Helvetica" pitchFamily="2" charset="0"/>
                <a:hlinkClick r:id="rId5"/>
              </a:rPr>
              <a:t>https://</a:t>
            </a:r>
            <a:r>
              <a:rPr lang="en-US" sz="1650" dirty="0" err="1">
                <a:solidFill>
                  <a:srgbClr val="1F497D">
                    <a:lumMod val="75000"/>
                  </a:srgbClr>
                </a:solidFill>
                <a:latin typeface="Helvetica" pitchFamily="2" charset="0"/>
                <a:hlinkClick r:id="rId5"/>
              </a:rPr>
              <a:t>kidshealthcarereport.ccf.georgetown.edu</a:t>
            </a:r>
            <a:r>
              <a:rPr lang="en-US" sz="1650" dirty="0">
                <a:solidFill>
                  <a:srgbClr val="1F497D">
                    <a:lumMod val="75000"/>
                  </a:srgbClr>
                </a:solidFill>
                <a:latin typeface="Helvetica" pitchFamily="2" charset="0"/>
                <a:hlinkClick r:id="rId5"/>
              </a:rPr>
              <a:t>/</a:t>
            </a:r>
            <a:endParaRPr lang="en-US" sz="1650" dirty="0">
              <a:solidFill>
                <a:srgbClr val="1F497D">
                  <a:lumMod val="75000"/>
                </a:srgbClr>
              </a:solidFill>
              <a:latin typeface="Helvetica" pitchFamily="2" charset="0"/>
            </a:endParaRPr>
          </a:p>
          <a:p>
            <a:pPr defTabSz="685800"/>
            <a:endParaRPr lang="en-US" b="1" dirty="0">
              <a:solidFill>
                <a:srgbClr val="1F497D">
                  <a:lumMod val="75000"/>
                </a:srgbClr>
              </a:solidFill>
              <a:latin typeface="Helvetica" pitchFamily="2" charset="0"/>
            </a:endParaRPr>
          </a:p>
          <a:p>
            <a:pPr defTabSz="685800"/>
            <a:r>
              <a:rPr lang="en-US" b="1" dirty="0">
                <a:solidFill>
                  <a:srgbClr val="1F497D">
                    <a:lumMod val="75000"/>
                  </a:srgbClr>
                </a:solidFill>
                <a:latin typeface="Helvetica" pitchFamily="2" charset="0"/>
              </a:rPr>
              <a:t>Follow ups on twitter:</a:t>
            </a:r>
          </a:p>
          <a:p>
            <a:pPr defTabSz="685800"/>
            <a:r>
              <a:rPr lang="en-US" sz="1650" dirty="0">
                <a:solidFill>
                  <a:srgbClr val="1F497D">
                    <a:lumMod val="75000"/>
                  </a:srgbClr>
                </a:solidFill>
                <a:latin typeface="Helvetica" pitchFamily="2" charset="0"/>
                <a:hlinkClick r:id="rId6"/>
              </a:rPr>
              <a:t>@</a:t>
            </a:r>
            <a:r>
              <a:rPr lang="en-US" sz="1650" dirty="0" err="1">
                <a:solidFill>
                  <a:srgbClr val="1F497D">
                    <a:lumMod val="75000"/>
                  </a:srgbClr>
                </a:solidFill>
                <a:latin typeface="Helvetica" pitchFamily="2" charset="0"/>
                <a:hlinkClick r:id="rId6"/>
              </a:rPr>
              <a:t>GeorgetownCCF</a:t>
            </a:r>
            <a:endParaRPr lang="en-US" sz="1650" dirty="0">
              <a:solidFill>
                <a:srgbClr val="1F497D">
                  <a:lumMod val="75000"/>
                </a:srgbClr>
              </a:solidFill>
              <a:latin typeface="Helvetica" pitchFamily="2" charset="0"/>
            </a:endParaRPr>
          </a:p>
          <a:p>
            <a:pPr defTabSz="685800"/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3685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62B3C-2593-08AB-A566-79446C6BC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Child Uninsured Rate in Florida and the 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892D3-B7FB-092D-6F11-0F486BAE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2451" y="6218237"/>
            <a:ext cx="5020340" cy="365125"/>
          </a:xfrm>
        </p:spPr>
        <p:txBody>
          <a:bodyPr/>
          <a:lstStyle/>
          <a:p>
            <a:r>
              <a:rPr lang="en-US" sz="900" dirty="0"/>
              <a:t>Source: Georgetown University Center for Children and Families analysis of the Table HIC-5, Health Insurance Coverage Status and Type of Coverage by State - Children Under 19: 2008 to 2019, Health Insurance Historical Tables, U.S. Census Bureau American Community Survey (ACS). *Change is significant at the 90% confidence level relative to the prior year.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1FE86-F9C1-65E5-09CB-A9187C44A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D79C-CD48-4D19-A731-CDEDB40B86D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1ADB7A-BB4B-7F1B-7FCA-980588A2A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17638"/>
            <a:ext cx="7772400" cy="44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3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A436D-952C-E947-8D54-9A132ADEE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81" y="3275409"/>
            <a:ext cx="3485788" cy="18002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969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View our interactive data hub for a closer look at how children’s public coverage is in your state. </a:t>
            </a:r>
          </a:p>
          <a:p>
            <a:pPr marL="0" indent="0">
              <a:buNone/>
            </a:pPr>
            <a:endParaRPr lang="en-US" sz="1575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1275" dirty="0">
                <a:hlinkClick r:id="rId3"/>
              </a:rPr>
              <a:t>https://kidshealthcarereport.ccf.georgetown.edu/</a:t>
            </a:r>
            <a:endParaRPr lang="en-US" sz="1275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EE298-1221-BB42-8D76-431DF31E9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81" y="2122714"/>
            <a:ext cx="3271838" cy="540247"/>
          </a:xfrm>
        </p:spPr>
        <p:txBody>
          <a:bodyPr>
            <a:noAutofit/>
          </a:bodyPr>
          <a:lstStyle/>
          <a:p>
            <a:r>
              <a:rPr lang="en-US" sz="2700" b="1" dirty="0">
                <a:solidFill>
                  <a:schemeClr val="tx2">
                    <a:lumMod val="75000"/>
                  </a:schemeClr>
                </a:solidFill>
                <a:latin typeface="Lucida Bright" panose="02040602050505020304" pitchFamily="18" charset="77"/>
                <a:ea typeface="Helvetica Neue" panose="02000503000000020004" pitchFamily="2" charset="0"/>
                <a:cs typeface="Helvetica Neue" panose="02000503000000020004" pitchFamily="2" charset="0"/>
              </a:rPr>
              <a:t>The Children’s Health Care Report Card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C1AB9E-F7DA-1D4D-A384-11AFEC6AF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D79C-CD48-4D19-A731-CDEDB40B86D9}" type="slidenum">
              <a:rPr lang="en-US" sz="1500" smtClean="0"/>
              <a:pPr/>
              <a:t>3</a:t>
            </a:fld>
            <a:endParaRPr lang="en-US" sz="1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23EE05-52B3-06F5-E0E7-3A6F68457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891" y="947854"/>
            <a:ext cx="4457909" cy="465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96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01EB7-0835-484E-A2DB-007D5DE7B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5" y="681830"/>
            <a:ext cx="8229600" cy="77747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Current Framework for </a:t>
            </a:r>
            <a:br>
              <a:rPr lang="en-US" sz="3200" dirty="0"/>
            </a:br>
            <a:r>
              <a:rPr lang="en-US" sz="3200" dirty="0"/>
              <a:t>Medicaid Continuous Coverage Protection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83729-35B8-B743-9A3A-3759B513C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43450" y="2008585"/>
            <a:ext cx="4040188" cy="479822"/>
          </a:xfrm>
          <a:gradFill flip="none" rotWithShape="1">
            <a:gsLst>
              <a:gs pos="0">
                <a:srgbClr val="DCA61E">
                  <a:tint val="66000"/>
                  <a:satMod val="160000"/>
                </a:srgbClr>
              </a:gs>
              <a:gs pos="50000">
                <a:srgbClr val="DCA61E">
                  <a:tint val="44500"/>
                  <a:satMod val="160000"/>
                </a:srgbClr>
              </a:gs>
              <a:gs pos="100000">
                <a:srgbClr val="DCA61E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anchor="ctr">
            <a:normAutofit/>
          </a:bodyPr>
          <a:lstStyle/>
          <a:p>
            <a:pPr algn="ctr"/>
            <a:r>
              <a:rPr lang="en-US" dirty="0"/>
              <a:t>Maintenance of Effort (MOE)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E4ECE9-64C3-204F-BAC7-7A6DCB64E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3450" y="2488407"/>
            <a:ext cx="4040188" cy="276939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Maintain eligibility levels and enrollment procedures</a:t>
            </a:r>
          </a:p>
          <a:p>
            <a:r>
              <a:rPr lang="en-US" dirty="0"/>
              <a:t>Cannot add or increase premiums</a:t>
            </a:r>
          </a:p>
          <a:p>
            <a:r>
              <a:rPr lang="en-US" i="1" dirty="0">
                <a:solidFill>
                  <a:srgbClr val="AA0000"/>
                </a:solidFill>
              </a:rPr>
              <a:t>Keep Medicaid enrollees continuously covered through end of the month the PHE ends (earliest January 2023)</a:t>
            </a:r>
          </a:p>
          <a:p>
            <a:r>
              <a:rPr lang="en-US" dirty="0"/>
              <a:t>Does not apply to separate CHIP programs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C7AAFF-F7D6-3149-8BFD-08A4F04034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00050" y="2000250"/>
            <a:ext cx="4041775" cy="479822"/>
          </a:xfrm>
          <a:gradFill flip="none" rotWithShape="1">
            <a:gsLst>
              <a:gs pos="0">
                <a:srgbClr val="DCA61E">
                  <a:tint val="66000"/>
                  <a:satMod val="160000"/>
                </a:srgbClr>
              </a:gs>
              <a:gs pos="50000">
                <a:srgbClr val="DCA61E">
                  <a:tint val="44500"/>
                  <a:satMod val="160000"/>
                </a:srgbClr>
              </a:gs>
              <a:gs pos="100000">
                <a:srgbClr val="DCA61E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anchor="ctr">
            <a:noAutofit/>
          </a:bodyPr>
          <a:lstStyle/>
          <a:p>
            <a:pPr algn="ctr"/>
            <a:r>
              <a:rPr lang="en-US" dirty="0"/>
              <a:t>Enhanced Federal Funding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5B131C-B898-E448-9CB0-7BD377764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00050" y="2480073"/>
            <a:ext cx="4041775" cy="276939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Twin economic and public health crises</a:t>
            </a:r>
          </a:p>
          <a:p>
            <a:r>
              <a:rPr lang="en-US" dirty="0"/>
              <a:t>Congress provided an extra 6.2 percentage points in the federal Medicaid match rate; 4.34% in additional CHIP match (earliest end = Q1 2023)</a:t>
            </a:r>
          </a:p>
          <a:p>
            <a:r>
              <a:rPr lang="en-US" dirty="0"/>
              <a:t>Through the end of the quarter the PHE ends </a:t>
            </a:r>
          </a:p>
          <a:p>
            <a:r>
              <a:rPr lang="en-US" dirty="0"/>
              <a:t>States must meet certain maintenance of effort provisions (MOE)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B618F-0515-CB49-93ED-D5E553B7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D79C-CD48-4D19-A731-CDEDB40B86D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18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65FEE-5771-2C21-A017-E9F676F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906" y="471351"/>
            <a:ext cx="7256184" cy="9604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Percent Enrollment Changes in Child Medicaid/CHIP in Florida and the US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sz="2200" dirty="0">
                <a:solidFill>
                  <a:srgbClr val="002060"/>
                </a:solidFill>
              </a:rPr>
              <a:t>December 2017 – April 2022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DBB70F-E3A3-5D84-8779-A41C7A24F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18" b="17544"/>
          <a:stretch/>
        </p:blipFill>
        <p:spPr>
          <a:xfrm>
            <a:off x="317591" y="1614352"/>
            <a:ext cx="8508817" cy="432580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6D62C-6AD0-635A-A459-23F7D2297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1622" y="6122717"/>
            <a:ext cx="5422900" cy="365125"/>
          </a:xfrm>
        </p:spPr>
        <p:txBody>
          <a:bodyPr/>
          <a:lstStyle/>
          <a:p>
            <a:r>
              <a:rPr lang="en-US" sz="900" dirty="0"/>
              <a:t>Source: Georgetown University Center for Children and Families analysis of Centers for Medicare &amp; Medicaid Services Monthly Medicaid &amp; CHIP Application, Eligibility Determination, and Enrollment Data. Updated data used wherever possible. Preliminary data or state administrative data are substituted in some months. Please contact CCF for full methodology.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1BA07-AE44-302B-6631-13D1056AF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D79C-CD48-4D19-A731-CDEDB40B86D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350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5A1D-D67C-D345-9469-7621B1477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1737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Long is the PHE in Place and How Will it End??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533D71-49FE-3E49-A14B-FCDEE67CC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85951"/>
            <a:ext cx="4038600" cy="3314699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450"/>
              </a:spcAft>
              <a:buClr>
                <a:srgbClr val="C9961E"/>
              </a:buClr>
            </a:pPr>
            <a:r>
              <a:rPr lang="en-US" sz="1800" dirty="0"/>
              <a:t>Secretary Becerra extended the PHE to October 13, 2022 and will extend it again for 90 days. </a:t>
            </a:r>
          </a:p>
          <a:p>
            <a:pPr>
              <a:spcAft>
                <a:spcPts val="450"/>
              </a:spcAft>
              <a:buClr>
                <a:srgbClr val="C9961E"/>
              </a:buClr>
            </a:pPr>
            <a:r>
              <a:rPr lang="en-US" sz="1800" dirty="0"/>
              <a:t>The Biden Administration will give states 60 days advance notice if they plan to lift it</a:t>
            </a:r>
          </a:p>
          <a:p>
            <a:r>
              <a:rPr lang="en-US" sz="1800" dirty="0"/>
              <a:t>Congress could act to lift the Medicaid continuous coverage protection on a date certain as the House did in Build Back Better.</a:t>
            </a:r>
          </a:p>
          <a:p>
            <a:pPr>
              <a:buClr>
                <a:srgbClr val="C9961E"/>
              </a:buClr>
            </a:pPr>
            <a:r>
              <a:rPr lang="en-US" sz="1800" dirty="0"/>
              <a:t>States could reject the extra federal funding individually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DDB248-94D9-1D4D-AC0F-5A82E10A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1050" y="5589270"/>
            <a:ext cx="285750" cy="273844"/>
          </a:xfrm>
        </p:spPr>
        <p:txBody>
          <a:bodyPr/>
          <a:lstStyle/>
          <a:p>
            <a:fld id="{ADA2D79C-CD48-4D19-A731-CDEDB40B86D9}" type="slidenum">
              <a:rPr lang="en-US" sz="1013"/>
              <a:pPr/>
              <a:t>6</a:t>
            </a:fld>
            <a:endParaRPr lang="en-US" sz="1013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20749B-3413-8145-9F3F-57536EF86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257800" y="2343150"/>
            <a:ext cx="3518161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61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C9598-1D3A-0046-BDAD-D4E8EB80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D79C-CD48-4D19-A731-CDEDB40B86D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19D18C-1056-C348-87EE-669E1D842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76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A98E52-80F3-FD13-8192-D068E1499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Regulatory Activity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14C60C-AC4D-73B4-6EF8-B2B13EA312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Medicaid/CHIP eligibility and enrollment NPRM</a:t>
            </a:r>
            <a:r>
              <a:rPr lang="en-US" dirty="0"/>
              <a:t>. Comments are due c. November 7</a:t>
            </a:r>
            <a:r>
              <a:rPr lang="en-US" baseline="30000" dirty="0"/>
              <a:t>th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Eliminates waiting periods, lockouts, and lifetime/annual benefit limits in CHIP</a:t>
            </a:r>
          </a:p>
          <a:p>
            <a:pPr lvl="1"/>
            <a:r>
              <a:rPr lang="en-US" dirty="0"/>
              <a:t>Aims to smooth transitions from Medicaid/CHIP and vice versa</a:t>
            </a:r>
          </a:p>
          <a:p>
            <a:r>
              <a:rPr lang="en-US" dirty="0">
                <a:hlinkClick r:id="rId3"/>
              </a:rPr>
              <a:t>Mandatory Medicaid/CHIP Quality Core Set Reporting</a:t>
            </a:r>
            <a:endParaRPr lang="en-US" dirty="0"/>
          </a:p>
          <a:p>
            <a:pPr lvl="1"/>
            <a:r>
              <a:rPr lang="en-US" dirty="0"/>
              <a:t>States must start reporting all child measure in FFY2024</a:t>
            </a:r>
          </a:p>
          <a:p>
            <a:pPr lvl="1"/>
            <a:r>
              <a:rPr lang="en-US" dirty="0"/>
              <a:t> 	Comments on reg due 10/21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D93D37-D7D4-8F29-C665-67595393FB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CMS is working on a major rule on improving access in Medicaid in the managed </a:t>
            </a:r>
            <a:r>
              <a:rPr lang="en-US"/>
              <a:t>care context;</a:t>
            </a:r>
            <a:endParaRPr lang="en-US" dirty="0"/>
          </a:p>
          <a:p>
            <a:r>
              <a:rPr lang="en-US" dirty="0"/>
              <a:t>Section 1115 waiver activity is ongoing with litigation playing a significant role in red states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779EB5-AA23-918E-F948-AEA27EF66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5C0011-4787-DC34-5D3D-DA712656E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2D79C-CD48-4D19-A731-CDEDB40B86D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72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Federal Action on Mental Health: Medicaid and CHIP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4214" y="4146115"/>
            <a:ext cx="3509636" cy="1163045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Anne Dwyer</a:t>
            </a:r>
          </a:p>
          <a:p>
            <a:r>
              <a:rPr lang="en-US" dirty="0"/>
              <a:t>Associate Research Professor</a:t>
            </a:r>
          </a:p>
          <a:p>
            <a:r>
              <a:rPr lang="en-US" dirty="0"/>
              <a:t>Center for Children and Families</a:t>
            </a:r>
          </a:p>
          <a:p>
            <a:r>
              <a:rPr lang="en-US" dirty="0"/>
              <a:t>McCourt School of Public Policy</a:t>
            </a:r>
          </a:p>
          <a:p>
            <a:r>
              <a:rPr lang="en-US" dirty="0"/>
              <a:t>Georgetown University</a:t>
            </a:r>
          </a:p>
          <a:p>
            <a:r>
              <a:rPr lang="en-US" dirty="0"/>
              <a:t>September 8,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7983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F template" id="{4636DDAE-7B11-7941-BD7B-53E14CB4F5BF}" vid="{B17D89AB-C59A-0D44-B1AE-E3439A5DA2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-2 unwinding webinar TB and JS" id="{F59BD089-F363-ED4A-AE27-D72610DCB088}" vid="{B4A761EB-2D6F-CB4B-A8D8-E435BAB227F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3870</TotalTime>
  <Words>1333</Words>
  <Application>Microsoft Macintosh PowerPoint</Application>
  <PresentationFormat>On-screen Show (4:3)</PresentationFormat>
  <Paragraphs>175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Courier New</vt:lpstr>
      <vt:lpstr>Helvetica</vt:lpstr>
      <vt:lpstr>Helvetica Neue</vt:lpstr>
      <vt:lpstr>Helvetica Neue Light</vt:lpstr>
      <vt:lpstr>Lucida Bright</vt:lpstr>
      <vt:lpstr>System Font Regular</vt:lpstr>
      <vt:lpstr>Wingdings</vt:lpstr>
      <vt:lpstr>1_Office Theme</vt:lpstr>
      <vt:lpstr>Office Theme</vt:lpstr>
      <vt:lpstr>Child Health and Federal Medicaid/CHIP Activities</vt:lpstr>
      <vt:lpstr>Child Uninsured Rate in Florida and the US</vt:lpstr>
      <vt:lpstr>The Children’s Health Care Report Card</vt:lpstr>
      <vt:lpstr>Current Framework for  Medicaid Continuous Coverage Protection</vt:lpstr>
      <vt:lpstr>Percent Enrollment Changes in Child Medicaid/CHIP in Florida and the US  December 2017 – April 2022</vt:lpstr>
      <vt:lpstr>How Long is the PHE in Place and How Will it End??</vt:lpstr>
      <vt:lpstr>PowerPoint Presentation</vt:lpstr>
      <vt:lpstr>Federal Regulatory Activity</vt:lpstr>
      <vt:lpstr>Federal Action on Mental Health: Medicaid and CHIP</vt:lpstr>
      <vt:lpstr>Children’s Mental Health Status</vt:lpstr>
      <vt:lpstr>Children’s Mental Health &amp; Pandemic Stressors</vt:lpstr>
      <vt:lpstr>Decline in Rate of Mental Health Services</vt:lpstr>
      <vt:lpstr>Federal Action </vt:lpstr>
      <vt:lpstr>Congressional Action</vt:lpstr>
      <vt:lpstr>Bipartisan Safer Communities Act </vt:lpstr>
      <vt:lpstr>Bipartisan Safer Communities Act </vt:lpstr>
      <vt:lpstr>PowerPoint Presentation</vt:lpstr>
      <vt:lpstr>Administration Action</vt:lpstr>
      <vt:lpstr>Want to learn more?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Corcoran</dc:creator>
  <cp:lastModifiedBy>Kate Stowell</cp:lastModifiedBy>
  <cp:revision>68</cp:revision>
  <dcterms:created xsi:type="dcterms:W3CDTF">2020-10-07T12:35:29Z</dcterms:created>
  <dcterms:modified xsi:type="dcterms:W3CDTF">2022-09-06T18:28:21Z</dcterms:modified>
</cp:coreProperties>
</file>