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media/image22.svg" ContentType="image/svg"/>
  <Override PartName="/ppt/media/image24.svg" ContentType="image/svg"/>
  <Override PartName="/ppt/media/image26.svg" ContentType="image/svg"/>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06" r:id="rId5"/>
    <p:sldMasterId id="2147483722" r:id="rId6"/>
  </p:sldMasterIdLst>
  <p:notesMasterIdLst>
    <p:notesMasterId r:id="rId28"/>
  </p:notesMasterIdLst>
  <p:handoutMasterIdLst>
    <p:handoutMasterId r:id="rId29"/>
  </p:handoutMasterIdLst>
  <p:sldIdLst>
    <p:sldId id="262" r:id="rId7"/>
    <p:sldId id="1421" r:id="rId8"/>
    <p:sldId id="273" r:id="rId9"/>
    <p:sldId id="1509" r:id="rId10"/>
    <p:sldId id="1527" r:id="rId11"/>
    <p:sldId id="1515" r:id="rId12"/>
    <p:sldId id="1936" r:id="rId13"/>
    <p:sldId id="1525" r:id="rId14"/>
    <p:sldId id="1511" r:id="rId15"/>
    <p:sldId id="1528" r:id="rId16"/>
    <p:sldId id="1521" r:id="rId17"/>
    <p:sldId id="1529" r:id="rId18"/>
    <p:sldId id="1499" r:id="rId19"/>
    <p:sldId id="1512" r:id="rId20"/>
    <p:sldId id="1930" r:id="rId21"/>
    <p:sldId id="1935" r:id="rId22"/>
    <p:sldId id="268" r:id="rId23"/>
    <p:sldId id="266" r:id="rId24"/>
    <p:sldId id="1929" r:id="rId25"/>
    <p:sldId id="1523" r:id="rId26"/>
    <p:sldId id="26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FA1430-4193-88FB-B4E3-C254ADC6FD1D}" name="Erin Fernandez" initials="EF" userId="S::erin.fernandez@childrenshospitals.org::42116a88-b51d-46f0-a665-fcc8b224732f" providerId="AD"/>
  <p188:author id="{28E8E583-BADF-01DC-F12E-E917CB160008}" name="Elizabeth Brown" initials="EB" userId="S::elizabeth.brown@childrenshospitals.org::1d7260ad-3e70-47b1-aa58-85fda3d2eb22" providerId="AD"/>
  <p188:author id="{95F40FDF-766F-0B60-4433-092087BB7C07}" name="Cynthia Whitney" initials="CW" userId="S::cynthia.whitney@childrenshospitals.org::382f0874-9cff-4b15-8999-4aa7013c09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290" autoAdjust="0"/>
  </p:normalViewPr>
  <p:slideViewPr>
    <p:cSldViewPr snapToGrid="0">
      <p:cViewPr varScale="1">
        <p:scale>
          <a:sx n="142" d="100"/>
          <a:sy n="142" d="100"/>
        </p:scale>
        <p:origin x="1304" y="1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77897810935974E-2"/>
          <c:y val="1.7818443477153778E-2"/>
          <c:w val="0.92982208728790283"/>
          <c:h val="0.89607161283493042"/>
        </c:manualLayout>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Medicaid</c:v>
                </c:pt>
                <c:pt idx="1">
                  <c:v>Medicare</c:v>
                </c:pt>
                <c:pt idx="2">
                  <c:v>Commercial</c:v>
                </c:pt>
              </c:strCache>
            </c:strRef>
          </c:cat>
          <c:val>
            <c:numRef>
              <c:f>Sheet1!$B$2:$B$4</c:f>
              <c:numCache>
                <c:formatCode>General</c:formatCode>
                <c:ptCount val="3"/>
                <c:pt idx="0">
                  <c:v>51</c:v>
                </c:pt>
                <c:pt idx="1">
                  <c:v>87</c:v>
                </c:pt>
                <c:pt idx="2">
                  <c:v>145</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BF38-434A-98FB-E2952FAA0EC7}"/>
            </c:ext>
          </c:extLst>
        </c:ser>
        <c:dLbls>
          <c:showLegendKey val="0"/>
          <c:showVal val="0"/>
          <c:showCatName val="0"/>
          <c:showSerName val="0"/>
          <c:showPercent val="0"/>
          <c:showBubbleSize val="0"/>
        </c:dLbls>
        <c:gapWidth val="80"/>
        <c:overlap val="25"/>
        <c:axId val="1764386319"/>
        <c:axId val="1762397599"/>
      </c:barChart>
      <c:catAx>
        <c:axId val="1764386319"/>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smtId="4294967295">
                <a:solidFill>
                  <a:schemeClr val="tx1">
                    <a:lumMod val="65000"/>
                    <a:lumOff val="35000"/>
                  </a:schemeClr>
                </a:solidFill>
                <a:latin typeface="+mn-lt"/>
                <a:ea typeface="+mn-ea"/>
                <a:cs typeface="+mn-cs"/>
              </a:defRPr>
            </a:pPr>
            <a:endParaRPr lang="en-US"/>
          </a:p>
        </c:txPr>
        <c:crossAx val="1762397599"/>
        <c:crosses val="autoZero"/>
        <c:auto val="0"/>
        <c:lblAlgn val="ctr"/>
        <c:lblOffset val="100"/>
        <c:noMultiLvlLbl val="0"/>
      </c:catAx>
      <c:valAx>
        <c:axId val="176239759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smtId="4294967295">
                <a:solidFill>
                  <a:schemeClr val="tx1">
                    <a:lumMod val="65000"/>
                    <a:lumOff val="35000"/>
                  </a:schemeClr>
                </a:solidFill>
                <a:latin typeface="+mn-lt"/>
                <a:ea typeface="+mn-ea"/>
                <a:cs typeface="+mn-cs"/>
              </a:defRPr>
            </a:pPr>
            <a:endParaRPr lang="en-US"/>
          </a:p>
        </c:txPr>
        <c:crossAx val="1764386319"/>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hyperlink" Target="https://www.medicaid.gov/federal-policy-guidance/downloads/smd21006.pdf" TargetMode="External"/><Relationship Id="rId2" Type="http://schemas.openxmlformats.org/officeDocument/2006/relationships/hyperlink" Target="https://www.congress.gov/bill/116th-congress/house-bill/133/text" TargetMode="External"/><Relationship Id="rId1" Type="http://schemas.openxmlformats.org/officeDocument/2006/relationships/hyperlink" Target="https://www.govinfo.gov/content/pkg/FR-2019-11-18/pdf/2019-24763.pdf" TargetMode="External"/><Relationship Id="rId5" Type="http://schemas.openxmlformats.org/officeDocument/2006/relationships/hyperlink" Target="https://www.gao.gov/products/gao-22-105731" TargetMode="External"/><Relationship Id="rId4" Type="http://schemas.openxmlformats.org/officeDocument/2006/relationships/hyperlink" Target="https://www.macpac.gov/publication/june-2022-report-to-congress-on-medicaid-and-chip/"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medicaid.gov/federal-policy-guidance/downloads/smd21006.pdf" TargetMode="External"/><Relationship Id="rId2" Type="http://schemas.openxmlformats.org/officeDocument/2006/relationships/hyperlink" Target="https://www.congress.gov/bill/116th-congress/house-bill/133/text" TargetMode="External"/><Relationship Id="rId1" Type="http://schemas.openxmlformats.org/officeDocument/2006/relationships/hyperlink" Target="https://www.govinfo.gov/content/pkg/FR-2019-11-18/pdf/2019-24763.pdf" TargetMode="External"/><Relationship Id="rId5" Type="http://schemas.openxmlformats.org/officeDocument/2006/relationships/hyperlink" Target="https://www.gao.gov/products/gao-22-105731" TargetMode="External"/><Relationship Id="rId4" Type="http://schemas.openxmlformats.org/officeDocument/2006/relationships/hyperlink" Target="https://www.macpac.gov/publication/june-2022-report-to-congress-on-medicaid-and-chi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F1C52-DFBB-4E9B-8885-A23C55205E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3FD93A-9601-40A7-B15F-CA17E4B7AF1B}">
      <dgm:prSet/>
      <dgm:spPr/>
      <dgm:t>
        <a:bodyPr/>
        <a:lstStyle/>
        <a:p>
          <a:r>
            <a:rPr lang="en-US" b="1" dirty="0"/>
            <a:t>Senate HELP Committee</a:t>
          </a:r>
          <a:endParaRPr lang="en-US" dirty="0"/>
        </a:p>
      </dgm:t>
    </dgm:pt>
    <dgm:pt modelId="{7CBBB16A-3483-4CA0-8EF6-ABB5A0277AFF}" type="parTrans" cxnId="{04DA587C-A409-4EAA-8841-694510D09186}">
      <dgm:prSet/>
      <dgm:spPr/>
      <dgm:t>
        <a:bodyPr/>
        <a:lstStyle/>
        <a:p>
          <a:endParaRPr lang="en-US"/>
        </a:p>
      </dgm:t>
    </dgm:pt>
    <dgm:pt modelId="{49F71644-A224-440A-AF81-C4F483523C34}" type="sibTrans" cxnId="{04DA587C-A409-4EAA-8841-694510D09186}">
      <dgm:prSet/>
      <dgm:spPr/>
      <dgm:t>
        <a:bodyPr/>
        <a:lstStyle/>
        <a:p>
          <a:endParaRPr lang="en-US"/>
        </a:p>
      </dgm:t>
    </dgm:pt>
    <dgm:pt modelId="{38A84967-3814-4B93-8798-6C0838C68DE0}">
      <dgm:prSet/>
      <dgm:spPr/>
      <dgm:t>
        <a:bodyPr/>
        <a:lstStyle/>
        <a:p>
          <a:r>
            <a:rPr lang="en-US" dirty="0"/>
            <a:t>Looking to address mental health, but likely through reauthorization of existing federal programs.</a:t>
          </a:r>
        </a:p>
      </dgm:t>
    </dgm:pt>
    <dgm:pt modelId="{D7BC4960-082F-4AAE-A9A9-7AF2EAE0670B}" type="parTrans" cxnId="{E478F795-27AE-44DF-8813-AE89731684E0}">
      <dgm:prSet/>
      <dgm:spPr/>
      <dgm:t>
        <a:bodyPr/>
        <a:lstStyle/>
        <a:p>
          <a:endParaRPr lang="en-US"/>
        </a:p>
      </dgm:t>
    </dgm:pt>
    <dgm:pt modelId="{D1C3179C-F59F-45B4-9258-06BF77BB9E7D}" type="sibTrans" cxnId="{E478F795-27AE-44DF-8813-AE89731684E0}">
      <dgm:prSet/>
      <dgm:spPr/>
      <dgm:t>
        <a:bodyPr/>
        <a:lstStyle/>
        <a:p>
          <a:endParaRPr lang="en-US"/>
        </a:p>
      </dgm:t>
    </dgm:pt>
    <dgm:pt modelId="{EEA6D64A-3F71-41FD-AEC6-D16A77B188F2}">
      <dgm:prSet/>
      <dgm:spPr/>
      <dgm:t>
        <a:bodyPr/>
        <a:lstStyle/>
        <a:p>
          <a:r>
            <a:rPr lang="en-US" dirty="0"/>
            <a:t>Held two hearings focusing on the mental health crisis and the health care workforce shortage.</a:t>
          </a:r>
        </a:p>
      </dgm:t>
    </dgm:pt>
    <dgm:pt modelId="{0743EF89-9FE9-43CE-8FB3-FCEF4820FEF6}" type="parTrans" cxnId="{177FA6B3-EA82-445E-96A2-ECA19C90A74C}">
      <dgm:prSet/>
      <dgm:spPr/>
      <dgm:t>
        <a:bodyPr/>
        <a:lstStyle/>
        <a:p>
          <a:endParaRPr lang="en-US"/>
        </a:p>
      </dgm:t>
    </dgm:pt>
    <dgm:pt modelId="{17B1FDFB-8465-4BD2-B2C1-08D268DB98A1}" type="sibTrans" cxnId="{177FA6B3-EA82-445E-96A2-ECA19C90A74C}">
      <dgm:prSet/>
      <dgm:spPr/>
      <dgm:t>
        <a:bodyPr/>
        <a:lstStyle/>
        <a:p>
          <a:endParaRPr lang="en-US"/>
        </a:p>
      </dgm:t>
    </dgm:pt>
    <dgm:pt modelId="{B5D394BB-EFB7-4415-AFD3-D4C51B2524E8}">
      <dgm:prSet/>
      <dgm:spPr/>
      <dgm:t>
        <a:bodyPr/>
        <a:lstStyle/>
        <a:p>
          <a:r>
            <a:rPr lang="en-US" dirty="0"/>
            <a:t>CHA asks to HELP Committee:</a:t>
          </a:r>
        </a:p>
      </dgm:t>
    </dgm:pt>
    <dgm:pt modelId="{E2089722-526F-421B-82A3-DF05F0F01AC8}" type="parTrans" cxnId="{7CFDAF18-ADC3-46CB-9F40-FFCA1003EBF8}">
      <dgm:prSet/>
      <dgm:spPr/>
      <dgm:t>
        <a:bodyPr/>
        <a:lstStyle/>
        <a:p>
          <a:endParaRPr lang="en-US"/>
        </a:p>
      </dgm:t>
    </dgm:pt>
    <dgm:pt modelId="{05748AEC-CE97-425B-A070-16D77F271380}" type="sibTrans" cxnId="{7CFDAF18-ADC3-46CB-9F40-FFCA1003EBF8}">
      <dgm:prSet/>
      <dgm:spPr/>
      <dgm:t>
        <a:bodyPr/>
        <a:lstStyle/>
        <a:p>
          <a:endParaRPr lang="en-US"/>
        </a:p>
      </dgm:t>
    </dgm:pt>
    <dgm:pt modelId="{E715A365-B1B9-48BE-9342-7BE98A545128}">
      <dgm:prSet/>
      <dgm:spPr/>
      <dgm:t>
        <a:bodyPr/>
        <a:lstStyle/>
        <a:p>
          <a:r>
            <a:rPr lang="en-US" dirty="0"/>
            <a:t>Tailor policies to meet the unique needs of kids.</a:t>
          </a:r>
        </a:p>
      </dgm:t>
    </dgm:pt>
    <dgm:pt modelId="{2CA5B607-53FF-47FA-B989-E856DE9EF139}" type="parTrans" cxnId="{34577A7D-8D55-4DED-B775-A855212C4D2A}">
      <dgm:prSet/>
      <dgm:spPr/>
      <dgm:t>
        <a:bodyPr/>
        <a:lstStyle/>
        <a:p>
          <a:endParaRPr lang="en-US"/>
        </a:p>
      </dgm:t>
    </dgm:pt>
    <dgm:pt modelId="{01B92BA2-F228-4158-B09D-C429D07953DA}" type="sibTrans" cxnId="{34577A7D-8D55-4DED-B775-A855212C4D2A}">
      <dgm:prSet/>
      <dgm:spPr/>
      <dgm:t>
        <a:bodyPr/>
        <a:lstStyle/>
        <a:p>
          <a:endParaRPr lang="en-US"/>
        </a:p>
      </dgm:t>
    </dgm:pt>
    <dgm:pt modelId="{7196D3C7-D5B1-48A6-BEE4-F2FF2440CA50}">
      <dgm:prSet/>
      <dgm:spPr/>
      <dgm:t>
        <a:bodyPr/>
        <a:lstStyle/>
        <a:p>
          <a:r>
            <a:rPr lang="en-US" dirty="0"/>
            <a:t>Increase investments to the pediatric mental health workforce.</a:t>
          </a:r>
        </a:p>
      </dgm:t>
    </dgm:pt>
    <dgm:pt modelId="{FA10BE24-3B49-46E7-9358-A9FCCBBF471B}" type="parTrans" cxnId="{F26B2EEA-12D7-48FE-9451-6E8278DB3C06}">
      <dgm:prSet/>
      <dgm:spPr/>
      <dgm:t>
        <a:bodyPr/>
        <a:lstStyle/>
        <a:p>
          <a:endParaRPr lang="en-US"/>
        </a:p>
      </dgm:t>
    </dgm:pt>
    <dgm:pt modelId="{22C92181-71F4-4170-B915-5130A02CD5C2}" type="sibTrans" cxnId="{F26B2EEA-12D7-48FE-9451-6E8278DB3C06}">
      <dgm:prSet/>
      <dgm:spPr/>
      <dgm:t>
        <a:bodyPr/>
        <a:lstStyle/>
        <a:p>
          <a:endParaRPr lang="en-US"/>
        </a:p>
      </dgm:t>
    </dgm:pt>
    <dgm:pt modelId="{BFCE873E-51F4-487D-9557-E69DA4352B17}">
      <dgm:prSet/>
      <dgm:spPr/>
      <dgm:t>
        <a:bodyPr/>
        <a:lstStyle/>
        <a:p>
          <a:r>
            <a:rPr lang="en-US" dirty="0"/>
            <a:t>Strengthen systems of care and remove existing barriers.</a:t>
          </a:r>
        </a:p>
      </dgm:t>
    </dgm:pt>
    <dgm:pt modelId="{20CE90F8-FF64-4C36-9E38-3EE5F628B258}" type="parTrans" cxnId="{2B970BFE-5D46-4EFD-9749-BC9EEC3A4D54}">
      <dgm:prSet/>
      <dgm:spPr/>
      <dgm:t>
        <a:bodyPr/>
        <a:lstStyle/>
        <a:p>
          <a:endParaRPr lang="en-US"/>
        </a:p>
      </dgm:t>
    </dgm:pt>
    <dgm:pt modelId="{71CCB5F2-AD02-430D-9C00-33AE39E24657}" type="sibTrans" cxnId="{2B970BFE-5D46-4EFD-9749-BC9EEC3A4D54}">
      <dgm:prSet/>
      <dgm:spPr/>
      <dgm:t>
        <a:bodyPr/>
        <a:lstStyle/>
        <a:p>
          <a:endParaRPr lang="en-US"/>
        </a:p>
      </dgm:t>
    </dgm:pt>
    <dgm:pt modelId="{CFD9B686-C68C-48B0-879C-891B3571D2EB}" type="pres">
      <dgm:prSet presAssocID="{997F1C52-DFBB-4E9B-8885-A23C55205E88}" presName="Name0" presStyleCnt="0">
        <dgm:presLayoutVars>
          <dgm:dir/>
          <dgm:animLvl val="lvl"/>
          <dgm:resizeHandles val="exact"/>
        </dgm:presLayoutVars>
      </dgm:prSet>
      <dgm:spPr/>
    </dgm:pt>
    <dgm:pt modelId="{81D93A53-86B4-4CBC-909C-90E696511218}" type="pres">
      <dgm:prSet presAssocID="{A83FD93A-9601-40A7-B15F-CA17E4B7AF1B}" presName="composite" presStyleCnt="0"/>
      <dgm:spPr/>
    </dgm:pt>
    <dgm:pt modelId="{A4C68D2B-7338-41DE-8377-25DB25B862A2}" type="pres">
      <dgm:prSet presAssocID="{A83FD93A-9601-40A7-B15F-CA17E4B7AF1B}" presName="parTx" presStyleLbl="alignNode1" presStyleIdx="0" presStyleCnt="1">
        <dgm:presLayoutVars>
          <dgm:chMax val="0"/>
          <dgm:chPref val="0"/>
          <dgm:bulletEnabled val="1"/>
        </dgm:presLayoutVars>
      </dgm:prSet>
      <dgm:spPr/>
    </dgm:pt>
    <dgm:pt modelId="{282B43DA-56A6-4185-806B-5A1C7FB8A843}" type="pres">
      <dgm:prSet presAssocID="{A83FD93A-9601-40A7-B15F-CA17E4B7AF1B}" presName="desTx" presStyleLbl="alignAccFollowNode1" presStyleIdx="0" presStyleCnt="1">
        <dgm:presLayoutVars>
          <dgm:bulletEnabled val="1"/>
        </dgm:presLayoutVars>
      </dgm:prSet>
      <dgm:spPr/>
    </dgm:pt>
  </dgm:ptLst>
  <dgm:cxnLst>
    <dgm:cxn modelId="{4C7AA004-A7FD-4BBF-946F-2E503B6C5A51}" type="presOf" srcId="{BFCE873E-51F4-487D-9557-E69DA4352B17}" destId="{282B43DA-56A6-4185-806B-5A1C7FB8A843}" srcOrd="0" destOrd="5" presId="urn:microsoft.com/office/officeart/2005/8/layout/hList1"/>
    <dgm:cxn modelId="{2F854214-E7F9-41C0-A616-629553FE2F44}" type="presOf" srcId="{A83FD93A-9601-40A7-B15F-CA17E4B7AF1B}" destId="{A4C68D2B-7338-41DE-8377-25DB25B862A2}" srcOrd="0" destOrd="0" presId="urn:microsoft.com/office/officeart/2005/8/layout/hList1"/>
    <dgm:cxn modelId="{7CFDAF18-ADC3-46CB-9F40-FFCA1003EBF8}" srcId="{A83FD93A-9601-40A7-B15F-CA17E4B7AF1B}" destId="{B5D394BB-EFB7-4415-AFD3-D4C51B2524E8}" srcOrd="2" destOrd="0" parTransId="{E2089722-526F-421B-82A3-DF05F0F01AC8}" sibTransId="{05748AEC-CE97-425B-A070-16D77F271380}"/>
    <dgm:cxn modelId="{770BD81E-3CE7-4A9C-B849-F90A91A88E64}" type="presOf" srcId="{B5D394BB-EFB7-4415-AFD3-D4C51B2524E8}" destId="{282B43DA-56A6-4185-806B-5A1C7FB8A843}" srcOrd="0" destOrd="2" presId="urn:microsoft.com/office/officeart/2005/8/layout/hList1"/>
    <dgm:cxn modelId="{04DA587C-A409-4EAA-8841-694510D09186}" srcId="{997F1C52-DFBB-4E9B-8885-A23C55205E88}" destId="{A83FD93A-9601-40A7-B15F-CA17E4B7AF1B}" srcOrd="0" destOrd="0" parTransId="{7CBBB16A-3483-4CA0-8EF6-ABB5A0277AFF}" sibTransId="{49F71644-A224-440A-AF81-C4F483523C34}"/>
    <dgm:cxn modelId="{34577A7D-8D55-4DED-B775-A855212C4D2A}" srcId="{B5D394BB-EFB7-4415-AFD3-D4C51B2524E8}" destId="{E715A365-B1B9-48BE-9342-7BE98A545128}" srcOrd="0" destOrd="0" parTransId="{2CA5B607-53FF-47FA-B989-E856DE9EF139}" sibTransId="{01B92BA2-F228-4158-B09D-C429D07953DA}"/>
    <dgm:cxn modelId="{72850F7E-B429-411A-89D6-55CC26D1885F}" type="presOf" srcId="{997F1C52-DFBB-4E9B-8885-A23C55205E88}" destId="{CFD9B686-C68C-48B0-879C-891B3571D2EB}" srcOrd="0" destOrd="0" presId="urn:microsoft.com/office/officeart/2005/8/layout/hList1"/>
    <dgm:cxn modelId="{8C83FB8D-5916-4E3A-874D-2E70D5BB99BF}" type="presOf" srcId="{7196D3C7-D5B1-48A6-BEE4-F2FF2440CA50}" destId="{282B43DA-56A6-4185-806B-5A1C7FB8A843}" srcOrd="0" destOrd="4" presId="urn:microsoft.com/office/officeart/2005/8/layout/hList1"/>
    <dgm:cxn modelId="{E478F795-27AE-44DF-8813-AE89731684E0}" srcId="{A83FD93A-9601-40A7-B15F-CA17E4B7AF1B}" destId="{38A84967-3814-4B93-8798-6C0838C68DE0}" srcOrd="0" destOrd="0" parTransId="{D7BC4960-082F-4AAE-A9A9-7AF2EAE0670B}" sibTransId="{D1C3179C-F59F-45B4-9258-06BF77BB9E7D}"/>
    <dgm:cxn modelId="{687AF3B0-6CB5-4FFC-9433-E1AC2DDFFA00}" type="presOf" srcId="{E715A365-B1B9-48BE-9342-7BE98A545128}" destId="{282B43DA-56A6-4185-806B-5A1C7FB8A843}" srcOrd="0" destOrd="3" presId="urn:microsoft.com/office/officeart/2005/8/layout/hList1"/>
    <dgm:cxn modelId="{177FA6B3-EA82-445E-96A2-ECA19C90A74C}" srcId="{A83FD93A-9601-40A7-B15F-CA17E4B7AF1B}" destId="{EEA6D64A-3F71-41FD-AEC6-D16A77B188F2}" srcOrd="1" destOrd="0" parTransId="{0743EF89-9FE9-43CE-8FB3-FCEF4820FEF6}" sibTransId="{17B1FDFB-8465-4BD2-B2C1-08D268DB98A1}"/>
    <dgm:cxn modelId="{5656BDC7-945C-49D9-A63F-32603185DEBD}" type="presOf" srcId="{EEA6D64A-3F71-41FD-AEC6-D16A77B188F2}" destId="{282B43DA-56A6-4185-806B-5A1C7FB8A843}" srcOrd="0" destOrd="1" presId="urn:microsoft.com/office/officeart/2005/8/layout/hList1"/>
    <dgm:cxn modelId="{F26B2EEA-12D7-48FE-9451-6E8278DB3C06}" srcId="{B5D394BB-EFB7-4415-AFD3-D4C51B2524E8}" destId="{7196D3C7-D5B1-48A6-BEE4-F2FF2440CA50}" srcOrd="1" destOrd="0" parTransId="{FA10BE24-3B49-46E7-9358-A9FCCBBF471B}" sibTransId="{22C92181-71F4-4170-B915-5130A02CD5C2}"/>
    <dgm:cxn modelId="{4DE320F0-85A7-4D2F-9F8C-E9B636EC7791}" type="presOf" srcId="{38A84967-3814-4B93-8798-6C0838C68DE0}" destId="{282B43DA-56A6-4185-806B-5A1C7FB8A843}" srcOrd="0" destOrd="0" presId="urn:microsoft.com/office/officeart/2005/8/layout/hList1"/>
    <dgm:cxn modelId="{2B970BFE-5D46-4EFD-9749-BC9EEC3A4D54}" srcId="{B5D394BB-EFB7-4415-AFD3-D4C51B2524E8}" destId="{BFCE873E-51F4-487D-9557-E69DA4352B17}" srcOrd="2" destOrd="0" parTransId="{20CE90F8-FF64-4C36-9E38-3EE5F628B258}" sibTransId="{71CCB5F2-AD02-430D-9C00-33AE39E24657}"/>
    <dgm:cxn modelId="{634656B3-BE29-474C-AAF6-778DCB177043}" type="presParOf" srcId="{CFD9B686-C68C-48B0-879C-891B3571D2EB}" destId="{81D93A53-86B4-4CBC-909C-90E696511218}" srcOrd="0" destOrd="0" presId="urn:microsoft.com/office/officeart/2005/8/layout/hList1"/>
    <dgm:cxn modelId="{2F9D6D18-5920-4027-B46B-E87094C93135}" type="presParOf" srcId="{81D93A53-86B4-4CBC-909C-90E696511218}" destId="{A4C68D2B-7338-41DE-8377-25DB25B862A2}" srcOrd="0" destOrd="0" presId="urn:microsoft.com/office/officeart/2005/8/layout/hList1"/>
    <dgm:cxn modelId="{759E5802-3F95-48BF-9C68-3A1CDE588B10}" type="presParOf" srcId="{81D93A53-86B4-4CBC-909C-90E696511218}" destId="{282B43DA-56A6-4185-806B-5A1C7FB8A8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5DFBF-D5C3-4507-9443-592B99B470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0001517-B756-4F3D-AAEB-A736E258157E}">
      <dgm:prSet/>
      <dgm:spPr/>
      <dgm:t>
        <a:bodyPr/>
        <a:lstStyle/>
        <a:p>
          <a:r>
            <a:rPr lang="en-US" b="1" dirty="0"/>
            <a:t>House of Representatives</a:t>
          </a:r>
          <a:endParaRPr lang="en-US" dirty="0"/>
        </a:p>
      </dgm:t>
    </dgm:pt>
    <dgm:pt modelId="{91E5BE97-429B-4411-AA63-2DE4E7EE4BF4}" type="parTrans" cxnId="{CF06C909-2D35-45A9-8AFE-480D8CF55710}">
      <dgm:prSet/>
      <dgm:spPr/>
      <dgm:t>
        <a:bodyPr/>
        <a:lstStyle/>
        <a:p>
          <a:endParaRPr lang="en-US"/>
        </a:p>
      </dgm:t>
    </dgm:pt>
    <dgm:pt modelId="{8F58DE58-B0A6-45FE-BE7C-C45B54747D95}" type="sibTrans" cxnId="{CF06C909-2D35-45A9-8AFE-480D8CF55710}">
      <dgm:prSet/>
      <dgm:spPr/>
      <dgm:t>
        <a:bodyPr/>
        <a:lstStyle/>
        <a:p>
          <a:endParaRPr lang="en-US"/>
        </a:p>
      </dgm:t>
    </dgm:pt>
    <dgm:pt modelId="{AA798F2A-BAB2-401C-9115-2BD9C384FDA9}">
      <dgm:prSet/>
      <dgm:spPr/>
      <dgm:t>
        <a:bodyPr/>
        <a:lstStyle/>
        <a:p>
          <a:r>
            <a:rPr lang="en-US" dirty="0"/>
            <a:t>Energy &amp; Commerce Committee</a:t>
          </a:r>
        </a:p>
      </dgm:t>
    </dgm:pt>
    <dgm:pt modelId="{4CAB0F3E-5EFB-48A2-B152-F962760AD9CB}" type="parTrans" cxnId="{F76B5A75-767D-44AB-A993-4152D6585A44}">
      <dgm:prSet/>
      <dgm:spPr/>
      <dgm:t>
        <a:bodyPr/>
        <a:lstStyle/>
        <a:p>
          <a:endParaRPr lang="en-US"/>
        </a:p>
      </dgm:t>
    </dgm:pt>
    <dgm:pt modelId="{5A5DBC3B-4613-45D0-B457-6C205B634CC0}" type="sibTrans" cxnId="{F76B5A75-767D-44AB-A993-4152D6585A44}">
      <dgm:prSet/>
      <dgm:spPr/>
      <dgm:t>
        <a:bodyPr/>
        <a:lstStyle/>
        <a:p>
          <a:endParaRPr lang="en-US"/>
        </a:p>
      </dgm:t>
    </dgm:pt>
    <dgm:pt modelId="{4AE7D47A-906B-4B74-B1E6-4D4B938B16CD}">
      <dgm:prSet/>
      <dgm:spPr/>
      <dgm:t>
        <a:bodyPr/>
        <a:lstStyle/>
        <a:p>
          <a:r>
            <a:rPr lang="en-US" dirty="0"/>
            <a:t>Spearheaded  package of mental health reauthorizations that passed the House in June.</a:t>
          </a:r>
        </a:p>
      </dgm:t>
    </dgm:pt>
    <dgm:pt modelId="{DF053972-12FC-4778-A683-F4857D6BF93B}" type="parTrans" cxnId="{205C4ABC-C5A1-4C2F-9575-A55C82732935}">
      <dgm:prSet/>
      <dgm:spPr/>
      <dgm:t>
        <a:bodyPr/>
        <a:lstStyle/>
        <a:p>
          <a:endParaRPr lang="en-US"/>
        </a:p>
      </dgm:t>
    </dgm:pt>
    <dgm:pt modelId="{E7E2C42F-2B1D-4633-95B1-A2AD9E810661}" type="sibTrans" cxnId="{205C4ABC-C5A1-4C2F-9575-A55C82732935}">
      <dgm:prSet/>
      <dgm:spPr/>
      <dgm:t>
        <a:bodyPr/>
        <a:lstStyle/>
        <a:p>
          <a:endParaRPr lang="en-US"/>
        </a:p>
      </dgm:t>
    </dgm:pt>
    <dgm:pt modelId="{E5421DBF-A1AF-4321-A33A-68096ADAD775}">
      <dgm:prSet/>
      <dgm:spPr/>
      <dgm:t>
        <a:bodyPr/>
        <a:lstStyle/>
        <a:p>
          <a:r>
            <a:rPr lang="en-US" dirty="0"/>
            <a:t>Ways &amp; Means Committee</a:t>
          </a:r>
        </a:p>
      </dgm:t>
    </dgm:pt>
    <dgm:pt modelId="{09415E06-2B4E-4B86-B3C4-91E6F7C7B94F}" type="parTrans" cxnId="{B5521FBC-ADC4-4FDB-99F3-D7540DA48520}">
      <dgm:prSet/>
      <dgm:spPr/>
      <dgm:t>
        <a:bodyPr/>
        <a:lstStyle/>
        <a:p>
          <a:endParaRPr lang="en-US"/>
        </a:p>
      </dgm:t>
    </dgm:pt>
    <dgm:pt modelId="{4061E5ED-844E-4440-A7FB-1974C4071CFE}" type="sibTrans" cxnId="{B5521FBC-ADC4-4FDB-99F3-D7540DA48520}">
      <dgm:prSet/>
      <dgm:spPr/>
      <dgm:t>
        <a:bodyPr/>
        <a:lstStyle/>
        <a:p>
          <a:endParaRPr lang="en-US"/>
        </a:p>
      </dgm:t>
    </dgm:pt>
    <dgm:pt modelId="{B6E91089-7FDD-43FF-9432-F2F740F35EB6}">
      <dgm:prSet/>
      <dgm:spPr/>
      <dgm:t>
        <a:bodyPr/>
        <a:lstStyle/>
        <a:p>
          <a:r>
            <a:rPr lang="en-US" dirty="0"/>
            <a:t>Held a hearing on mental health, but no action since.</a:t>
          </a:r>
        </a:p>
      </dgm:t>
    </dgm:pt>
    <dgm:pt modelId="{CB0CE7F0-4E81-48E5-BE79-E719DE5DCD54}" type="parTrans" cxnId="{B7BD52D3-4D75-46A5-ACE4-391A3345FB6B}">
      <dgm:prSet/>
      <dgm:spPr/>
      <dgm:t>
        <a:bodyPr/>
        <a:lstStyle/>
        <a:p>
          <a:endParaRPr lang="en-US"/>
        </a:p>
      </dgm:t>
    </dgm:pt>
    <dgm:pt modelId="{52FA6A73-452C-46B6-ABF3-778E18B74FE2}" type="sibTrans" cxnId="{B7BD52D3-4D75-46A5-ACE4-391A3345FB6B}">
      <dgm:prSet/>
      <dgm:spPr/>
      <dgm:t>
        <a:bodyPr/>
        <a:lstStyle/>
        <a:p>
          <a:endParaRPr lang="en-US"/>
        </a:p>
      </dgm:t>
    </dgm:pt>
    <dgm:pt modelId="{F529AB2E-2DD8-4981-BD78-E4E31450B4FB}">
      <dgm:prSet/>
      <dgm:spPr/>
      <dgm:t>
        <a:bodyPr/>
        <a:lstStyle/>
        <a:p>
          <a:r>
            <a:rPr lang="en-US" dirty="0"/>
            <a:t>Hearing there could be committee action on mental health this fall.</a:t>
          </a:r>
        </a:p>
      </dgm:t>
    </dgm:pt>
    <dgm:pt modelId="{8A6DC93D-AAF9-473F-A56B-4F6A5FCD64D5}" type="parTrans" cxnId="{427A6CF7-0F27-43D0-96C4-DC97F7FA3BBB}">
      <dgm:prSet/>
      <dgm:spPr/>
      <dgm:t>
        <a:bodyPr/>
        <a:lstStyle/>
        <a:p>
          <a:endParaRPr lang="en-US"/>
        </a:p>
      </dgm:t>
    </dgm:pt>
    <dgm:pt modelId="{55CCF987-8EE6-4502-A1CF-0DEC2E84ADDB}" type="sibTrans" cxnId="{427A6CF7-0F27-43D0-96C4-DC97F7FA3BBB}">
      <dgm:prSet/>
      <dgm:spPr/>
      <dgm:t>
        <a:bodyPr/>
        <a:lstStyle/>
        <a:p>
          <a:endParaRPr lang="en-US"/>
        </a:p>
      </dgm:t>
    </dgm:pt>
    <dgm:pt modelId="{F140E30D-3138-421B-9F08-842BACC96853}">
      <dgm:prSet/>
      <dgm:spPr/>
      <dgm:t>
        <a:bodyPr/>
        <a:lstStyle/>
        <a:p>
          <a:r>
            <a:rPr lang="en-US" dirty="0"/>
            <a:t>No new programs but included a few of our priorities around EPSDT oversight and telehealth.</a:t>
          </a:r>
        </a:p>
      </dgm:t>
    </dgm:pt>
    <dgm:pt modelId="{AA745685-5A2C-4E67-B945-31040BF10417}" type="parTrans" cxnId="{DC0FBEC2-6441-4D56-808D-916754BE7C6E}">
      <dgm:prSet/>
      <dgm:spPr/>
      <dgm:t>
        <a:bodyPr/>
        <a:lstStyle/>
        <a:p>
          <a:endParaRPr lang="en-US"/>
        </a:p>
      </dgm:t>
    </dgm:pt>
    <dgm:pt modelId="{72B345C1-8A52-4D2C-A955-F6FCF9D3B4E2}" type="sibTrans" cxnId="{DC0FBEC2-6441-4D56-808D-916754BE7C6E}">
      <dgm:prSet/>
      <dgm:spPr/>
      <dgm:t>
        <a:bodyPr/>
        <a:lstStyle/>
        <a:p>
          <a:endParaRPr lang="en-US"/>
        </a:p>
      </dgm:t>
    </dgm:pt>
    <dgm:pt modelId="{B7BB7260-75D6-4BBB-8A5E-C25CEF98B5F7}" type="pres">
      <dgm:prSet presAssocID="{FDE5DFBF-D5C3-4507-9443-592B99B47034}" presName="Name0" presStyleCnt="0">
        <dgm:presLayoutVars>
          <dgm:dir/>
          <dgm:animLvl val="lvl"/>
          <dgm:resizeHandles val="exact"/>
        </dgm:presLayoutVars>
      </dgm:prSet>
      <dgm:spPr/>
    </dgm:pt>
    <dgm:pt modelId="{42E0A88D-8EEB-41A2-8576-FC1098197039}" type="pres">
      <dgm:prSet presAssocID="{80001517-B756-4F3D-AAEB-A736E258157E}" presName="composite" presStyleCnt="0"/>
      <dgm:spPr/>
    </dgm:pt>
    <dgm:pt modelId="{44AE07F9-F6A5-44E4-A3BF-2A742681CE6C}" type="pres">
      <dgm:prSet presAssocID="{80001517-B756-4F3D-AAEB-A736E258157E}" presName="parTx" presStyleLbl="alignNode1" presStyleIdx="0" presStyleCnt="1" custLinFactNeighborY="7665">
        <dgm:presLayoutVars>
          <dgm:chMax val="0"/>
          <dgm:chPref val="0"/>
          <dgm:bulletEnabled val="1"/>
        </dgm:presLayoutVars>
      </dgm:prSet>
      <dgm:spPr/>
    </dgm:pt>
    <dgm:pt modelId="{7858BDAA-24AB-4085-8B5B-1D70CEC2A067}" type="pres">
      <dgm:prSet presAssocID="{80001517-B756-4F3D-AAEB-A736E258157E}" presName="desTx" presStyleLbl="alignAccFollowNode1" presStyleIdx="0" presStyleCnt="1" custLinFactNeighborY="1371">
        <dgm:presLayoutVars>
          <dgm:bulletEnabled val="1"/>
        </dgm:presLayoutVars>
      </dgm:prSet>
      <dgm:spPr/>
    </dgm:pt>
  </dgm:ptLst>
  <dgm:cxnLst>
    <dgm:cxn modelId="{646A1B09-5D67-44DF-979D-DDADDD5ED69B}" type="presOf" srcId="{B6E91089-7FDD-43FF-9432-F2F740F35EB6}" destId="{7858BDAA-24AB-4085-8B5B-1D70CEC2A067}" srcOrd="0" destOrd="4" presId="urn:microsoft.com/office/officeart/2005/8/layout/hList1"/>
    <dgm:cxn modelId="{CF06C909-2D35-45A9-8AFE-480D8CF55710}" srcId="{FDE5DFBF-D5C3-4507-9443-592B99B47034}" destId="{80001517-B756-4F3D-AAEB-A736E258157E}" srcOrd="0" destOrd="0" parTransId="{91E5BE97-429B-4411-AA63-2DE4E7EE4BF4}" sibTransId="{8F58DE58-B0A6-45FE-BE7C-C45B54747D95}"/>
    <dgm:cxn modelId="{E3683420-C46D-40EB-BEF2-EC9916F7A1E7}" type="presOf" srcId="{AA798F2A-BAB2-401C-9115-2BD9C384FDA9}" destId="{7858BDAA-24AB-4085-8B5B-1D70CEC2A067}" srcOrd="0" destOrd="0" presId="urn:microsoft.com/office/officeart/2005/8/layout/hList1"/>
    <dgm:cxn modelId="{043B5E22-E2C0-4813-859E-508E602D94C0}" type="presOf" srcId="{F140E30D-3138-421B-9F08-842BACC96853}" destId="{7858BDAA-24AB-4085-8B5B-1D70CEC2A067}" srcOrd="0" destOrd="2" presId="urn:microsoft.com/office/officeart/2005/8/layout/hList1"/>
    <dgm:cxn modelId="{E7D8E722-0DF2-4691-89FC-C3EDA58CA02D}" type="presOf" srcId="{80001517-B756-4F3D-AAEB-A736E258157E}" destId="{44AE07F9-F6A5-44E4-A3BF-2A742681CE6C}" srcOrd="0" destOrd="0" presId="urn:microsoft.com/office/officeart/2005/8/layout/hList1"/>
    <dgm:cxn modelId="{E9FCB759-20B2-4DB6-BCEB-5AB3B09A35D1}" type="presOf" srcId="{E5421DBF-A1AF-4321-A33A-68096ADAD775}" destId="{7858BDAA-24AB-4085-8B5B-1D70CEC2A067}" srcOrd="0" destOrd="3" presId="urn:microsoft.com/office/officeart/2005/8/layout/hList1"/>
    <dgm:cxn modelId="{F76B5A75-767D-44AB-A993-4152D6585A44}" srcId="{80001517-B756-4F3D-AAEB-A736E258157E}" destId="{AA798F2A-BAB2-401C-9115-2BD9C384FDA9}" srcOrd="0" destOrd="0" parTransId="{4CAB0F3E-5EFB-48A2-B152-F962760AD9CB}" sibTransId="{5A5DBC3B-4613-45D0-B457-6C205B634CC0}"/>
    <dgm:cxn modelId="{C3AB1B76-64FA-4DE3-BA04-45D873ECF4B6}" type="presOf" srcId="{FDE5DFBF-D5C3-4507-9443-592B99B47034}" destId="{B7BB7260-75D6-4BBB-8A5E-C25CEF98B5F7}" srcOrd="0" destOrd="0" presId="urn:microsoft.com/office/officeart/2005/8/layout/hList1"/>
    <dgm:cxn modelId="{20F2D18B-16DD-42DB-B030-7251A7E1764C}" type="presOf" srcId="{4AE7D47A-906B-4B74-B1E6-4D4B938B16CD}" destId="{7858BDAA-24AB-4085-8B5B-1D70CEC2A067}" srcOrd="0" destOrd="1" presId="urn:microsoft.com/office/officeart/2005/8/layout/hList1"/>
    <dgm:cxn modelId="{7D6C069D-F28E-449F-ACF6-5798C365ED04}" type="presOf" srcId="{F529AB2E-2DD8-4981-BD78-E4E31450B4FB}" destId="{7858BDAA-24AB-4085-8B5B-1D70CEC2A067}" srcOrd="0" destOrd="5" presId="urn:microsoft.com/office/officeart/2005/8/layout/hList1"/>
    <dgm:cxn modelId="{B5521FBC-ADC4-4FDB-99F3-D7540DA48520}" srcId="{80001517-B756-4F3D-AAEB-A736E258157E}" destId="{E5421DBF-A1AF-4321-A33A-68096ADAD775}" srcOrd="1" destOrd="0" parTransId="{09415E06-2B4E-4B86-B3C4-91E6F7C7B94F}" sibTransId="{4061E5ED-844E-4440-A7FB-1974C4071CFE}"/>
    <dgm:cxn modelId="{205C4ABC-C5A1-4C2F-9575-A55C82732935}" srcId="{AA798F2A-BAB2-401C-9115-2BD9C384FDA9}" destId="{4AE7D47A-906B-4B74-B1E6-4D4B938B16CD}" srcOrd="0" destOrd="0" parTransId="{DF053972-12FC-4778-A683-F4857D6BF93B}" sibTransId="{E7E2C42F-2B1D-4633-95B1-A2AD9E810661}"/>
    <dgm:cxn modelId="{DC0FBEC2-6441-4D56-808D-916754BE7C6E}" srcId="{AA798F2A-BAB2-401C-9115-2BD9C384FDA9}" destId="{F140E30D-3138-421B-9F08-842BACC96853}" srcOrd="1" destOrd="0" parTransId="{AA745685-5A2C-4E67-B945-31040BF10417}" sibTransId="{72B345C1-8A52-4D2C-A955-F6FCF9D3B4E2}"/>
    <dgm:cxn modelId="{B7BD52D3-4D75-46A5-ACE4-391A3345FB6B}" srcId="{E5421DBF-A1AF-4321-A33A-68096ADAD775}" destId="{B6E91089-7FDD-43FF-9432-F2F740F35EB6}" srcOrd="0" destOrd="0" parTransId="{CB0CE7F0-4E81-48E5-BE79-E719DE5DCD54}" sibTransId="{52FA6A73-452C-46B6-ABF3-778E18B74FE2}"/>
    <dgm:cxn modelId="{427A6CF7-0F27-43D0-96C4-DC97F7FA3BBB}" srcId="{E5421DBF-A1AF-4321-A33A-68096ADAD775}" destId="{F529AB2E-2DD8-4981-BD78-E4E31450B4FB}" srcOrd="1" destOrd="0" parTransId="{8A6DC93D-AAF9-473F-A56B-4F6A5FCD64D5}" sibTransId="{55CCF987-8EE6-4502-A1CF-0DEC2E84ADDB}"/>
    <dgm:cxn modelId="{E4A5FC53-D31C-4847-903B-9611E521CB2E}" type="presParOf" srcId="{B7BB7260-75D6-4BBB-8A5E-C25CEF98B5F7}" destId="{42E0A88D-8EEB-41A2-8576-FC1098197039}" srcOrd="0" destOrd="0" presId="urn:microsoft.com/office/officeart/2005/8/layout/hList1"/>
    <dgm:cxn modelId="{72DCC76F-3052-471C-8937-3DD033BA9494}" type="presParOf" srcId="{42E0A88D-8EEB-41A2-8576-FC1098197039}" destId="{44AE07F9-F6A5-44E4-A3BF-2A742681CE6C}" srcOrd="0" destOrd="0" presId="urn:microsoft.com/office/officeart/2005/8/layout/hList1"/>
    <dgm:cxn modelId="{BA965ADE-98E2-4A65-9096-006060E0CE67}" type="presParOf" srcId="{42E0A88D-8EEB-41A2-8576-FC1098197039}" destId="{7858BDAA-24AB-4085-8B5B-1D70CEC2A06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5B860-F5FB-4038-91FB-2E38C154AF62}" type="doc">
      <dgm:prSet loTypeId="urn:microsoft.com/office/officeart/2017/3/layout/HorizontalLabelsTimeline" loCatId="process" qsTypeId="urn:microsoft.com/office/officeart/2005/8/quickstyle/simple1" qsCatId="simple" csTypeId="urn:microsoft.com/office/officeart/2005/8/colors/accent3_2" csCatId="accent3" phldr="1"/>
      <dgm:spPr/>
      <dgm:t>
        <a:bodyPr/>
        <a:lstStyle/>
        <a:p>
          <a:endParaRPr lang="en-US"/>
        </a:p>
      </dgm:t>
    </dgm:pt>
    <dgm:pt modelId="{0ADBD6F3-54EA-4CA6-B20F-4577D5F1338D}">
      <dgm:prSet/>
      <dgm:spPr/>
      <dgm:t>
        <a:bodyPr/>
        <a:lstStyle/>
        <a:p>
          <a:pPr>
            <a:defRPr b="1"/>
          </a:pPr>
          <a:r>
            <a:rPr lang="en-US"/>
            <a:t>2022</a:t>
          </a:r>
        </a:p>
      </dgm:t>
    </dgm:pt>
    <dgm:pt modelId="{548971B9-6544-4B26-BA53-F523C0F027BB}" type="parTrans" cxnId="{BF28D7E7-159A-413F-ADE9-B10365241C2F}">
      <dgm:prSet/>
      <dgm:spPr/>
      <dgm:t>
        <a:bodyPr/>
        <a:lstStyle/>
        <a:p>
          <a:endParaRPr lang="en-US"/>
        </a:p>
      </dgm:t>
    </dgm:pt>
    <dgm:pt modelId="{F6E69FAD-4DF5-455D-9334-9D7465738ED7}" type="sibTrans" cxnId="{BF28D7E7-159A-413F-ADE9-B10365241C2F}">
      <dgm:prSet/>
      <dgm:spPr/>
      <dgm:t>
        <a:bodyPr/>
        <a:lstStyle/>
        <a:p>
          <a:endParaRPr lang="en-US"/>
        </a:p>
      </dgm:t>
    </dgm:pt>
    <dgm:pt modelId="{54971B67-BF4A-4A0C-9ECC-7A62DB8DAC1C}">
      <dgm:prSet/>
      <dgm:spPr/>
      <dgm:t>
        <a:bodyPr/>
        <a:lstStyle/>
        <a:p>
          <a:r>
            <a:rPr lang="en-US" dirty="0"/>
            <a:t>Congress appropriated $375M for FY 2022.</a:t>
          </a:r>
        </a:p>
        <a:p>
          <a:r>
            <a:rPr lang="en-US" dirty="0"/>
            <a:t>Explored opportunities to advance $200M included in Build Back Better.</a:t>
          </a:r>
        </a:p>
      </dgm:t>
    </dgm:pt>
    <dgm:pt modelId="{799403FF-1955-4B72-8711-C4354973613B}" type="parTrans" cxnId="{0FA8D7F7-79E1-4688-B83C-3F72ED720917}">
      <dgm:prSet/>
      <dgm:spPr/>
      <dgm:t>
        <a:bodyPr/>
        <a:lstStyle/>
        <a:p>
          <a:endParaRPr lang="en-US"/>
        </a:p>
      </dgm:t>
    </dgm:pt>
    <dgm:pt modelId="{5ED2F693-3E2A-40BC-AB32-20A156A6EF0B}" type="sibTrans" cxnId="{0FA8D7F7-79E1-4688-B83C-3F72ED720917}">
      <dgm:prSet/>
      <dgm:spPr/>
      <dgm:t>
        <a:bodyPr/>
        <a:lstStyle/>
        <a:p>
          <a:endParaRPr lang="en-US"/>
        </a:p>
      </dgm:t>
    </dgm:pt>
    <dgm:pt modelId="{39B51F12-A409-4E1F-BD15-4222003174DB}">
      <dgm:prSet/>
      <dgm:spPr/>
      <dgm:t>
        <a:bodyPr/>
        <a:lstStyle/>
        <a:p>
          <a:pPr>
            <a:defRPr b="1"/>
          </a:pPr>
          <a:r>
            <a:rPr lang="en-US"/>
            <a:t>2023</a:t>
          </a:r>
        </a:p>
      </dgm:t>
    </dgm:pt>
    <dgm:pt modelId="{69CF04A2-7FAB-423E-85F6-0F483AACAC19}" type="parTrans" cxnId="{6E89042F-C95D-4114-9DFF-8DF38B2ED877}">
      <dgm:prSet/>
      <dgm:spPr/>
      <dgm:t>
        <a:bodyPr/>
        <a:lstStyle/>
        <a:p>
          <a:endParaRPr lang="en-US"/>
        </a:p>
      </dgm:t>
    </dgm:pt>
    <dgm:pt modelId="{063259DD-4C37-46CA-B2B8-411E1DA2ABC9}" type="sibTrans" cxnId="{6E89042F-C95D-4114-9DFF-8DF38B2ED877}">
      <dgm:prSet/>
      <dgm:spPr/>
      <dgm:t>
        <a:bodyPr/>
        <a:lstStyle/>
        <a:p>
          <a:endParaRPr lang="en-US"/>
        </a:p>
      </dgm:t>
    </dgm:pt>
    <dgm:pt modelId="{1EEFA409-32C8-404B-BA70-981E2E183E3D}">
      <dgm:prSet/>
      <dgm:spPr/>
      <dgm:t>
        <a:bodyPr/>
        <a:lstStyle/>
        <a:p>
          <a:r>
            <a:rPr lang="en-US" dirty="0"/>
            <a:t>FY 2023 ask is $718.8M to advance strong appropriation addressing the gap between CHGME and Medicare GME funding.</a:t>
          </a:r>
        </a:p>
      </dgm:t>
    </dgm:pt>
    <dgm:pt modelId="{969A18D9-FE61-436D-BA26-5160D4E50F8C}" type="parTrans" cxnId="{B0809DD7-42F9-4F0A-82C8-1CA0EB5FB124}">
      <dgm:prSet/>
      <dgm:spPr/>
      <dgm:t>
        <a:bodyPr/>
        <a:lstStyle/>
        <a:p>
          <a:endParaRPr lang="en-US"/>
        </a:p>
      </dgm:t>
    </dgm:pt>
    <dgm:pt modelId="{8A2A939F-5351-4566-BEB1-ADFE13A2B704}" type="sibTrans" cxnId="{B0809DD7-42F9-4F0A-82C8-1CA0EB5FB124}">
      <dgm:prSet/>
      <dgm:spPr/>
      <dgm:t>
        <a:bodyPr/>
        <a:lstStyle/>
        <a:p>
          <a:endParaRPr lang="en-US"/>
        </a:p>
      </dgm:t>
    </dgm:pt>
    <dgm:pt modelId="{BE553936-F93B-476C-B9D9-F30F0040B123}">
      <dgm:prSet/>
      <dgm:spPr/>
      <dgm:t>
        <a:bodyPr/>
        <a:lstStyle/>
        <a:p>
          <a:r>
            <a:rPr lang="en-US" dirty="0"/>
            <a:t>Bipartisan letters with over 130 House and Senate members supporting strong funding level. </a:t>
          </a:r>
        </a:p>
      </dgm:t>
    </dgm:pt>
    <dgm:pt modelId="{2C47DFA5-2E90-47EE-AD26-D5DCE6D8E7FB}" type="parTrans" cxnId="{0ABAE8CE-05D7-42F1-A311-7C89A06BE17E}">
      <dgm:prSet/>
      <dgm:spPr/>
      <dgm:t>
        <a:bodyPr/>
        <a:lstStyle/>
        <a:p>
          <a:endParaRPr lang="en-US"/>
        </a:p>
      </dgm:t>
    </dgm:pt>
    <dgm:pt modelId="{E2DD0534-9340-4195-8FDB-C1A5C46B6788}" type="sibTrans" cxnId="{0ABAE8CE-05D7-42F1-A311-7C89A06BE17E}">
      <dgm:prSet/>
      <dgm:spPr/>
      <dgm:t>
        <a:bodyPr/>
        <a:lstStyle/>
        <a:p>
          <a:endParaRPr lang="en-US"/>
        </a:p>
      </dgm:t>
    </dgm:pt>
    <dgm:pt modelId="{8242B9C5-2D12-4714-8D9C-CC748D641BDC}">
      <dgm:prSet/>
      <dgm:spPr/>
      <dgm:t>
        <a:bodyPr/>
        <a:lstStyle/>
        <a:p>
          <a:pPr>
            <a:defRPr b="1"/>
          </a:pPr>
          <a:r>
            <a:rPr lang="en-US"/>
            <a:t>2023</a:t>
          </a:r>
        </a:p>
      </dgm:t>
    </dgm:pt>
    <dgm:pt modelId="{5F946E95-C623-4812-A785-4E39C3CC0B27}" type="parTrans" cxnId="{5E1E4671-B681-433D-9252-4168B2A76E89}">
      <dgm:prSet/>
      <dgm:spPr/>
      <dgm:t>
        <a:bodyPr/>
        <a:lstStyle/>
        <a:p>
          <a:endParaRPr lang="en-US"/>
        </a:p>
      </dgm:t>
    </dgm:pt>
    <dgm:pt modelId="{DFAB2870-D1E9-4FB4-9830-58041846DA10}" type="sibTrans" cxnId="{5E1E4671-B681-433D-9252-4168B2A76E89}">
      <dgm:prSet/>
      <dgm:spPr/>
      <dgm:t>
        <a:bodyPr/>
        <a:lstStyle/>
        <a:p>
          <a:endParaRPr lang="en-US"/>
        </a:p>
      </dgm:t>
    </dgm:pt>
    <dgm:pt modelId="{C7E9ED93-408F-46AA-A0BA-06B467498215}">
      <dgm:prSet/>
      <dgm:spPr/>
      <dgm:t>
        <a:bodyPr/>
        <a:lstStyle/>
        <a:p>
          <a:r>
            <a:rPr lang="en-US" dirty="0"/>
            <a:t>Prepare for FY 2023 reauthorization – needs to be done by Sept. 30, 2023</a:t>
          </a:r>
        </a:p>
      </dgm:t>
    </dgm:pt>
    <dgm:pt modelId="{31A4B904-B873-4989-B39F-98DB07F06A44}" type="parTrans" cxnId="{70016208-4333-4365-80A4-896018FE3DED}">
      <dgm:prSet/>
      <dgm:spPr/>
      <dgm:t>
        <a:bodyPr/>
        <a:lstStyle/>
        <a:p>
          <a:endParaRPr lang="en-US"/>
        </a:p>
      </dgm:t>
    </dgm:pt>
    <dgm:pt modelId="{9BE20C49-04EE-4053-95C6-AF0F8821F0A3}" type="sibTrans" cxnId="{70016208-4333-4365-80A4-896018FE3DED}">
      <dgm:prSet/>
      <dgm:spPr/>
      <dgm:t>
        <a:bodyPr/>
        <a:lstStyle/>
        <a:p>
          <a:endParaRPr lang="en-US"/>
        </a:p>
      </dgm:t>
    </dgm:pt>
    <dgm:pt modelId="{694B5DEB-04B8-454C-A4F3-7D754D27FDAB}">
      <dgm:prSet/>
      <dgm:spPr/>
      <dgm:t>
        <a:bodyPr/>
        <a:lstStyle/>
        <a:p>
          <a:r>
            <a:rPr lang="en-US"/>
            <a:t>Level of funding. </a:t>
          </a:r>
        </a:p>
      </dgm:t>
    </dgm:pt>
    <dgm:pt modelId="{E030A8C5-B527-4313-A1BD-DE5843371D0A}" type="parTrans" cxnId="{C4ED3829-6D76-41CA-B830-19CE4C26A6C5}">
      <dgm:prSet/>
      <dgm:spPr/>
      <dgm:t>
        <a:bodyPr/>
        <a:lstStyle/>
        <a:p>
          <a:endParaRPr lang="en-US"/>
        </a:p>
      </dgm:t>
    </dgm:pt>
    <dgm:pt modelId="{DE10D025-E6AE-435F-81E2-A4DD59A3C493}" type="sibTrans" cxnId="{C4ED3829-6D76-41CA-B830-19CE4C26A6C5}">
      <dgm:prSet/>
      <dgm:spPr/>
      <dgm:t>
        <a:bodyPr/>
        <a:lstStyle/>
        <a:p>
          <a:endParaRPr lang="en-US"/>
        </a:p>
      </dgm:t>
    </dgm:pt>
    <dgm:pt modelId="{BDD6FFDE-BB96-4C16-AF19-14F3779D0A30}">
      <dgm:prSet/>
      <dgm:spPr/>
      <dgm:t>
        <a:bodyPr/>
        <a:lstStyle/>
        <a:p>
          <a:r>
            <a:rPr lang="en-US"/>
            <a:t>Reallocation methodology. </a:t>
          </a:r>
        </a:p>
      </dgm:t>
    </dgm:pt>
    <dgm:pt modelId="{67289913-A1D0-458B-B21D-8294AD43F61B}" type="parTrans" cxnId="{FDBF6286-DA60-4BD2-A856-16138CB75407}">
      <dgm:prSet/>
      <dgm:spPr/>
      <dgm:t>
        <a:bodyPr/>
        <a:lstStyle/>
        <a:p>
          <a:endParaRPr lang="en-US"/>
        </a:p>
      </dgm:t>
    </dgm:pt>
    <dgm:pt modelId="{B5DCB79E-951E-4CD5-AA86-2A9C8F885E3D}" type="sibTrans" cxnId="{FDBF6286-DA60-4BD2-A856-16138CB75407}">
      <dgm:prSet/>
      <dgm:spPr/>
      <dgm:t>
        <a:bodyPr/>
        <a:lstStyle/>
        <a:p>
          <a:endParaRPr lang="en-US"/>
        </a:p>
      </dgm:t>
    </dgm:pt>
    <dgm:pt modelId="{3921E643-B957-4C8D-88F4-880824E62544}">
      <dgm:prSet/>
      <dgm:spPr/>
      <dgm:t>
        <a:bodyPr/>
        <a:lstStyle/>
        <a:p>
          <a:r>
            <a:rPr lang="en-US" dirty="0"/>
            <a:t>Options on structure of the program. </a:t>
          </a:r>
        </a:p>
      </dgm:t>
    </dgm:pt>
    <dgm:pt modelId="{46355537-C85A-4D73-A007-D4159E576383}" type="parTrans" cxnId="{C722AA5A-9DA8-4E0C-9E44-41BB1514FAAE}">
      <dgm:prSet/>
      <dgm:spPr/>
      <dgm:t>
        <a:bodyPr/>
        <a:lstStyle/>
        <a:p>
          <a:endParaRPr lang="en-US"/>
        </a:p>
      </dgm:t>
    </dgm:pt>
    <dgm:pt modelId="{FF0B7C4C-5944-4B83-AD1D-07B373F749C6}" type="sibTrans" cxnId="{C722AA5A-9DA8-4E0C-9E44-41BB1514FAAE}">
      <dgm:prSet/>
      <dgm:spPr/>
      <dgm:t>
        <a:bodyPr/>
        <a:lstStyle/>
        <a:p>
          <a:endParaRPr lang="en-US"/>
        </a:p>
      </dgm:t>
    </dgm:pt>
    <dgm:pt modelId="{BFBEFC13-020B-4AC1-83B4-61C2268DF709}">
      <dgm:prSet/>
      <dgm:spPr/>
      <dgm:t>
        <a:bodyPr/>
        <a:lstStyle/>
        <a:p>
          <a:r>
            <a:rPr lang="en-US" dirty="0"/>
            <a:t>Education campaign.</a:t>
          </a:r>
        </a:p>
      </dgm:t>
    </dgm:pt>
    <dgm:pt modelId="{83F3877C-F273-43BB-9F9F-B6B624301845}" type="parTrans" cxnId="{D7320F5C-0DE3-40D9-BE4B-72C66CF60C5E}">
      <dgm:prSet/>
      <dgm:spPr/>
    </dgm:pt>
    <dgm:pt modelId="{A8A2B95C-02E0-4EAE-8517-85BC13355A2A}" type="sibTrans" cxnId="{D7320F5C-0DE3-40D9-BE4B-72C66CF60C5E}">
      <dgm:prSet/>
      <dgm:spPr/>
    </dgm:pt>
    <dgm:pt modelId="{C66BF439-D283-46F0-9A0C-0050F874D730}" type="pres">
      <dgm:prSet presAssocID="{F075B860-F5FB-4038-91FB-2E38C154AF62}" presName="root" presStyleCnt="0">
        <dgm:presLayoutVars>
          <dgm:chMax/>
          <dgm:chPref/>
          <dgm:animLvl val="lvl"/>
        </dgm:presLayoutVars>
      </dgm:prSet>
      <dgm:spPr/>
    </dgm:pt>
    <dgm:pt modelId="{87EBAB2A-F356-436B-AD4E-616EBD3B83FE}" type="pres">
      <dgm:prSet presAssocID="{F075B860-F5FB-4038-91FB-2E38C154AF62}" presName="divider" presStyleLbl="fgAcc1" presStyleIdx="0" presStyleCnt="1"/>
      <dgm:spPr/>
    </dgm:pt>
    <dgm:pt modelId="{7DCC0859-B9D7-4DF1-8E5D-40B6C112DFCF}" type="pres">
      <dgm:prSet presAssocID="{F075B860-F5FB-4038-91FB-2E38C154AF62}" presName="nodes" presStyleCnt="0">
        <dgm:presLayoutVars>
          <dgm:chMax/>
          <dgm:chPref/>
          <dgm:animLvl val="lvl"/>
        </dgm:presLayoutVars>
      </dgm:prSet>
      <dgm:spPr/>
    </dgm:pt>
    <dgm:pt modelId="{1BA0A0D9-8E24-495C-B429-378703D33197}" type="pres">
      <dgm:prSet presAssocID="{0ADBD6F3-54EA-4CA6-B20F-4577D5F1338D}" presName="composite" presStyleCnt="0"/>
      <dgm:spPr/>
    </dgm:pt>
    <dgm:pt modelId="{EE2907A5-13DF-4B00-BA73-30F592CDB3E0}" type="pres">
      <dgm:prSet presAssocID="{0ADBD6F3-54EA-4CA6-B20F-4577D5F1338D}" presName="L1TextContainer" presStyleLbl="alignNode1" presStyleIdx="0" presStyleCnt="3">
        <dgm:presLayoutVars>
          <dgm:chMax val="1"/>
          <dgm:chPref val="1"/>
          <dgm:bulletEnabled val="1"/>
        </dgm:presLayoutVars>
      </dgm:prSet>
      <dgm:spPr/>
    </dgm:pt>
    <dgm:pt modelId="{10239363-EAC7-4085-BC05-D150A4CE675B}" type="pres">
      <dgm:prSet presAssocID="{0ADBD6F3-54EA-4CA6-B20F-4577D5F1338D}" presName="L2TextContainerWrapper" presStyleCnt="0">
        <dgm:presLayoutVars>
          <dgm:bulletEnabled val="1"/>
        </dgm:presLayoutVars>
      </dgm:prSet>
      <dgm:spPr/>
    </dgm:pt>
    <dgm:pt modelId="{BFCCC7ED-D536-48B4-B022-E51D050C77A9}" type="pres">
      <dgm:prSet presAssocID="{0ADBD6F3-54EA-4CA6-B20F-4577D5F1338D}" presName="L2TextContainer" presStyleLbl="bgAccFollowNode1" presStyleIdx="0" presStyleCnt="3"/>
      <dgm:spPr/>
    </dgm:pt>
    <dgm:pt modelId="{7D2E2168-F897-4E01-AA31-5552A0DE2576}" type="pres">
      <dgm:prSet presAssocID="{0ADBD6F3-54EA-4CA6-B20F-4577D5F1338D}" presName="FlexibleEmptyPlaceHolder" presStyleCnt="0"/>
      <dgm:spPr/>
    </dgm:pt>
    <dgm:pt modelId="{4EF2022B-EB5D-4B0C-B926-CCDBB15F4CDA}" type="pres">
      <dgm:prSet presAssocID="{0ADBD6F3-54EA-4CA6-B20F-4577D5F1338D}" presName="ConnectLine" presStyleLbl="sibTrans1D1" presStyleIdx="0" presStyleCnt="3"/>
      <dgm:spPr/>
    </dgm:pt>
    <dgm:pt modelId="{FD47D5D3-E83C-4AEF-8625-84B45EFFCB2E}" type="pres">
      <dgm:prSet presAssocID="{0ADBD6F3-54EA-4CA6-B20F-4577D5F1338D}" presName="ConnectorPoint" presStyleLbl="node1" presStyleIdx="0" presStyleCnt="3"/>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EA22E574-F405-46CA-BCEE-CCAB71055F4D}" type="pres">
      <dgm:prSet presAssocID="{0ADBD6F3-54EA-4CA6-B20F-4577D5F1338D}" presName="EmptyPlaceHolder" presStyleCnt="0"/>
      <dgm:spPr/>
    </dgm:pt>
    <dgm:pt modelId="{FC3974A5-2176-41AD-849F-9B4725EEC5AD}" type="pres">
      <dgm:prSet presAssocID="{F6E69FAD-4DF5-455D-9334-9D7465738ED7}" presName="spaceBetweenRectangles" presStyleCnt="0"/>
      <dgm:spPr/>
    </dgm:pt>
    <dgm:pt modelId="{5112A5A6-C33C-4848-8744-7C8C09018DDA}" type="pres">
      <dgm:prSet presAssocID="{39B51F12-A409-4E1F-BD15-4222003174DB}" presName="composite" presStyleCnt="0"/>
      <dgm:spPr/>
    </dgm:pt>
    <dgm:pt modelId="{3707D6A4-E7AE-4972-A7C7-726F3A8B6F1C}" type="pres">
      <dgm:prSet presAssocID="{39B51F12-A409-4E1F-BD15-4222003174DB}" presName="L1TextContainer" presStyleLbl="alignNode1" presStyleIdx="1" presStyleCnt="3">
        <dgm:presLayoutVars>
          <dgm:chMax val="1"/>
          <dgm:chPref val="1"/>
          <dgm:bulletEnabled val="1"/>
        </dgm:presLayoutVars>
      </dgm:prSet>
      <dgm:spPr/>
    </dgm:pt>
    <dgm:pt modelId="{28561B27-0CE6-4189-B419-ADF6B95C42E1}" type="pres">
      <dgm:prSet presAssocID="{39B51F12-A409-4E1F-BD15-4222003174DB}" presName="L2TextContainerWrapper" presStyleCnt="0">
        <dgm:presLayoutVars>
          <dgm:bulletEnabled val="1"/>
        </dgm:presLayoutVars>
      </dgm:prSet>
      <dgm:spPr/>
    </dgm:pt>
    <dgm:pt modelId="{2C781E0E-0E01-430E-8922-E93BE2E2598C}" type="pres">
      <dgm:prSet presAssocID="{39B51F12-A409-4E1F-BD15-4222003174DB}" presName="L2TextContainer" presStyleLbl="bgAccFollowNode1" presStyleIdx="1" presStyleCnt="3"/>
      <dgm:spPr/>
    </dgm:pt>
    <dgm:pt modelId="{1659CAC5-F0F5-4AF6-83A8-78F399264BC9}" type="pres">
      <dgm:prSet presAssocID="{39B51F12-A409-4E1F-BD15-4222003174DB}" presName="FlexibleEmptyPlaceHolder" presStyleCnt="0"/>
      <dgm:spPr/>
    </dgm:pt>
    <dgm:pt modelId="{A5BB0DAC-940A-447B-81AF-9C772B83D392}" type="pres">
      <dgm:prSet presAssocID="{39B51F12-A409-4E1F-BD15-4222003174DB}" presName="ConnectLine" presStyleLbl="sibTrans1D1" presStyleIdx="1" presStyleCnt="3"/>
      <dgm:spPr/>
    </dgm:pt>
    <dgm:pt modelId="{9B7FDB70-4AC2-4822-B177-2678490E1DE9}" type="pres">
      <dgm:prSet presAssocID="{39B51F12-A409-4E1F-BD15-4222003174DB}" presName="ConnectorPoint" presStyleLbl="node1" presStyleIdx="1" presStyleCnt="3"/>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EED9A426-3CC8-406B-BEB9-720DC4589C3B}" type="pres">
      <dgm:prSet presAssocID="{39B51F12-A409-4E1F-BD15-4222003174DB}" presName="EmptyPlaceHolder" presStyleCnt="0"/>
      <dgm:spPr/>
    </dgm:pt>
    <dgm:pt modelId="{2624E397-457E-4E3C-941E-9918BEB40B0E}" type="pres">
      <dgm:prSet presAssocID="{063259DD-4C37-46CA-B2B8-411E1DA2ABC9}" presName="spaceBetweenRectangles" presStyleCnt="0"/>
      <dgm:spPr/>
    </dgm:pt>
    <dgm:pt modelId="{1ED5EA39-33F8-425A-8D99-A3CFAA4ABE2C}" type="pres">
      <dgm:prSet presAssocID="{8242B9C5-2D12-4714-8D9C-CC748D641BDC}" presName="composite" presStyleCnt="0"/>
      <dgm:spPr/>
    </dgm:pt>
    <dgm:pt modelId="{6BC2F09D-2255-434A-9EE2-D579EC5A9529}" type="pres">
      <dgm:prSet presAssocID="{8242B9C5-2D12-4714-8D9C-CC748D641BDC}" presName="L1TextContainer" presStyleLbl="alignNode1" presStyleIdx="2" presStyleCnt="3">
        <dgm:presLayoutVars>
          <dgm:chMax val="1"/>
          <dgm:chPref val="1"/>
          <dgm:bulletEnabled val="1"/>
        </dgm:presLayoutVars>
      </dgm:prSet>
      <dgm:spPr/>
    </dgm:pt>
    <dgm:pt modelId="{B6AB86BC-EBAB-4CD9-9DA4-7C10618F4C96}" type="pres">
      <dgm:prSet presAssocID="{8242B9C5-2D12-4714-8D9C-CC748D641BDC}" presName="L2TextContainerWrapper" presStyleCnt="0">
        <dgm:presLayoutVars>
          <dgm:bulletEnabled val="1"/>
        </dgm:presLayoutVars>
      </dgm:prSet>
      <dgm:spPr/>
    </dgm:pt>
    <dgm:pt modelId="{E9278B3A-A0CA-46D3-8363-2F225B6EF36E}" type="pres">
      <dgm:prSet presAssocID="{8242B9C5-2D12-4714-8D9C-CC748D641BDC}" presName="L2TextContainer" presStyleLbl="bgAccFollowNode1" presStyleIdx="2" presStyleCnt="3"/>
      <dgm:spPr/>
    </dgm:pt>
    <dgm:pt modelId="{A31DD4ED-6A8C-4E0A-881F-93831744C4F8}" type="pres">
      <dgm:prSet presAssocID="{8242B9C5-2D12-4714-8D9C-CC748D641BDC}" presName="FlexibleEmptyPlaceHolder" presStyleCnt="0"/>
      <dgm:spPr/>
    </dgm:pt>
    <dgm:pt modelId="{1B24CD3C-9746-4A38-9FDF-E2872EAD38A0}" type="pres">
      <dgm:prSet presAssocID="{8242B9C5-2D12-4714-8D9C-CC748D641BDC}" presName="ConnectLine" presStyleLbl="sibTrans1D1" presStyleIdx="2" presStyleCnt="3"/>
      <dgm:spPr/>
    </dgm:pt>
    <dgm:pt modelId="{EFEF4AD2-0092-48C5-A448-72FED5AF0984}" type="pres">
      <dgm:prSet presAssocID="{8242B9C5-2D12-4714-8D9C-CC748D641BDC}" presName="ConnectorPoint" presStyleLbl="node1" presStyleIdx="2" presStyleCnt="3"/>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66FD22E3-CF2F-4836-AED6-F7509670D714}" type="pres">
      <dgm:prSet presAssocID="{8242B9C5-2D12-4714-8D9C-CC748D641BDC}" presName="EmptyPlaceHolder" presStyleCnt="0"/>
      <dgm:spPr/>
    </dgm:pt>
  </dgm:ptLst>
  <dgm:cxnLst>
    <dgm:cxn modelId="{70016208-4333-4365-80A4-896018FE3DED}" srcId="{8242B9C5-2D12-4714-8D9C-CC748D641BDC}" destId="{C7E9ED93-408F-46AA-A0BA-06B467498215}" srcOrd="0" destOrd="0" parTransId="{31A4B904-B873-4989-B39F-98DB07F06A44}" sibTransId="{9BE20C49-04EE-4053-95C6-AF0F8821F0A3}"/>
    <dgm:cxn modelId="{E6646708-1200-4D79-8DB0-AA1AFB8745A7}" type="presOf" srcId="{BDD6FFDE-BB96-4C16-AF19-14F3779D0A30}" destId="{E9278B3A-A0CA-46D3-8363-2F225B6EF36E}" srcOrd="0" destOrd="2" presId="urn:microsoft.com/office/officeart/2017/3/layout/HorizontalLabelsTimeline"/>
    <dgm:cxn modelId="{04234410-7336-40AD-BF4D-64501B6B799F}" type="presOf" srcId="{54971B67-BF4A-4A0C-9ECC-7A62DB8DAC1C}" destId="{BFCCC7ED-D536-48B4-B022-E51D050C77A9}" srcOrd="0" destOrd="0" presId="urn:microsoft.com/office/officeart/2017/3/layout/HorizontalLabelsTimeline"/>
    <dgm:cxn modelId="{C4ED3829-6D76-41CA-B830-19CE4C26A6C5}" srcId="{C7E9ED93-408F-46AA-A0BA-06B467498215}" destId="{694B5DEB-04B8-454C-A4F3-7D754D27FDAB}" srcOrd="0" destOrd="0" parTransId="{E030A8C5-B527-4313-A1BD-DE5843371D0A}" sibTransId="{DE10D025-E6AE-435F-81E2-A4DD59A3C493}"/>
    <dgm:cxn modelId="{6E89042F-C95D-4114-9DFF-8DF38B2ED877}" srcId="{F075B860-F5FB-4038-91FB-2E38C154AF62}" destId="{39B51F12-A409-4E1F-BD15-4222003174DB}" srcOrd="1" destOrd="0" parTransId="{69CF04A2-7FAB-423E-85F6-0F483AACAC19}" sibTransId="{063259DD-4C37-46CA-B2B8-411E1DA2ABC9}"/>
    <dgm:cxn modelId="{A7291E40-0FA5-4725-A008-D86C490CCEDE}" type="presOf" srcId="{C7E9ED93-408F-46AA-A0BA-06B467498215}" destId="{E9278B3A-A0CA-46D3-8363-2F225B6EF36E}" srcOrd="0" destOrd="0" presId="urn:microsoft.com/office/officeart/2017/3/layout/HorizontalLabelsTimeline"/>
    <dgm:cxn modelId="{B02ACC55-33FE-4BA3-AFBF-C0AA66853BBB}" type="presOf" srcId="{8242B9C5-2D12-4714-8D9C-CC748D641BDC}" destId="{6BC2F09D-2255-434A-9EE2-D579EC5A9529}" srcOrd="0" destOrd="0" presId="urn:microsoft.com/office/officeart/2017/3/layout/HorizontalLabelsTimeline"/>
    <dgm:cxn modelId="{C722AA5A-9DA8-4E0C-9E44-41BB1514FAAE}" srcId="{C7E9ED93-408F-46AA-A0BA-06B467498215}" destId="{3921E643-B957-4C8D-88F4-880824E62544}" srcOrd="2" destOrd="0" parTransId="{46355537-C85A-4D73-A007-D4159E576383}" sibTransId="{FF0B7C4C-5944-4B83-AD1D-07B373F749C6}"/>
    <dgm:cxn modelId="{D7320F5C-0DE3-40D9-BE4B-72C66CF60C5E}" srcId="{C7E9ED93-408F-46AA-A0BA-06B467498215}" destId="{BFBEFC13-020B-4AC1-83B4-61C2268DF709}" srcOrd="3" destOrd="0" parTransId="{83F3877C-F273-43BB-9F9F-B6B624301845}" sibTransId="{A8A2B95C-02E0-4EAE-8517-85BC13355A2A}"/>
    <dgm:cxn modelId="{5E1E4671-B681-433D-9252-4168B2A76E89}" srcId="{F075B860-F5FB-4038-91FB-2E38C154AF62}" destId="{8242B9C5-2D12-4714-8D9C-CC748D641BDC}" srcOrd="2" destOrd="0" parTransId="{5F946E95-C623-4812-A785-4E39C3CC0B27}" sibTransId="{DFAB2870-D1E9-4FB4-9830-58041846DA10}"/>
    <dgm:cxn modelId="{FDBF6286-DA60-4BD2-A856-16138CB75407}" srcId="{C7E9ED93-408F-46AA-A0BA-06B467498215}" destId="{BDD6FFDE-BB96-4C16-AF19-14F3779D0A30}" srcOrd="1" destOrd="0" parTransId="{67289913-A1D0-458B-B21D-8294AD43F61B}" sibTransId="{B5DCB79E-951E-4CD5-AA86-2A9C8F885E3D}"/>
    <dgm:cxn modelId="{AEB4FA94-5EBF-449E-9BF2-2F328D295511}" type="presOf" srcId="{3921E643-B957-4C8D-88F4-880824E62544}" destId="{E9278B3A-A0CA-46D3-8363-2F225B6EF36E}" srcOrd="0" destOrd="3" presId="urn:microsoft.com/office/officeart/2017/3/layout/HorizontalLabelsTimeline"/>
    <dgm:cxn modelId="{5155D6A3-CD87-463D-93AE-9B3EBCEB90B6}" type="presOf" srcId="{39B51F12-A409-4E1F-BD15-4222003174DB}" destId="{3707D6A4-E7AE-4972-A7C7-726F3A8B6F1C}" srcOrd="0" destOrd="0" presId="urn:microsoft.com/office/officeart/2017/3/layout/HorizontalLabelsTimeline"/>
    <dgm:cxn modelId="{DBC1A0A6-9808-422D-8045-6005D10D4341}" type="presOf" srcId="{1EEFA409-32C8-404B-BA70-981E2E183E3D}" destId="{2C781E0E-0E01-430E-8922-E93BE2E2598C}" srcOrd="0" destOrd="0" presId="urn:microsoft.com/office/officeart/2017/3/layout/HorizontalLabelsTimeline"/>
    <dgm:cxn modelId="{FACC90B2-911C-4415-9EB7-C4013B0CB0B7}" type="presOf" srcId="{BFBEFC13-020B-4AC1-83B4-61C2268DF709}" destId="{E9278B3A-A0CA-46D3-8363-2F225B6EF36E}" srcOrd="0" destOrd="4" presId="urn:microsoft.com/office/officeart/2017/3/layout/HorizontalLabelsTimeline"/>
    <dgm:cxn modelId="{8AD3BFC7-04F5-4F09-9AD8-5C21EC9F5910}" type="presOf" srcId="{BE553936-F93B-476C-B9D9-F30F0040B123}" destId="{2C781E0E-0E01-430E-8922-E93BE2E2598C}" srcOrd="0" destOrd="1" presId="urn:microsoft.com/office/officeart/2017/3/layout/HorizontalLabelsTimeline"/>
    <dgm:cxn modelId="{0ABAE8CE-05D7-42F1-A311-7C89A06BE17E}" srcId="{1EEFA409-32C8-404B-BA70-981E2E183E3D}" destId="{BE553936-F93B-476C-B9D9-F30F0040B123}" srcOrd="0" destOrd="0" parTransId="{2C47DFA5-2E90-47EE-AD26-D5DCE6D8E7FB}" sibTransId="{E2DD0534-9340-4195-8FDB-C1A5C46B6788}"/>
    <dgm:cxn modelId="{B0809DD7-42F9-4F0A-82C8-1CA0EB5FB124}" srcId="{39B51F12-A409-4E1F-BD15-4222003174DB}" destId="{1EEFA409-32C8-404B-BA70-981E2E183E3D}" srcOrd="0" destOrd="0" parTransId="{969A18D9-FE61-436D-BA26-5160D4E50F8C}" sibTransId="{8A2A939F-5351-4566-BEB1-ADFE13A2B704}"/>
    <dgm:cxn modelId="{BF28D7E7-159A-413F-ADE9-B10365241C2F}" srcId="{F075B860-F5FB-4038-91FB-2E38C154AF62}" destId="{0ADBD6F3-54EA-4CA6-B20F-4577D5F1338D}" srcOrd="0" destOrd="0" parTransId="{548971B9-6544-4B26-BA53-F523C0F027BB}" sibTransId="{F6E69FAD-4DF5-455D-9334-9D7465738ED7}"/>
    <dgm:cxn modelId="{F4B4ECE9-8D69-4B54-B401-2711E0E728FE}" type="presOf" srcId="{0ADBD6F3-54EA-4CA6-B20F-4577D5F1338D}" destId="{EE2907A5-13DF-4B00-BA73-30F592CDB3E0}" srcOrd="0" destOrd="0" presId="urn:microsoft.com/office/officeart/2017/3/layout/HorizontalLabelsTimeline"/>
    <dgm:cxn modelId="{CA5B59EA-B546-4CBF-8840-88923329BD98}" type="presOf" srcId="{694B5DEB-04B8-454C-A4F3-7D754D27FDAB}" destId="{E9278B3A-A0CA-46D3-8363-2F225B6EF36E}" srcOrd="0" destOrd="1" presId="urn:microsoft.com/office/officeart/2017/3/layout/HorizontalLabelsTimeline"/>
    <dgm:cxn modelId="{B20270EB-859D-4D29-86D0-AB1DEE107AA7}" type="presOf" srcId="{F075B860-F5FB-4038-91FB-2E38C154AF62}" destId="{C66BF439-D283-46F0-9A0C-0050F874D730}" srcOrd="0" destOrd="0" presId="urn:microsoft.com/office/officeart/2017/3/layout/HorizontalLabelsTimeline"/>
    <dgm:cxn modelId="{0FA8D7F7-79E1-4688-B83C-3F72ED720917}" srcId="{0ADBD6F3-54EA-4CA6-B20F-4577D5F1338D}" destId="{54971B67-BF4A-4A0C-9ECC-7A62DB8DAC1C}" srcOrd="0" destOrd="0" parTransId="{799403FF-1955-4B72-8711-C4354973613B}" sibTransId="{5ED2F693-3E2A-40BC-AB32-20A156A6EF0B}"/>
    <dgm:cxn modelId="{74B3C14C-2562-49EC-BA07-46462C4D9251}" type="presParOf" srcId="{C66BF439-D283-46F0-9A0C-0050F874D730}" destId="{87EBAB2A-F356-436B-AD4E-616EBD3B83FE}" srcOrd="0" destOrd="0" presId="urn:microsoft.com/office/officeart/2017/3/layout/HorizontalLabelsTimeline"/>
    <dgm:cxn modelId="{C0F90446-2067-468B-8084-21AFFD6B2CE2}" type="presParOf" srcId="{C66BF439-D283-46F0-9A0C-0050F874D730}" destId="{7DCC0859-B9D7-4DF1-8E5D-40B6C112DFCF}" srcOrd="1" destOrd="0" presId="urn:microsoft.com/office/officeart/2017/3/layout/HorizontalLabelsTimeline"/>
    <dgm:cxn modelId="{88911CAD-E45B-4EC5-ACA8-275FE858F9E2}" type="presParOf" srcId="{7DCC0859-B9D7-4DF1-8E5D-40B6C112DFCF}" destId="{1BA0A0D9-8E24-495C-B429-378703D33197}" srcOrd="0" destOrd="0" presId="urn:microsoft.com/office/officeart/2017/3/layout/HorizontalLabelsTimeline"/>
    <dgm:cxn modelId="{D9C4169F-48CB-404D-9115-5CF0C2EA1A30}" type="presParOf" srcId="{1BA0A0D9-8E24-495C-B429-378703D33197}" destId="{EE2907A5-13DF-4B00-BA73-30F592CDB3E0}" srcOrd="0" destOrd="0" presId="urn:microsoft.com/office/officeart/2017/3/layout/HorizontalLabelsTimeline"/>
    <dgm:cxn modelId="{1C91FE06-068C-4FC0-B5D7-1E4C85E60BC0}" type="presParOf" srcId="{1BA0A0D9-8E24-495C-B429-378703D33197}" destId="{10239363-EAC7-4085-BC05-D150A4CE675B}" srcOrd="1" destOrd="0" presId="urn:microsoft.com/office/officeart/2017/3/layout/HorizontalLabelsTimeline"/>
    <dgm:cxn modelId="{C50D9F10-A9A6-4347-8F0E-B1CF35BA42E7}" type="presParOf" srcId="{10239363-EAC7-4085-BC05-D150A4CE675B}" destId="{BFCCC7ED-D536-48B4-B022-E51D050C77A9}" srcOrd="0" destOrd="0" presId="urn:microsoft.com/office/officeart/2017/3/layout/HorizontalLabelsTimeline"/>
    <dgm:cxn modelId="{055DF9C5-FEB2-4360-9CD2-2A2E7551E015}" type="presParOf" srcId="{10239363-EAC7-4085-BC05-D150A4CE675B}" destId="{7D2E2168-F897-4E01-AA31-5552A0DE2576}" srcOrd="1" destOrd="0" presId="urn:microsoft.com/office/officeart/2017/3/layout/HorizontalLabelsTimeline"/>
    <dgm:cxn modelId="{0AA30AF0-285E-4374-B913-8C34079D7E01}" type="presParOf" srcId="{1BA0A0D9-8E24-495C-B429-378703D33197}" destId="{4EF2022B-EB5D-4B0C-B926-CCDBB15F4CDA}" srcOrd="2" destOrd="0" presId="urn:microsoft.com/office/officeart/2017/3/layout/HorizontalLabelsTimeline"/>
    <dgm:cxn modelId="{6FE0D9AB-3A51-4944-83E8-926960AE439F}" type="presParOf" srcId="{1BA0A0D9-8E24-495C-B429-378703D33197}" destId="{FD47D5D3-E83C-4AEF-8625-84B45EFFCB2E}" srcOrd="3" destOrd="0" presId="urn:microsoft.com/office/officeart/2017/3/layout/HorizontalLabelsTimeline"/>
    <dgm:cxn modelId="{76A799B0-7D2D-4077-8273-CAEF725D54EE}" type="presParOf" srcId="{1BA0A0D9-8E24-495C-B429-378703D33197}" destId="{EA22E574-F405-46CA-BCEE-CCAB71055F4D}" srcOrd="4" destOrd="0" presId="urn:microsoft.com/office/officeart/2017/3/layout/HorizontalLabelsTimeline"/>
    <dgm:cxn modelId="{628B47E7-DB08-42D2-A5A1-710EF0C337D8}" type="presParOf" srcId="{7DCC0859-B9D7-4DF1-8E5D-40B6C112DFCF}" destId="{FC3974A5-2176-41AD-849F-9B4725EEC5AD}" srcOrd="1" destOrd="0" presId="urn:microsoft.com/office/officeart/2017/3/layout/HorizontalLabelsTimeline"/>
    <dgm:cxn modelId="{F876BFB4-A777-4098-B7DA-E8B5B0052FAE}" type="presParOf" srcId="{7DCC0859-B9D7-4DF1-8E5D-40B6C112DFCF}" destId="{5112A5A6-C33C-4848-8744-7C8C09018DDA}" srcOrd="2" destOrd="0" presId="urn:microsoft.com/office/officeart/2017/3/layout/HorizontalLabelsTimeline"/>
    <dgm:cxn modelId="{53254882-24ED-4B35-BEB0-595BEF7B0770}" type="presParOf" srcId="{5112A5A6-C33C-4848-8744-7C8C09018DDA}" destId="{3707D6A4-E7AE-4972-A7C7-726F3A8B6F1C}" srcOrd="0" destOrd="0" presId="urn:microsoft.com/office/officeart/2017/3/layout/HorizontalLabelsTimeline"/>
    <dgm:cxn modelId="{CE772780-404A-4779-96D0-B4732A587B07}" type="presParOf" srcId="{5112A5A6-C33C-4848-8744-7C8C09018DDA}" destId="{28561B27-0CE6-4189-B419-ADF6B95C42E1}" srcOrd="1" destOrd="0" presId="urn:microsoft.com/office/officeart/2017/3/layout/HorizontalLabelsTimeline"/>
    <dgm:cxn modelId="{C0BA01CB-B635-4DB3-AEDC-26140884310C}" type="presParOf" srcId="{28561B27-0CE6-4189-B419-ADF6B95C42E1}" destId="{2C781E0E-0E01-430E-8922-E93BE2E2598C}" srcOrd="0" destOrd="0" presId="urn:microsoft.com/office/officeart/2017/3/layout/HorizontalLabelsTimeline"/>
    <dgm:cxn modelId="{A26DD1D6-474E-40B1-AB83-EB31CDA29BF6}" type="presParOf" srcId="{28561B27-0CE6-4189-B419-ADF6B95C42E1}" destId="{1659CAC5-F0F5-4AF6-83A8-78F399264BC9}" srcOrd="1" destOrd="0" presId="urn:microsoft.com/office/officeart/2017/3/layout/HorizontalLabelsTimeline"/>
    <dgm:cxn modelId="{1B757E33-A329-4704-A569-620E343206AB}" type="presParOf" srcId="{5112A5A6-C33C-4848-8744-7C8C09018DDA}" destId="{A5BB0DAC-940A-447B-81AF-9C772B83D392}" srcOrd="2" destOrd="0" presId="urn:microsoft.com/office/officeart/2017/3/layout/HorizontalLabelsTimeline"/>
    <dgm:cxn modelId="{92FA229A-1331-453E-B199-7A3F44281D46}" type="presParOf" srcId="{5112A5A6-C33C-4848-8744-7C8C09018DDA}" destId="{9B7FDB70-4AC2-4822-B177-2678490E1DE9}" srcOrd="3" destOrd="0" presId="urn:microsoft.com/office/officeart/2017/3/layout/HorizontalLabelsTimeline"/>
    <dgm:cxn modelId="{59A3084B-E603-47E7-B20D-8E1244E1E18D}" type="presParOf" srcId="{5112A5A6-C33C-4848-8744-7C8C09018DDA}" destId="{EED9A426-3CC8-406B-BEB9-720DC4589C3B}" srcOrd="4" destOrd="0" presId="urn:microsoft.com/office/officeart/2017/3/layout/HorizontalLabelsTimeline"/>
    <dgm:cxn modelId="{12D154E1-8663-401A-9D9A-9CABF0504BA1}" type="presParOf" srcId="{7DCC0859-B9D7-4DF1-8E5D-40B6C112DFCF}" destId="{2624E397-457E-4E3C-941E-9918BEB40B0E}" srcOrd="3" destOrd="0" presId="urn:microsoft.com/office/officeart/2017/3/layout/HorizontalLabelsTimeline"/>
    <dgm:cxn modelId="{35AC166A-36F4-45D3-89D9-6FAEE0DBD15E}" type="presParOf" srcId="{7DCC0859-B9D7-4DF1-8E5D-40B6C112DFCF}" destId="{1ED5EA39-33F8-425A-8D99-A3CFAA4ABE2C}" srcOrd="4" destOrd="0" presId="urn:microsoft.com/office/officeart/2017/3/layout/HorizontalLabelsTimeline"/>
    <dgm:cxn modelId="{326B7D63-7A26-440F-82E4-14C40EC96FA1}" type="presParOf" srcId="{1ED5EA39-33F8-425A-8D99-A3CFAA4ABE2C}" destId="{6BC2F09D-2255-434A-9EE2-D579EC5A9529}" srcOrd="0" destOrd="0" presId="urn:microsoft.com/office/officeart/2017/3/layout/HorizontalLabelsTimeline"/>
    <dgm:cxn modelId="{FFC78974-5A32-4DE2-B9CC-04D5A3612C76}" type="presParOf" srcId="{1ED5EA39-33F8-425A-8D99-A3CFAA4ABE2C}" destId="{B6AB86BC-EBAB-4CD9-9DA4-7C10618F4C96}" srcOrd="1" destOrd="0" presId="urn:microsoft.com/office/officeart/2017/3/layout/HorizontalLabelsTimeline"/>
    <dgm:cxn modelId="{57DB855D-4517-4F96-8EFE-7DC60DC46037}" type="presParOf" srcId="{B6AB86BC-EBAB-4CD9-9DA4-7C10618F4C96}" destId="{E9278B3A-A0CA-46D3-8363-2F225B6EF36E}" srcOrd="0" destOrd="0" presId="urn:microsoft.com/office/officeart/2017/3/layout/HorizontalLabelsTimeline"/>
    <dgm:cxn modelId="{353B6E5F-C480-4F2E-94AB-23ED234F064D}" type="presParOf" srcId="{B6AB86BC-EBAB-4CD9-9DA4-7C10618F4C96}" destId="{A31DD4ED-6A8C-4E0A-881F-93831744C4F8}" srcOrd="1" destOrd="0" presId="urn:microsoft.com/office/officeart/2017/3/layout/HorizontalLabelsTimeline"/>
    <dgm:cxn modelId="{A3D31467-AD4E-471B-8FBC-E54DDD6E2777}" type="presParOf" srcId="{1ED5EA39-33F8-425A-8D99-A3CFAA4ABE2C}" destId="{1B24CD3C-9746-4A38-9FDF-E2872EAD38A0}" srcOrd="2" destOrd="0" presId="urn:microsoft.com/office/officeart/2017/3/layout/HorizontalLabelsTimeline"/>
    <dgm:cxn modelId="{7AE78077-D8DC-4799-BFB2-BC37CC7923FD}" type="presParOf" srcId="{1ED5EA39-33F8-425A-8D99-A3CFAA4ABE2C}" destId="{EFEF4AD2-0092-48C5-A448-72FED5AF0984}" srcOrd="3" destOrd="0" presId="urn:microsoft.com/office/officeart/2017/3/layout/HorizontalLabelsTimeline"/>
    <dgm:cxn modelId="{87BA90FB-7F3A-48C9-9A7A-B5D18141C79C}" type="presParOf" srcId="{1ED5EA39-33F8-425A-8D99-A3CFAA4ABE2C}" destId="{66FD22E3-CF2F-4836-AED6-F7509670D71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73DFF9-1D91-4F11-A4E8-3900F7DE4193}"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41E03C7E-B56A-4293-917E-AB22DD8B7DA1}" type="parTrans" cxnId="{5C89D836-F76F-4E9E-96FE-1CD521F3C0C5}">
      <dgm:prSet/>
      <dgm:spPr/>
      <dgm:t>
        <a:bodyPr/>
        <a:lstStyle/>
        <a:p>
          <a:endParaRPr lang="en-US"/>
        </a:p>
      </dgm:t>
    </dgm:pt>
    <dgm:pt modelId="{C24F75A5-2CB0-4FEB-B16E-001A3B1D6A90}">
      <dgm:prSet phldrT="[Text]"/>
      <dgm:spPr>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dgm:spPr>
      <dgm:t>
        <a:bodyPr/>
        <a:lstStyle/>
        <a:p>
          <a:r>
            <a:rPr lang="en-US" b="1"/>
            <a:t>2019</a:t>
          </a:r>
        </a:p>
      </dgm:t>
    </dgm:pt>
    <dgm:pt modelId="{75A81960-0BC1-4F79-A5DA-C96C1749E591}" type="parTrans" cxnId="{2784859F-2888-46BE-998C-BBBCB5C40A3B}">
      <dgm:prSet/>
      <dgm:spPr/>
      <dgm:t>
        <a:bodyPr/>
        <a:lstStyle/>
        <a:p>
          <a:endParaRPr lang="en-US"/>
        </a:p>
      </dgm:t>
    </dgm:pt>
    <dgm:pt modelId="{EC7FFBE8-B442-43A8-9292-A13CF327DF98}">
      <dgm:prSet phldrT="[Text]" custT="1"/>
      <dgm:spPr>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dgm:spPr>
      <dgm:t>
        <a:bodyPr/>
        <a:lstStyle/>
        <a:p>
          <a:r>
            <a:rPr lang="en-US" sz="1200" dirty="0"/>
            <a:t>CMS released </a:t>
          </a:r>
          <a:r>
            <a:rPr lang="en-US" sz="1200" dirty="0">
              <a:hlinkClick xmlns:r="http://schemas.openxmlformats.org/officeDocument/2006/relationships" r:id="rId1"/>
            </a:rPr>
            <a:t>MFAR</a:t>
          </a:r>
          <a:r>
            <a:rPr lang="en-US" sz="1200" dirty="0"/>
            <a:t>, the most sweeping attempt to limit supplemental payments and nonfederal share financing. This rule was later rescinded after strong opposition from providers and other stakeholders.</a:t>
          </a:r>
        </a:p>
      </dgm:t>
    </dgm:pt>
    <dgm:pt modelId="{83FAF7BA-0020-4BEE-97AC-83E80100B9BD}" type="sibTrans" cxnId="{2784859F-2888-46BE-998C-BBBCB5C40A3B}">
      <dgm:prSet/>
      <dgm:spPr/>
      <dgm:t>
        <a:bodyPr/>
        <a:lstStyle/>
        <a:p>
          <a:endParaRPr lang="en-US"/>
        </a:p>
      </dgm:t>
    </dgm:pt>
    <dgm:pt modelId="{D4C382DD-80C6-48FA-9D42-761831D6FD18}" type="parTrans" cxnId="{8ED8C21E-8930-49B7-B3F7-C184E1125C31}">
      <dgm:prSet/>
      <dgm:spPr/>
      <dgm:t>
        <a:bodyPr/>
        <a:lstStyle/>
        <a:p>
          <a:endParaRPr lang="en-US"/>
        </a:p>
      </dgm:t>
    </dgm:pt>
    <dgm:pt modelId="{9B9D49DE-10B6-45B3-ABC5-A0EBFD082E8A}">
      <dgm:prSet phldrT="[Text]" custT="1"/>
      <dgm:spPr>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dgm:spPr>
      <dgm:t>
        <a:bodyPr/>
        <a:lstStyle/>
        <a:p>
          <a:r>
            <a:rPr lang="en-US" sz="1200" dirty="0"/>
            <a:t>CMS also introduced upper payment limit (UPL) demonstration templates. </a:t>
          </a:r>
        </a:p>
      </dgm:t>
    </dgm:pt>
    <dgm:pt modelId="{EC6A21F3-B625-4F23-9253-2B5802625BB6}" type="sibTrans" cxnId="{8ED8C21E-8930-49B7-B3F7-C184E1125C31}">
      <dgm:prSet/>
      <dgm:spPr/>
      <dgm:t>
        <a:bodyPr/>
        <a:lstStyle/>
        <a:p>
          <a:endParaRPr lang="en-US"/>
        </a:p>
      </dgm:t>
    </dgm:pt>
    <dgm:pt modelId="{FFCC2B97-5D4F-49F4-A01D-1B76F6317453}" type="sibTrans" cxnId="{5C89D836-F76F-4E9E-96FE-1CD521F3C0C5}">
      <dgm:prSet/>
      <dgm:spPr/>
      <dgm:t>
        <a:bodyPr/>
        <a:lstStyle/>
        <a:p>
          <a:endParaRPr lang="en-US"/>
        </a:p>
      </dgm:t>
    </dgm:pt>
    <dgm:pt modelId="{24D39D2E-44D6-42BB-8179-AFF7C09D6344}" type="parTrans" cxnId="{8002B53F-1B00-4905-B174-ECCAF212F58F}">
      <dgm:prSet/>
      <dgm:spPr/>
      <dgm:t>
        <a:bodyPr/>
        <a:lstStyle/>
        <a:p>
          <a:endParaRPr lang="en-US"/>
        </a:p>
      </dgm:t>
    </dgm:pt>
    <dgm:pt modelId="{A54397D7-51CB-46D4-8BA7-8F8A9A127939}">
      <dgm:prSet phldrT="[Text]"/>
      <dgm:spPr>
        <a:solidFill>
          <a:schemeClr val="accent1">
            <a:shade val="80000"/>
            <a:hueOff val="208997"/>
            <a:satOff val="-30940"/>
            <a:lumOff val="15290"/>
            <a:alphaOff val="0"/>
          </a:schemeClr>
        </a:solidFill>
        <a:ln w="25400" cap="flat" cmpd="sng" algn="ctr">
          <a:solidFill>
            <a:schemeClr val="accent1">
              <a:shade val="80000"/>
              <a:hueOff val="208997"/>
              <a:satOff val="-30940"/>
              <a:lumOff val="15290"/>
              <a:alphaOff val="0"/>
            </a:schemeClr>
          </a:solidFill>
          <a:prstDash val="solid"/>
        </a:ln>
      </dgm:spPr>
      <dgm:t>
        <a:bodyPr/>
        <a:lstStyle/>
        <a:p>
          <a:r>
            <a:rPr lang="en-US" b="1"/>
            <a:t>2020</a:t>
          </a:r>
        </a:p>
      </dgm:t>
    </dgm:pt>
    <dgm:pt modelId="{1C05C44D-27ED-42F1-B72D-49E7ECD2A6FF}" type="parTrans" cxnId="{B6BB8675-7471-400F-AE1A-D180E674F66D}">
      <dgm:prSet/>
      <dgm:spPr/>
      <dgm:t>
        <a:bodyPr/>
        <a:lstStyle/>
        <a:p>
          <a:endParaRPr lang="en-US"/>
        </a:p>
      </dgm:t>
    </dgm:pt>
    <dgm:pt modelId="{D914907A-8603-4A5B-AA4D-F1142099157E}">
      <dgm:prSet phldrT="[Text]" custT="1"/>
      <dgm:spPr>
        <a:solidFill>
          <a:schemeClr val="lt1">
            <a:alpha val="90000"/>
            <a:hueOff val="0"/>
            <a:satOff val="0"/>
            <a:lumOff val="0"/>
            <a:alphaOff val="0"/>
          </a:schemeClr>
        </a:solidFill>
        <a:ln w="25400" cap="flat" cmpd="sng" algn="ctr">
          <a:solidFill>
            <a:schemeClr val="accent1">
              <a:shade val="80000"/>
              <a:hueOff val="208997"/>
              <a:satOff val="-30940"/>
              <a:lumOff val="15290"/>
              <a:alphaOff val="0"/>
            </a:schemeClr>
          </a:solidFill>
          <a:prstDash val="solid"/>
        </a:ln>
      </dgm:spPr>
      <dgm:t>
        <a:bodyPr/>
        <a:lstStyle/>
        <a:p>
          <a:r>
            <a:rPr lang="en-US" sz="1200" dirty="0"/>
            <a:t>Congress passes the </a:t>
          </a:r>
          <a:r>
            <a:rPr lang="en-US" sz="1200" dirty="0">
              <a:hlinkClick xmlns:r="http://schemas.openxmlformats.org/officeDocument/2006/relationships" r:id="rId2"/>
            </a:rPr>
            <a:t>Consolidated Appropriations Act</a:t>
          </a:r>
          <a:r>
            <a:rPr lang="en-US" sz="1200" dirty="0"/>
            <a:t> (CAA) with new supplemental payment reporting requirements.</a:t>
          </a:r>
        </a:p>
      </dgm:t>
    </dgm:pt>
    <dgm:pt modelId="{7D20E386-F8B8-4A5C-B37A-8E30086AE616}" type="sibTrans" cxnId="{B6BB8675-7471-400F-AE1A-D180E674F66D}">
      <dgm:prSet/>
      <dgm:spPr/>
      <dgm:t>
        <a:bodyPr/>
        <a:lstStyle/>
        <a:p>
          <a:endParaRPr lang="en-US"/>
        </a:p>
      </dgm:t>
    </dgm:pt>
    <dgm:pt modelId="{36F9D659-98A5-441C-900E-919621F698CA}" type="sibTrans" cxnId="{8002B53F-1B00-4905-B174-ECCAF212F58F}">
      <dgm:prSet/>
      <dgm:spPr/>
      <dgm:t>
        <a:bodyPr/>
        <a:lstStyle/>
        <a:p>
          <a:endParaRPr lang="en-US"/>
        </a:p>
      </dgm:t>
    </dgm:pt>
    <dgm:pt modelId="{A14261F4-1DC3-4BE4-9512-4A16B45703A8}" type="parTrans" cxnId="{9515F882-23E1-40B1-8228-8D731BDDEA83}">
      <dgm:prSet/>
      <dgm:spPr/>
      <dgm:t>
        <a:bodyPr/>
        <a:lstStyle/>
        <a:p>
          <a:endParaRPr lang="en-US"/>
        </a:p>
      </dgm:t>
    </dgm:pt>
    <dgm:pt modelId="{E11185CF-020B-4394-A364-BB4FE81D7F5B}">
      <dgm:prSet phldrT="[Text]"/>
      <dgm:spPr>
        <a:solidFill>
          <a:schemeClr val="accent1">
            <a:shade val="80000"/>
            <a:hueOff val="417994"/>
            <a:satOff val="-61881"/>
            <a:lumOff val="30581"/>
            <a:alphaOff val="0"/>
          </a:schemeClr>
        </a:solidFill>
        <a:ln w="25400" cap="flat" cmpd="sng" algn="ctr">
          <a:solidFill>
            <a:schemeClr val="accent1">
              <a:shade val="80000"/>
              <a:hueOff val="417994"/>
              <a:satOff val="-61881"/>
              <a:lumOff val="30581"/>
              <a:alphaOff val="0"/>
            </a:schemeClr>
          </a:solidFill>
          <a:prstDash val="solid"/>
        </a:ln>
      </dgm:spPr>
      <dgm:t>
        <a:bodyPr/>
        <a:lstStyle/>
        <a:p>
          <a:r>
            <a:rPr lang="en-US" b="1" dirty="0"/>
            <a:t>2021</a:t>
          </a:r>
        </a:p>
      </dgm:t>
    </dgm:pt>
    <dgm:pt modelId="{4A734458-9654-44FB-9C47-A200D29DA5DC}" type="parTrans" cxnId="{7BFEBF4D-3EF9-411B-A695-C004569AE9A5}">
      <dgm:prSet/>
      <dgm:spPr/>
      <dgm:t>
        <a:bodyPr/>
        <a:lstStyle/>
        <a:p>
          <a:endParaRPr lang="en-US"/>
        </a:p>
      </dgm:t>
    </dgm:pt>
    <dgm:pt modelId="{9FF0488C-BDB1-4365-9C63-725DBC3236A2}">
      <dgm:prSet phldrT="[Text]" custT="1"/>
      <dgm:spPr>
        <a:solidFill>
          <a:schemeClr val="lt1">
            <a:alpha val="90000"/>
            <a:hueOff val="0"/>
            <a:satOff val="0"/>
            <a:lumOff val="0"/>
            <a:alphaOff val="0"/>
          </a:schemeClr>
        </a:solidFill>
        <a:ln w="25400" cap="flat" cmpd="sng" algn="ctr">
          <a:solidFill>
            <a:schemeClr val="accent1">
              <a:shade val="80000"/>
              <a:hueOff val="417994"/>
              <a:satOff val="-61881"/>
              <a:lumOff val="30581"/>
              <a:alphaOff val="0"/>
            </a:schemeClr>
          </a:solidFill>
          <a:prstDash val="solid"/>
        </a:ln>
      </dgm:spPr>
      <dgm:t>
        <a:bodyPr/>
        <a:lstStyle/>
        <a:p>
          <a:r>
            <a:rPr lang="en-US" sz="1200" dirty="0"/>
            <a:t>CMS </a:t>
          </a:r>
          <a:r>
            <a:rPr lang="en-US" sz="1200" dirty="0">
              <a:hlinkClick xmlns:r="http://schemas.openxmlformats.org/officeDocument/2006/relationships" r:id="rId3"/>
            </a:rPr>
            <a:t>guidance</a:t>
          </a:r>
          <a:r>
            <a:rPr lang="en-US" sz="1200" dirty="0"/>
            <a:t> implementing CAA reporting requirements include:</a:t>
          </a:r>
        </a:p>
      </dgm:t>
    </dgm:pt>
    <dgm:pt modelId="{0933F50A-409B-4A03-BDE6-ACD2C480D474}" type="parTrans" cxnId="{D3C84AA1-D20D-4876-B419-0BDAB08F0C66}">
      <dgm:prSet/>
      <dgm:spPr/>
      <dgm:t>
        <a:bodyPr/>
        <a:lstStyle/>
        <a:p>
          <a:endParaRPr lang="en-US"/>
        </a:p>
      </dgm:t>
    </dgm:pt>
    <dgm:pt modelId="{BC3E0BE2-E561-414B-A145-70B2746BA8E4}">
      <dgm:prSet phldrT="[Text]" custT="1"/>
      <dgm:spPr>
        <a:solidFill>
          <a:schemeClr val="lt1">
            <a:alpha val="90000"/>
            <a:hueOff val="0"/>
            <a:satOff val="0"/>
            <a:lumOff val="0"/>
            <a:alphaOff val="0"/>
          </a:schemeClr>
        </a:solidFill>
        <a:ln w="25400" cap="flat" cmpd="sng" algn="ctr">
          <a:solidFill>
            <a:schemeClr val="accent1">
              <a:shade val="80000"/>
              <a:hueOff val="417994"/>
              <a:satOff val="-61881"/>
              <a:lumOff val="30581"/>
              <a:alphaOff val="0"/>
            </a:schemeClr>
          </a:solidFill>
          <a:prstDash val="solid"/>
        </a:ln>
      </dgm:spPr>
      <dgm:t>
        <a:bodyPr/>
        <a:lstStyle/>
        <a:p>
          <a:pPr>
            <a:buFont typeface="Wingdings" pitchFamily="2" charset="2"/>
            <a:buChar char="§"/>
          </a:pPr>
          <a:r>
            <a:rPr lang="en-US" sz="1200" dirty="0"/>
            <a:t>Quarterly FFS Medicaid base and supplemental payments reports.</a:t>
          </a:r>
        </a:p>
      </dgm:t>
    </dgm:pt>
    <dgm:pt modelId="{D8A413E8-B1C5-4C34-B105-CEEA732EAF99}" type="sibTrans" cxnId="{D3C84AA1-D20D-4876-B419-0BDAB08F0C66}">
      <dgm:prSet/>
      <dgm:spPr/>
      <dgm:t>
        <a:bodyPr/>
        <a:lstStyle/>
        <a:p>
          <a:endParaRPr lang="en-US"/>
        </a:p>
      </dgm:t>
    </dgm:pt>
    <dgm:pt modelId="{2C51EDF1-CB42-4996-BBBF-6647AF05CA7D}" type="parTrans" cxnId="{4D040677-266A-45CC-881B-DA008E69FC07}">
      <dgm:prSet/>
      <dgm:spPr/>
      <dgm:t>
        <a:bodyPr/>
        <a:lstStyle/>
        <a:p>
          <a:endParaRPr lang="en-US"/>
        </a:p>
      </dgm:t>
    </dgm:pt>
    <dgm:pt modelId="{B5D89AAB-FE83-446E-A905-62D1E377B3A6}">
      <dgm:prSet phldrT="[Text]" custT="1"/>
      <dgm:spPr>
        <a:solidFill>
          <a:schemeClr val="lt1">
            <a:alpha val="90000"/>
            <a:hueOff val="0"/>
            <a:satOff val="0"/>
            <a:lumOff val="0"/>
            <a:alphaOff val="0"/>
          </a:schemeClr>
        </a:solidFill>
        <a:ln w="25400" cap="flat" cmpd="sng" algn="ctr">
          <a:solidFill>
            <a:schemeClr val="accent1">
              <a:shade val="80000"/>
              <a:hueOff val="417994"/>
              <a:satOff val="-61881"/>
              <a:lumOff val="30581"/>
              <a:alphaOff val="0"/>
            </a:schemeClr>
          </a:solidFill>
          <a:prstDash val="solid"/>
        </a:ln>
      </dgm:spPr>
      <dgm:t>
        <a:bodyPr/>
        <a:lstStyle/>
        <a:p>
          <a:pPr>
            <a:buFont typeface="Wingdings" pitchFamily="2" charset="2"/>
            <a:buChar char="§"/>
          </a:pPr>
          <a:r>
            <a:rPr lang="en-US" sz="1200" dirty="0"/>
            <a:t>Commitment to issuing new guidance and regulations on the calculation of Medicaid shortfall for hospital-specific Medicaid DSH payments as necessary to implement section 203 of the CAA, which redefines which costs are included when calculating hospital-specific DSH limits.</a:t>
          </a:r>
        </a:p>
      </dgm:t>
    </dgm:pt>
    <dgm:pt modelId="{26DA7E9A-F7E3-4135-AD9E-EBB1F15C000F}" type="sibTrans" cxnId="{4D040677-266A-45CC-881B-DA008E69FC07}">
      <dgm:prSet/>
      <dgm:spPr/>
      <dgm:t>
        <a:bodyPr/>
        <a:lstStyle/>
        <a:p>
          <a:endParaRPr lang="en-US"/>
        </a:p>
      </dgm:t>
    </dgm:pt>
    <dgm:pt modelId="{B5571B0E-8DC8-4EC5-8472-07AB4D022993}" type="sibTrans" cxnId="{7BFEBF4D-3EF9-411B-A695-C004569AE9A5}">
      <dgm:prSet/>
      <dgm:spPr/>
      <dgm:t>
        <a:bodyPr/>
        <a:lstStyle/>
        <a:p>
          <a:endParaRPr lang="en-US"/>
        </a:p>
      </dgm:t>
    </dgm:pt>
    <dgm:pt modelId="{7401BC31-C5E1-4630-A0E9-5F8B9AB4C2CE}" type="sibTrans" cxnId="{9515F882-23E1-40B1-8228-8D731BDDEA83}">
      <dgm:prSet/>
      <dgm:spPr/>
      <dgm:t>
        <a:bodyPr/>
        <a:lstStyle/>
        <a:p>
          <a:endParaRPr lang="en-US"/>
        </a:p>
      </dgm:t>
    </dgm:pt>
    <dgm:pt modelId="{3AF173B4-A4FB-43A7-BBB3-1323C997507D}" type="parTrans" cxnId="{8E14FAB7-5F93-4F4D-9B18-77B09793129B}">
      <dgm:prSet/>
      <dgm:spPr/>
      <dgm:t>
        <a:bodyPr/>
        <a:lstStyle/>
        <a:p>
          <a:endParaRPr lang="en-US"/>
        </a:p>
      </dgm:t>
    </dgm:pt>
    <dgm:pt modelId="{5E0110C9-2ECB-46D1-A14C-E42647AD07EC}">
      <dgm:prSet phldrT="[Text]" custT="1"/>
      <dgm:spPr>
        <a:solidFill>
          <a:schemeClr val="accent1">
            <a:shade val="80000"/>
            <a:hueOff val="626991"/>
            <a:satOff val="-92821"/>
            <a:lumOff val="45871"/>
            <a:alphaOff val="0"/>
          </a:schemeClr>
        </a:solidFill>
        <a:ln w="25400" cap="flat" cmpd="sng" algn="ctr">
          <a:solidFill>
            <a:schemeClr val="accent1">
              <a:shade val="80000"/>
              <a:hueOff val="626991"/>
              <a:satOff val="-92821"/>
              <a:lumOff val="45871"/>
              <a:alphaOff val="0"/>
            </a:schemeClr>
          </a:solidFill>
          <a:prstDash val="solid"/>
        </a:ln>
      </dgm:spPr>
      <dgm:t>
        <a:bodyPr/>
        <a:lstStyle/>
        <a:p>
          <a:r>
            <a:rPr lang="en-US" sz="1800" b="1" dirty="0"/>
            <a:t>2022</a:t>
          </a:r>
          <a:endParaRPr lang="en-US" sz="1800" dirty="0"/>
        </a:p>
      </dgm:t>
    </dgm:pt>
    <dgm:pt modelId="{561B0723-9344-4D3F-99EB-A5F0DD667A0A}" type="parTrans" cxnId="{D0A3CD14-F7DA-4D61-A096-3FFDEB2D88DE}">
      <dgm:prSet/>
      <dgm:spPr/>
      <dgm:t>
        <a:bodyPr/>
        <a:lstStyle/>
        <a:p>
          <a:endParaRPr lang="en-US"/>
        </a:p>
      </dgm:t>
    </dgm:pt>
    <dgm:pt modelId="{9677B6F9-5F5B-4E36-A22E-D7FBCCF8FD09}">
      <dgm:prSet phldrT="[Text]" custT="1"/>
      <dgm:spPr>
        <a:solidFill>
          <a:schemeClr val="lt1">
            <a:alpha val="90000"/>
            <a:hueOff val="0"/>
            <a:satOff val="0"/>
            <a:lumOff val="0"/>
            <a:alphaOff val="0"/>
          </a:schemeClr>
        </a:solidFill>
        <a:ln w="25400" cap="flat" cmpd="sng" algn="ctr">
          <a:solidFill>
            <a:schemeClr val="accent1">
              <a:shade val="80000"/>
              <a:hueOff val="626991"/>
              <a:satOff val="-92821"/>
              <a:lumOff val="45871"/>
              <a:alphaOff val="0"/>
            </a:schemeClr>
          </a:solidFill>
          <a:prstDash val="solid"/>
        </a:ln>
      </dgm:spPr>
      <dgm:t>
        <a:bodyPr/>
        <a:lstStyle/>
        <a:p>
          <a:r>
            <a:rPr lang="en-US" sz="1200" dirty="0"/>
            <a:t>MACPAC’s </a:t>
          </a:r>
          <a:r>
            <a:rPr lang="en-US" sz="1200" dirty="0">
              <a:hlinkClick xmlns:r="http://schemas.openxmlformats.org/officeDocument/2006/relationships" r:id="rId4"/>
            </a:rPr>
            <a:t>June 2022 Report to Congress</a:t>
          </a:r>
          <a:r>
            <a:rPr lang="en-US" sz="1200" dirty="0"/>
            <a:t> includes recommendations on increasing transparency of existing directed payment information and providing new provider-level data on directed payment spending.</a:t>
          </a:r>
        </a:p>
      </dgm:t>
    </dgm:pt>
    <dgm:pt modelId="{1A1E0D02-812A-4F94-834F-EB87A0026485}" type="sibTrans" cxnId="{D0A3CD14-F7DA-4D61-A096-3FFDEB2D88DE}">
      <dgm:prSet/>
      <dgm:spPr/>
      <dgm:t>
        <a:bodyPr/>
        <a:lstStyle/>
        <a:p>
          <a:endParaRPr lang="en-US"/>
        </a:p>
      </dgm:t>
    </dgm:pt>
    <dgm:pt modelId="{24CA2ED5-00F9-46FE-B796-822A2DFA20F0}" type="parTrans" cxnId="{6FB74FC8-58DA-4736-A6B7-78C08C1665B4}">
      <dgm:prSet/>
      <dgm:spPr/>
      <dgm:t>
        <a:bodyPr/>
        <a:lstStyle/>
        <a:p>
          <a:endParaRPr lang="en-US"/>
        </a:p>
      </dgm:t>
    </dgm:pt>
    <dgm:pt modelId="{8EFA05E5-744B-4DB4-85AD-E09D93CC1132}">
      <dgm:prSet phldrT="[Text]" custT="1"/>
      <dgm:spPr>
        <a:solidFill>
          <a:schemeClr val="lt1">
            <a:alpha val="90000"/>
            <a:hueOff val="0"/>
            <a:satOff val="0"/>
            <a:lumOff val="0"/>
            <a:alphaOff val="0"/>
          </a:schemeClr>
        </a:solidFill>
        <a:ln w="25400" cap="flat" cmpd="sng" algn="ctr">
          <a:solidFill>
            <a:schemeClr val="accent1">
              <a:shade val="80000"/>
              <a:hueOff val="626991"/>
              <a:satOff val="-92821"/>
              <a:lumOff val="45871"/>
              <a:alphaOff val="0"/>
            </a:schemeClr>
          </a:solidFill>
          <a:prstDash val="solid"/>
        </a:ln>
      </dgm:spPr>
      <dgm:t>
        <a:bodyPr/>
        <a:lstStyle/>
        <a:p>
          <a:r>
            <a:rPr lang="en-US" sz="1200" dirty="0"/>
            <a:t>GAO recently issued a </a:t>
          </a:r>
          <a:r>
            <a:rPr lang="en-US" sz="1200" dirty="0">
              <a:hlinkClick xmlns:r="http://schemas.openxmlformats.org/officeDocument/2006/relationships" r:id="rId5"/>
            </a:rPr>
            <a:t>report</a:t>
          </a:r>
          <a:r>
            <a:rPr lang="en-US" sz="1200" dirty="0"/>
            <a:t> on CMS oversight of directed payments, finding that recent actions improved oversight but information gaps remain.</a:t>
          </a:r>
        </a:p>
      </dgm:t>
    </dgm:pt>
    <dgm:pt modelId="{A448285F-718C-4BCF-B62F-FFF9FD112C4A}" type="sibTrans" cxnId="{6FB74FC8-58DA-4736-A6B7-78C08C1665B4}">
      <dgm:prSet/>
      <dgm:spPr/>
      <dgm:t>
        <a:bodyPr/>
        <a:lstStyle/>
        <a:p>
          <a:endParaRPr lang="en-US"/>
        </a:p>
      </dgm:t>
    </dgm:pt>
    <dgm:pt modelId="{3C1BF2A1-8BAC-4E38-BB77-D29E10A4652F}" type="sibTrans" cxnId="{8E14FAB7-5F93-4F4D-9B18-77B09793129B}">
      <dgm:prSet/>
      <dgm:spPr/>
      <dgm:t>
        <a:bodyPr/>
        <a:lstStyle/>
        <a:p>
          <a:endParaRPr lang="en-US"/>
        </a:p>
      </dgm:t>
    </dgm:pt>
    <dgm:pt modelId="{07FE95BC-B3F0-49D3-BBB3-4F521BB95537}" type="pres">
      <dgm:prSet presAssocID="{E873DFF9-1D91-4F11-A4E8-3900F7DE4193}" presName="linearFlow" presStyleCnt="0">
        <dgm:presLayoutVars>
          <dgm:dir/>
          <dgm:animLvl val="lvl"/>
          <dgm:resizeHandles val="exact"/>
        </dgm:presLayoutVars>
      </dgm:prSet>
      <dgm:spPr/>
    </dgm:pt>
    <dgm:pt modelId="{9FB82502-7342-4307-ABBD-99B901940BF0}" type="pres">
      <dgm:prSet presAssocID="{C24F75A5-2CB0-4FEB-B16E-001A3B1D6A90}" presName="composite" presStyleCnt="0"/>
      <dgm:spPr/>
    </dgm:pt>
    <dgm:pt modelId="{D036AE16-A625-48CD-B434-B6F858325E9A}" type="pres">
      <dgm:prSet presAssocID="{C24F75A5-2CB0-4FEB-B16E-001A3B1D6A90}" presName="parentText" presStyleLbl="alignNode1" presStyleIdx="0" presStyleCnt="4">
        <dgm:presLayoutVars>
          <dgm:chMax val="1"/>
          <dgm:bulletEnabled val="1"/>
        </dgm:presLayoutVars>
      </dgm:prSet>
      <dgm:spPr/>
    </dgm:pt>
    <dgm:pt modelId="{7CBCE351-0965-4522-A5E5-45310F2B248A}" type="pres">
      <dgm:prSet presAssocID="{C24F75A5-2CB0-4FEB-B16E-001A3B1D6A90}" presName="descendantText" presStyleLbl="alignAcc1" presStyleIdx="0" presStyleCnt="4">
        <dgm:presLayoutVars>
          <dgm:bulletEnabled val="1"/>
        </dgm:presLayoutVars>
      </dgm:prSet>
      <dgm:spPr/>
    </dgm:pt>
    <dgm:pt modelId="{C41A2D4C-B7CB-4FB6-8A23-79F5472D80EA}" type="pres">
      <dgm:prSet presAssocID="{FFCC2B97-5D4F-49F4-A01D-1B76F6317453}" presName="sp" presStyleCnt="0"/>
      <dgm:spPr/>
    </dgm:pt>
    <dgm:pt modelId="{26E9E4FB-F27C-4343-8DD4-78406F94C82D}" type="pres">
      <dgm:prSet presAssocID="{A54397D7-51CB-46D4-8BA7-8F8A9A127939}" presName="composite" presStyleCnt="0"/>
      <dgm:spPr/>
    </dgm:pt>
    <dgm:pt modelId="{E2811941-AC04-4694-9A18-7033362DC6C0}" type="pres">
      <dgm:prSet presAssocID="{A54397D7-51CB-46D4-8BA7-8F8A9A127939}" presName="parentText" presStyleLbl="alignNode1" presStyleIdx="1" presStyleCnt="4">
        <dgm:presLayoutVars>
          <dgm:chMax val="1"/>
          <dgm:bulletEnabled val="1"/>
        </dgm:presLayoutVars>
      </dgm:prSet>
      <dgm:spPr/>
    </dgm:pt>
    <dgm:pt modelId="{FB0F16B1-F2AC-4FB4-81F3-4FAB5BA0592E}" type="pres">
      <dgm:prSet presAssocID="{A54397D7-51CB-46D4-8BA7-8F8A9A127939}" presName="descendantText" presStyleLbl="alignAcc1" presStyleIdx="1" presStyleCnt="4">
        <dgm:presLayoutVars>
          <dgm:bulletEnabled val="1"/>
        </dgm:presLayoutVars>
      </dgm:prSet>
      <dgm:spPr/>
    </dgm:pt>
    <dgm:pt modelId="{BD0B254A-C84B-4405-A0CE-CE056C378DB5}" type="pres">
      <dgm:prSet presAssocID="{36F9D659-98A5-441C-900E-919621F698CA}" presName="sp" presStyleCnt="0"/>
      <dgm:spPr/>
    </dgm:pt>
    <dgm:pt modelId="{6CFDCF02-B9C8-49AE-9F0B-EDA83CBBFD90}" type="pres">
      <dgm:prSet presAssocID="{E11185CF-020B-4394-A364-BB4FE81D7F5B}" presName="composite" presStyleCnt="0"/>
      <dgm:spPr/>
    </dgm:pt>
    <dgm:pt modelId="{5058A669-6EC0-48A5-8C1C-A4EED739A344}" type="pres">
      <dgm:prSet presAssocID="{E11185CF-020B-4394-A364-BB4FE81D7F5B}" presName="parentText" presStyleLbl="alignNode1" presStyleIdx="2" presStyleCnt="4">
        <dgm:presLayoutVars>
          <dgm:chMax val="1"/>
          <dgm:bulletEnabled val="1"/>
        </dgm:presLayoutVars>
      </dgm:prSet>
      <dgm:spPr/>
    </dgm:pt>
    <dgm:pt modelId="{4E289D39-A99D-4B9D-8921-42EAAD60E04B}" type="pres">
      <dgm:prSet presAssocID="{E11185CF-020B-4394-A364-BB4FE81D7F5B}" presName="descendantText" presStyleLbl="alignAcc1" presStyleIdx="2" presStyleCnt="4" custScaleY="140687">
        <dgm:presLayoutVars>
          <dgm:bulletEnabled val="1"/>
        </dgm:presLayoutVars>
      </dgm:prSet>
      <dgm:spPr/>
    </dgm:pt>
    <dgm:pt modelId="{5C9A6DBF-E33F-4F1B-B7A2-DC4440014347}" type="pres">
      <dgm:prSet presAssocID="{7401BC31-C5E1-4630-A0E9-5F8B9AB4C2CE}" presName="sp" presStyleCnt="0"/>
      <dgm:spPr/>
    </dgm:pt>
    <dgm:pt modelId="{490D8211-ECAA-4F7C-980F-1C862BB6931A}" type="pres">
      <dgm:prSet presAssocID="{5E0110C9-2ECB-46D1-A14C-E42647AD07EC}" presName="composite" presStyleCnt="0"/>
      <dgm:spPr/>
    </dgm:pt>
    <dgm:pt modelId="{C2CA37F9-1ACC-4A47-81F2-7066BF263671}" type="pres">
      <dgm:prSet presAssocID="{5E0110C9-2ECB-46D1-A14C-E42647AD07EC}" presName="parentText" presStyleLbl="alignNode1" presStyleIdx="3" presStyleCnt="4">
        <dgm:presLayoutVars>
          <dgm:chMax val="1"/>
          <dgm:bulletEnabled val="1"/>
        </dgm:presLayoutVars>
      </dgm:prSet>
      <dgm:spPr/>
    </dgm:pt>
    <dgm:pt modelId="{30ABB344-A998-413F-B7DA-6FB8E9F22A67}" type="pres">
      <dgm:prSet presAssocID="{5E0110C9-2ECB-46D1-A14C-E42647AD07EC}" presName="descendantText" presStyleLbl="alignAcc1" presStyleIdx="3" presStyleCnt="4" custScaleY="145556">
        <dgm:presLayoutVars>
          <dgm:bulletEnabled val="1"/>
        </dgm:presLayoutVars>
      </dgm:prSet>
      <dgm:spPr/>
    </dgm:pt>
  </dgm:ptLst>
  <dgm:cxnLst>
    <dgm:cxn modelId="{D0A3CD14-F7DA-4D61-A096-3FFDEB2D88DE}" srcId="{5E0110C9-2ECB-46D1-A14C-E42647AD07EC}" destId="{9677B6F9-5F5B-4E36-A22E-D7FBCCF8FD09}" srcOrd="0" destOrd="0" parTransId="{561B0723-9344-4D3F-99EB-A5F0DD667A0A}" sibTransId="{1A1E0D02-812A-4F94-834F-EB87A0026485}"/>
    <dgm:cxn modelId="{8ED8C21E-8930-49B7-B3F7-C184E1125C31}" srcId="{C24F75A5-2CB0-4FEB-B16E-001A3B1D6A90}" destId="{9B9D49DE-10B6-45B3-ABC5-A0EBFD082E8A}" srcOrd="1" destOrd="0" parTransId="{D4C382DD-80C6-48FA-9D42-761831D6FD18}" sibTransId="{EC6A21F3-B625-4F23-9253-2B5802625BB6}"/>
    <dgm:cxn modelId="{41FA6930-5C35-4CA4-9BD7-C45D0DF45B0F}" type="presOf" srcId="{A54397D7-51CB-46D4-8BA7-8F8A9A127939}" destId="{E2811941-AC04-4694-9A18-7033362DC6C0}" srcOrd="0" destOrd="0" presId="urn:microsoft.com/office/officeart/2005/8/layout/chevron2"/>
    <dgm:cxn modelId="{5C89D836-F76F-4E9E-96FE-1CD521F3C0C5}" srcId="{E873DFF9-1D91-4F11-A4E8-3900F7DE4193}" destId="{C24F75A5-2CB0-4FEB-B16E-001A3B1D6A90}" srcOrd="0" destOrd="0" parTransId="{41E03C7E-B56A-4293-917E-AB22DD8B7DA1}" sibTransId="{FFCC2B97-5D4F-49F4-A01D-1B76F6317453}"/>
    <dgm:cxn modelId="{8002B53F-1B00-4905-B174-ECCAF212F58F}" srcId="{E873DFF9-1D91-4F11-A4E8-3900F7DE4193}" destId="{A54397D7-51CB-46D4-8BA7-8F8A9A127939}" srcOrd="1" destOrd="0" parTransId="{24D39D2E-44D6-42BB-8179-AFF7C09D6344}" sibTransId="{36F9D659-98A5-441C-900E-919621F698CA}"/>
    <dgm:cxn modelId="{2F6FB746-13C3-4ABD-9FA1-4B0FDD19F09F}" type="presOf" srcId="{9FF0488C-BDB1-4365-9C63-725DBC3236A2}" destId="{4E289D39-A99D-4B9D-8921-42EAAD60E04B}" srcOrd="0" destOrd="0" presId="urn:microsoft.com/office/officeart/2005/8/layout/chevron2"/>
    <dgm:cxn modelId="{7BFEBF4D-3EF9-411B-A695-C004569AE9A5}" srcId="{E11185CF-020B-4394-A364-BB4FE81D7F5B}" destId="{9FF0488C-BDB1-4365-9C63-725DBC3236A2}" srcOrd="0" destOrd="0" parTransId="{4A734458-9654-44FB-9C47-A200D29DA5DC}" sibTransId="{B5571B0E-8DC8-4EC5-8472-07AB4D022993}"/>
    <dgm:cxn modelId="{5CCE3361-A413-4FF9-8D60-3DD99718AD08}" type="presOf" srcId="{BC3E0BE2-E561-414B-A145-70B2746BA8E4}" destId="{4E289D39-A99D-4B9D-8921-42EAAD60E04B}" srcOrd="0" destOrd="1" presId="urn:microsoft.com/office/officeart/2005/8/layout/chevron2"/>
    <dgm:cxn modelId="{9664B873-A0BC-474A-AA6B-C388EFEB7E5E}" type="presOf" srcId="{C24F75A5-2CB0-4FEB-B16E-001A3B1D6A90}" destId="{D036AE16-A625-48CD-B434-B6F858325E9A}" srcOrd="0" destOrd="0" presId="urn:microsoft.com/office/officeart/2005/8/layout/chevron2"/>
    <dgm:cxn modelId="{B6BB8675-7471-400F-AE1A-D180E674F66D}" srcId="{A54397D7-51CB-46D4-8BA7-8F8A9A127939}" destId="{D914907A-8603-4A5B-AA4D-F1142099157E}" srcOrd="0" destOrd="0" parTransId="{1C05C44D-27ED-42F1-B72D-49E7ECD2A6FF}" sibTransId="{7D20E386-F8B8-4A5C-B37A-8E30086AE616}"/>
    <dgm:cxn modelId="{4D040677-266A-45CC-881B-DA008E69FC07}" srcId="{9FF0488C-BDB1-4365-9C63-725DBC3236A2}" destId="{B5D89AAB-FE83-446E-A905-62D1E377B3A6}" srcOrd="1" destOrd="0" parTransId="{2C51EDF1-CB42-4996-BBBF-6647AF05CA7D}" sibTransId="{26DA7E9A-F7E3-4135-AD9E-EBB1F15C000F}"/>
    <dgm:cxn modelId="{9515F882-23E1-40B1-8228-8D731BDDEA83}" srcId="{E873DFF9-1D91-4F11-A4E8-3900F7DE4193}" destId="{E11185CF-020B-4394-A364-BB4FE81D7F5B}" srcOrd="2" destOrd="0" parTransId="{A14261F4-1DC3-4BE4-9512-4A16B45703A8}" sibTransId="{7401BC31-C5E1-4630-A0E9-5F8B9AB4C2CE}"/>
    <dgm:cxn modelId="{A0FB4A83-E420-4E28-A668-2EF46E916D04}" type="presOf" srcId="{9677B6F9-5F5B-4E36-A22E-D7FBCCF8FD09}" destId="{30ABB344-A998-413F-B7DA-6FB8E9F22A67}" srcOrd="0" destOrd="0" presId="urn:microsoft.com/office/officeart/2005/8/layout/chevron2"/>
    <dgm:cxn modelId="{32A0159A-F1A4-4655-A8C9-38098559747A}" type="presOf" srcId="{B5D89AAB-FE83-446E-A905-62D1E377B3A6}" destId="{4E289D39-A99D-4B9D-8921-42EAAD60E04B}" srcOrd="0" destOrd="2" presId="urn:microsoft.com/office/officeart/2005/8/layout/chevron2"/>
    <dgm:cxn modelId="{2784859F-2888-46BE-998C-BBBCB5C40A3B}" srcId="{C24F75A5-2CB0-4FEB-B16E-001A3B1D6A90}" destId="{EC7FFBE8-B442-43A8-9292-A13CF327DF98}" srcOrd="0" destOrd="0" parTransId="{75A81960-0BC1-4F79-A5DA-C96C1749E591}" sibTransId="{83FAF7BA-0020-4BEE-97AC-83E80100B9BD}"/>
    <dgm:cxn modelId="{D3C84AA1-D20D-4876-B419-0BDAB08F0C66}" srcId="{9FF0488C-BDB1-4365-9C63-725DBC3236A2}" destId="{BC3E0BE2-E561-414B-A145-70B2746BA8E4}" srcOrd="0" destOrd="0" parTransId="{0933F50A-409B-4A03-BDE6-ACD2C480D474}" sibTransId="{D8A413E8-B1C5-4C34-B105-CEEA732EAF99}"/>
    <dgm:cxn modelId="{3D6701A4-703E-4485-BB90-CF1D45F3A662}" type="presOf" srcId="{8EFA05E5-744B-4DB4-85AD-E09D93CC1132}" destId="{30ABB344-A998-413F-B7DA-6FB8E9F22A67}" srcOrd="0" destOrd="1" presId="urn:microsoft.com/office/officeart/2005/8/layout/chevron2"/>
    <dgm:cxn modelId="{77F38BA9-3CB1-499F-B14C-9816389EB05E}" type="presOf" srcId="{E11185CF-020B-4394-A364-BB4FE81D7F5B}" destId="{5058A669-6EC0-48A5-8C1C-A4EED739A344}" srcOrd="0" destOrd="0" presId="urn:microsoft.com/office/officeart/2005/8/layout/chevron2"/>
    <dgm:cxn modelId="{7B190EB7-7768-496C-B2E7-BDA9E7DE1EF5}" type="presOf" srcId="{9B9D49DE-10B6-45B3-ABC5-A0EBFD082E8A}" destId="{7CBCE351-0965-4522-A5E5-45310F2B248A}" srcOrd="0" destOrd="1" presId="urn:microsoft.com/office/officeart/2005/8/layout/chevron2"/>
    <dgm:cxn modelId="{8E14FAB7-5F93-4F4D-9B18-77B09793129B}" srcId="{E873DFF9-1D91-4F11-A4E8-3900F7DE4193}" destId="{5E0110C9-2ECB-46D1-A14C-E42647AD07EC}" srcOrd="3" destOrd="0" parTransId="{3AF173B4-A4FB-43A7-BBB3-1323C997507D}" sibTransId="{3C1BF2A1-8BAC-4E38-BB77-D29E10A4652F}"/>
    <dgm:cxn modelId="{6FB74FC8-58DA-4736-A6B7-78C08C1665B4}" srcId="{5E0110C9-2ECB-46D1-A14C-E42647AD07EC}" destId="{8EFA05E5-744B-4DB4-85AD-E09D93CC1132}" srcOrd="1" destOrd="0" parTransId="{24CA2ED5-00F9-46FE-B796-822A2DFA20F0}" sibTransId="{A448285F-718C-4BCF-B62F-FFF9FD112C4A}"/>
    <dgm:cxn modelId="{A5B7E8C9-6AD5-4888-A724-2AA70CBB029B}" type="presOf" srcId="{EC7FFBE8-B442-43A8-9292-A13CF327DF98}" destId="{7CBCE351-0965-4522-A5E5-45310F2B248A}" srcOrd="0" destOrd="0" presId="urn:microsoft.com/office/officeart/2005/8/layout/chevron2"/>
    <dgm:cxn modelId="{3DECE0E5-4544-4A66-9A06-CCAD1986F0AA}" type="presOf" srcId="{E873DFF9-1D91-4F11-A4E8-3900F7DE4193}" destId="{07FE95BC-B3F0-49D3-BBB3-4F521BB95537}" srcOrd="0" destOrd="0" presId="urn:microsoft.com/office/officeart/2005/8/layout/chevron2"/>
    <dgm:cxn modelId="{EA8B53F5-352B-4A95-8756-E2E408A0D81E}" type="presOf" srcId="{D914907A-8603-4A5B-AA4D-F1142099157E}" destId="{FB0F16B1-F2AC-4FB4-81F3-4FAB5BA0592E}" srcOrd="0" destOrd="0" presId="urn:microsoft.com/office/officeart/2005/8/layout/chevron2"/>
    <dgm:cxn modelId="{D249F0FB-FE3F-4A67-AEFF-29365EDB1617}" type="presOf" srcId="{5E0110C9-2ECB-46D1-A14C-E42647AD07EC}" destId="{C2CA37F9-1ACC-4A47-81F2-7066BF263671}" srcOrd="0" destOrd="0" presId="urn:microsoft.com/office/officeart/2005/8/layout/chevron2"/>
    <dgm:cxn modelId="{44BA8F70-30D0-4341-9510-BBFDFB9775F5}" type="presParOf" srcId="{07FE95BC-B3F0-49D3-BBB3-4F521BB95537}" destId="{9FB82502-7342-4307-ABBD-99B901940BF0}" srcOrd="0" destOrd="0" presId="urn:microsoft.com/office/officeart/2005/8/layout/chevron2"/>
    <dgm:cxn modelId="{EDE61D52-CFC1-4B9D-8C4B-9B34BFC350AD}" type="presParOf" srcId="{9FB82502-7342-4307-ABBD-99B901940BF0}" destId="{D036AE16-A625-48CD-B434-B6F858325E9A}" srcOrd="0" destOrd="0" presId="urn:microsoft.com/office/officeart/2005/8/layout/chevron2"/>
    <dgm:cxn modelId="{09BAB625-BBB0-4FC9-903C-3883DD6AFE43}" type="presParOf" srcId="{9FB82502-7342-4307-ABBD-99B901940BF0}" destId="{7CBCE351-0965-4522-A5E5-45310F2B248A}" srcOrd="1" destOrd="0" presId="urn:microsoft.com/office/officeart/2005/8/layout/chevron2"/>
    <dgm:cxn modelId="{499C61D6-B2DF-4F27-BA6A-5B31CB404484}" type="presParOf" srcId="{07FE95BC-B3F0-49D3-BBB3-4F521BB95537}" destId="{C41A2D4C-B7CB-4FB6-8A23-79F5472D80EA}" srcOrd="1" destOrd="0" presId="urn:microsoft.com/office/officeart/2005/8/layout/chevron2"/>
    <dgm:cxn modelId="{5D900CC6-77E3-4873-99E6-234735904AAB}" type="presParOf" srcId="{07FE95BC-B3F0-49D3-BBB3-4F521BB95537}" destId="{26E9E4FB-F27C-4343-8DD4-78406F94C82D}" srcOrd="2" destOrd="0" presId="urn:microsoft.com/office/officeart/2005/8/layout/chevron2"/>
    <dgm:cxn modelId="{13CFA3AC-C14D-4B1D-BDF9-8C69CCEDBFBA}" type="presParOf" srcId="{26E9E4FB-F27C-4343-8DD4-78406F94C82D}" destId="{E2811941-AC04-4694-9A18-7033362DC6C0}" srcOrd="0" destOrd="0" presId="urn:microsoft.com/office/officeart/2005/8/layout/chevron2"/>
    <dgm:cxn modelId="{91339C93-3E80-4C58-A9CE-F4DAEB4778AD}" type="presParOf" srcId="{26E9E4FB-F27C-4343-8DD4-78406F94C82D}" destId="{FB0F16B1-F2AC-4FB4-81F3-4FAB5BA0592E}" srcOrd="1" destOrd="0" presId="urn:microsoft.com/office/officeart/2005/8/layout/chevron2"/>
    <dgm:cxn modelId="{BDB848FB-7DE5-4A45-826E-2793F6016054}" type="presParOf" srcId="{07FE95BC-B3F0-49D3-BBB3-4F521BB95537}" destId="{BD0B254A-C84B-4405-A0CE-CE056C378DB5}" srcOrd="3" destOrd="0" presId="urn:microsoft.com/office/officeart/2005/8/layout/chevron2"/>
    <dgm:cxn modelId="{F98EBDF8-635D-4293-B36C-5C24E53A41E2}" type="presParOf" srcId="{07FE95BC-B3F0-49D3-BBB3-4F521BB95537}" destId="{6CFDCF02-B9C8-49AE-9F0B-EDA83CBBFD90}" srcOrd="4" destOrd="0" presId="urn:microsoft.com/office/officeart/2005/8/layout/chevron2"/>
    <dgm:cxn modelId="{4DA9D96F-C960-4687-8B07-52F420D2E3E6}" type="presParOf" srcId="{6CFDCF02-B9C8-49AE-9F0B-EDA83CBBFD90}" destId="{5058A669-6EC0-48A5-8C1C-A4EED739A344}" srcOrd="0" destOrd="0" presId="urn:microsoft.com/office/officeart/2005/8/layout/chevron2"/>
    <dgm:cxn modelId="{16208D5C-7506-4B4D-B3B4-0BB274C3D4B7}" type="presParOf" srcId="{6CFDCF02-B9C8-49AE-9F0B-EDA83CBBFD90}" destId="{4E289D39-A99D-4B9D-8921-42EAAD60E04B}" srcOrd="1" destOrd="0" presId="urn:microsoft.com/office/officeart/2005/8/layout/chevron2"/>
    <dgm:cxn modelId="{12885425-2F5A-47B7-8046-F5635557B86B}" type="presParOf" srcId="{07FE95BC-B3F0-49D3-BBB3-4F521BB95537}" destId="{5C9A6DBF-E33F-4F1B-B7A2-DC4440014347}" srcOrd="5" destOrd="0" presId="urn:microsoft.com/office/officeart/2005/8/layout/chevron2"/>
    <dgm:cxn modelId="{C7C9D783-350B-414D-BFFA-EA105E958F41}" type="presParOf" srcId="{07FE95BC-B3F0-49D3-BBB3-4F521BB95537}" destId="{490D8211-ECAA-4F7C-980F-1C862BB6931A}" srcOrd="6" destOrd="0" presId="urn:microsoft.com/office/officeart/2005/8/layout/chevron2"/>
    <dgm:cxn modelId="{E2B3EAA2-A985-4225-AB3E-CC3F882BDEBA}" type="presParOf" srcId="{490D8211-ECAA-4F7C-980F-1C862BB6931A}" destId="{C2CA37F9-1ACC-4A47-81F2-7066BF263671}" srcOrd="0" destOrd="0" presId="urn:microsoft.com/office/officeart/2005/8/layout/chevron2"/>
    <dgm:cxn modelId="{66BC8C1A-5DFC-468D-BD4D-61CAD8AA71D8}" type="presParOf" srcId="{490D8211-ECAA-4F7C-980F-1C862BB6931A}" destId="{30ABB344-A998-413F-B7DA-6FB8E9F22A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68D2B-7338-41DE-8377-25DB25B862A2}">
      <dsp:nvSpPr>
        <dsp:cNvPr id="0" name=""/>
        <dsp:cNvSpPr/>
      </dsp:nvSpPr>
      <dsp:spPr>
        <a:xfrm>
          <a:off x="0" y="98873"/>
          <a:ext cx="412990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Senate HELP Committee</a:t>
          </a:r>
          <a:endParaRPr lang="en-US" sz="1800" kern="1200" dirty="0"/>
        </a:p>
      </dsp:txBody>
      <dsp:txXfrm>
        <a:off x="0" y="98873"/>
        <a:ext cx="4129900" cy="518400"/>
      </dsp:txXfrm>
    </dsp:sp>
    <dsp:sp modelId="{282B43DA-56A6-4185-806B-5A1C7FB8A843}">
      <dsp:nvSpPr>
        <dsp:cNvPr id="0" name=""/>
        <dsp:cNvSpPr/>
      </dsp:nvSpPr>
      <dsp:spPr>
        <a:xfrm>
          <a:off x="0" y="617273"/>
          <a:ext cx="4129900"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Looking to address mental health, but likely through reauthorization of existing federal programs.</a:t>
          </a:r>
        </a:p>
        <a:p>
          <a:pPr marL="171450" lvl="1" indent="-171450" algn="l" defTabSz="800100">
            <a:lnSpc>
              <a:spcPct val="90000"/>
            </a:lnSpc>
            <a:spcBef>
              <a:spcPct val="0"/>
            </a:spcBef>
            <a:spcAft>
              <a:spcPct val="15000"/>
            </a:spcAft>
            <a:buChar char="•"/>
          </a:pPr>
          <a:r>
            <a:rPr lang="en-US" sz="1800" kern="1200" dirty="0"/>
            <a:t>Held two hearings focusing on the mental health crisis and the health care workforce shortage.</a:t>
          </a:r>
        </a:p>
        <a:p>
          <a:pPr marL="171450" lvl="1" indent="-171450" algn="l" defTabSz="800100">
            <a:lnSpc>
              <a:spcPct val="90000"/>
            </a:lnSpc>
            <a:spcBef>
              <a:spcPct val="0"/>
            </a:spcBef>
            <a:spcAft>
              <a:spcPct val="15000"/>
            </a:spcAft>
            <a:buChar char="•"/>
          </a:pPr>
          <a:r>
            <a:rPr lang="en-US" sz="1800" kern="1200" dirty="0"/>
            <a:t>CHA asks to HELP Committee:</a:t>
          </a:r>
        </a:p>
        <a:p>
          <a:pPr marL="342900" lvl="2" indent="-171450" algn="l" defTabSz="800100">
            <a:lnSpc>
              <a:spcPct val="90000"/>
            </a:lnSpc>
            <a:spcBef>
              <a:spcPct val="0"/>
            </a:spcBef>
            <a:spcAft>
              <a:spcPct val="15000"/>
            </a:spcAft>
            <a:buChar char="•"/>
          </a:pPr>
          <a:r>
            <a:rPr lang="en-US" sz="1800" kern="1200" dirty="0"/>
            <a:t>Tailor policies to meet the unique needs of kids.</a:t>
          </a:r>
        </a:p>
        <a:p>
          <a:pPr marL="342900" lvl="2" indent="-171450" algn="l" defTabSz="800100">
            <a:lnSpc>
              <a:spcPct val="90000"/>
            </a:lnSpc>
            <a:spcBef>
              <a:spcPct val="0"/>
            </a:spcBef>
            <a:spcAft>
              <a:spcPct val="15000"/>
            </a:spcAft>
            <a:buChar char="•"/>
          </a:pPr>
          <a:r>
            <a:rPr lang="en-US" sz="1800" kern="1200" dirty="0"/>
            <a:t>Increase investments to the pediatric mental health workforce.</a:t>
          </a:r>
        </a:p>
        <a:p>
          <a:pPr marL="342900" lvl="2" indent="-171450" algn="l" defTabSz="800100">
            <a:lnSpc>
              <a:spcPct val="90000"/>
            </a:lnSpc>
            <a:spcBef>
              <a:spcPct val="0"/>
            </a:spcBef>
            <a:spcAft>
              <a:spcPct val="15000"/>
            </a:spcAft>
            <a:buChar char="•"/>
          </a:pPr>
          <a:r>
            <a:rPr lang="en-US" sz="1800" kern="1200" dirty="0"/>
            <a:t>Strengthen systems of care and remove existing barriers.</a:t>
          </a:r>
        </a:p>
      </dsp:txBody>
      <dsp:txXfrm>
        <a:off x="0" y="617273"/>
        <a:ext cx="4129900" cy="3557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E07F9-F6A5-44E4-A3BF-2A742681CE6C}">
      <dsp:nvSpPr>
        <dsp:cNvPr id="0" name=""/>
        <dsp:cNvSpPr/>
      </dsp:nvSpPr>
      <dsp:spPr>
        <a:xfrm>
          <a:off x="0" y="90572"/>
          <a:ext cx="420624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House of Representatives</a:t>
          </a:r>
          <a:endParaRPr lang="en-US" sz="1900" kern="1200" dirty="0"/>
        </a:p>
      </dsp:txBody>
      <dsp:txXfrm>
        <a:off x="0" y="90572"/>
        <a:ext cx="4206240" cy="547200"/>
      </dsp:txXfrm>
    </dsp:sp>
    <dsp:sp modelId="{7858BDAA-24AB-4085-8B5B-1D70CEC2A067}">
      <dsp:nvSpPr>
        <dsp:cNvPr id="0" name=""/>
        <dsp:cNvSpPr/>
      </dsp:nvSpPr>
      <dsp:spPr>
        <a:xfrm>
          <a:off x="0" y="644453"/>
          <a:ext cx="4206240" cy="35465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&amp; Commerce Committee</a:t>
          </a:r>
        </a:p>
        <a:p>
          <a:pPr marL="342900" lvl="2" indent="-171450" algn="l" defTabSz="844550">
            <a:lnSpc>
              <a:spcPct val="90000"/>
            </a:lnSpc>
            <a:spcBef>
              <a:spcPct val="0"/>
            </a:spcBef>
            <a:spcAft>
              <a:spcPct val="15000"/>
            </a:spcAft>
            <a:buChar char="•"/>
          </a:pPr>
          <a:r>
            <a:rPr lang="en-US" sz="1900" kern="1200" dirty="0"/>
            <a:t>Spearheaded  package of mental health reauthorizations that passed the House in June.</a:t>
          </a:r>
        </a:p>
        <a:p>
          <a:pPr marL="342900" lvl="2" indent="-171450" algn="l" defTabSz="844550">
            <a:lnSpc>
              <a:spcPct val="90000"/>
            </a:lnSpc>
            <a:spcBef>
              <a:spcPct val="0"/>
            </a:spcBef>
            <a:spcAft>
              <a:spcPct val="15000"/>
            </a:spcAft>
            <a:buChar char="•"/>
          </a:pPr>
          <a:r>
            <a:rPr lang="en-US" sz="1900" kern="1200" dirty="0"/>
            <a:t>No new programs but included a few of our priorities around EPSDT oversight and telehealth.</a:t>
          </a:r>
        </a:p>
        <a:p>
          <a:pPr marL="171450" lvl="1" indent="-171450" algn="l" defTabSz="844550">
            <a:lnSpc>
              <a:spcPct val="90000"/>
            </a:lnSpc>
            <a:spcBef>
              <a:spcPct val="0"/>
            </a:spcBef>
            <a:spcAft>
              <a:spcPct val="15000"/>
            </a:spcAft>
            <a:buChar char="•"/>
          </a:pPr>
          <a:r>
            <a:rPr lang="en-US" sz="1900" kern="1200" dirty="0"/>
            <a:t>Ways &amp; Means Committee</a:t>
          </a:r>
        </a:p>
        <a:p>
          <a:pPr marL="342900" lvl="2" indent="-171450" algn="l" defTabSz="844550">
            <a:lnSpc>
              <a:spcPct val="90000"/>
            </a:lnSpc>
            <a:spcBef>
              <a:spcPct val="0"/>
            </a:spcBef>
            <a:spcAft>
              <a:spcPct val="15000"/>
            </a:spcAft>
            <a:buChar char="•"/>
          </a:pPr>
          <a:r>
            <a:rPr lang="en-US" sz="1900" kern="1200" dirty="0"/>
            <a:t>Held a hearing on mental health, but no action since.</a:t>
          </a:r>
        </a:p>
        <a:p>
          <a:pPr marL="342900" lvl="2" indent="-171450" algn="l" defTabSz="844550">
            <a:lnSpc>
              <a:spcPct val="90000"/>
            </a:lnSpc>
            <a:spcBef>
              <a:spcPct val="0"/>
            </a:spcBef>
            <a:spcAft>
              <a:spcPct val="15000"/>
            </a:spcAft>
            <a:buChar char="•"/>
          </a:pPr>
          <a:r>
            <a:rPr lang="en-US" sz="1900" kern="1200" dirty="0"/>
            <a:t>Hearing there could be committee action on mental health this fall.</a:t>
          </a:r>
        </a:p>
      </dsp:txBody>
      <dsp:txXfrm>
        <a:off x="0" y="644453"/>
        <a:ext cx="4206240" cy="354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BAB2A-F356-436B-AD4E-616EBD3B83FE}">
      <dsp:nvSpPr>
        <dsp:cNvPr id="0" name=""/>
        <dsp:cNvSpPr/>
      </dsp:nvSpPr>
      <dsp:spPr>
        <a:xfrm>
          <a:off x="0" y="1828800"/>
          <a:ext cx="8595360" cy="0"/>
        </a:xfrm>
        <a:prstGeom prst="lin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907A5-13DF-4B00-BA73-30F592CDB3E0}">
      <dsp:nvSpPr>
        <dsp:cNvPr id="0" name=""/>
        <dsp:cNvSpPr/>
      </dsp:nvSpPr>
      <dsp:spPr>
        <a:xfrm>
          <a:off x="257860" y="1133856"/>
          <a:ext cx="3781958" cy="43891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2022</a:t>
          </a:r>
        </a:p>
      </dsp:txBody>
      <dsp:txXfrm>
        <a:off x="257860" y="1133856"/>
        <a:ext cx="3781958" cy="438912"/>
      </dsp:txXfrm>
    </dsp:sp>
    <dsp:sp modelId="{BFCCC7ED-D536-48B4-B022-E51D050C77A9}">
      <dsp:nvSpPr>
        <dsp:cNvPr id="0" name=""/>
        <dsp:cNvSpPr/>
      </dsp:nvSpPr>
      <dsp:spPr>
        <a:xfrm>
          <a:off x="257860" y="367440"/>
          <a:ext cx="3781958" cy="76641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Congress appropriated $375M for FY 2022.</a:t>
          </a:r>
        </a:p>
        <a:p>
          <a:pPr marL="0" lvl="0" indent="0" algn="l" defTabSz="533400">
            <a:lnSpc>
              <a:spcPct val="90000"/>
            </a:lnSpc>
            <a:spcBef>
              <a:spcPct val="0"/>
            </a:spcBef>
            <a:spcAft>
              <a:spcPct val="35000"/>
            </a:spcAft>
            <a:buNone/>
          </a:pPr>
          <a:r>
            <a:rPr lang="en-US" sz="1200" kern="1200" dirty="0"/>
            <a:t>Explored opportunities to advance $200M included in Build Back Better.</a:t>
          </a:r>
        </a:p>
      </dsp:txBody>
      <dsp:txXfrm>
        <a:off x="257860" y="367440"/>
        <a:ext cx="3781958" cy="766415"/>
      </dsp:txXfrm>
    </dsp:sp>
    <dsp:sp modelId="{4EF2022B-EB5D-4B0C-B926-CCDBB15F4CDA}">
      <dsp:nvSpPr>
        <dsp:cNvPr id="0" name=""/>
        <dsp:cNvSpPr/>
      </dsp:nvSpPr>
      <dsp:spPr>
        <a:xfrm>
          <a:off x="2148840" y="1572768"/>
          <a:ext cx="0" cy="256032"/>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07D6A4-E7AE-4972-A7C7-726F3A8B6F1C}">
      <dsp:nvSpPr>
        <dsp:cNvPr id="0" name=""/>
        <dsp:cNvSpPr/>
      </dsp:nvSpPr>
      <dsp:spPr>
        <a:xfrm>
          <a:off x="2406700" y="2084831"/>
          <a:ext cx="3781958" cy="43891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2023</a:t>
          </a:r>
        </a:p>
      </dsp:txBody>
      <dsp:txXfrm>
        <a:off x="2406700" y="2084831"/>
        <a:ext cx="3781958" cy="438912"/>
      </dsp:txXfrm>
    </dsp:sp>
    <dsp:sp modelId="{2C781E0E-0E01-430E-8922-E93BE2E2598C}">
      <dsp:nvSpPr>
        <dsp:cNvPr id="0" name=""/>
        <dsp:cNvSpPr/>
      </dsp:nvSpPr>
      <dsp:spPr>
        <a:xfrm>
          <a:off x="2406700" y="2523744"/>
          <a:ext cx="3781958" cy="100417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FY 2023 ask is $718.8M to advance strong appropriation addressing the gap between CHGME and Medicare GME funding.</a:t>
          </a:r>
        </a:p>
        <a:p>
          <a:pPr marL="57150" lvl="1" indent="-57150" algn="l" defTabSz="400050">
            <a:lnSpc>
              <a:spcPct val="90000"/>
            </a:lnSpc>
            <a:spcBef>
              <a:spcPct val="0"/>
            </a:spcBef>
            <a:spcAft>
              <a:spcPct val="15000"/>
            </a:spcAft>
            <a:buChar char="•"/>
          </a:pPr>
          <a:r>
            <a:rPr lang="en-US" sz="900" kern="1200" dirty="0"/>
            <a:t>Bipartisan letters with over 130 House and Senate members supporting strong funding level. </a:t>
          </a:r>
        </a:p>
      </dsp:txBody>
      <dsp:txXfrm>
        <a:off x="2406700" y="2523744"/>
        <a:ext cx="3781958" cy="1004171"/>
      </dsp:txXfrm>
    </dsp:sp>
    <dsp:sp modelId="{A5BB0DAC-940A-447B-81AF-9C772B83D392}">
      <dsp:nvSpPr>
        <dsp:cNvPr id="0" name=""/>
        <dsp:cNvSpPr/>
      </dsp:nvSpPr>
      <dsp:spPr>
        <a:xfrm>
          <a:off x="4297680" y="1828799"/>
          <a:ext cx="0" cy="256032"/>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47D5D3-E83C-4AEF-8625-84B45EFFCB2E}">
      <dsp:nvSpPr>
        <dsp:cNvPr id="0" name=""/>
        <dsp:cNvSpPr/>
      </dsp:nvSpPr>
      <dsp:spPr>
        <a:xfrm rot="2700000">
          <a:off x="2120390" y="1800350"/>
          <a:ext cx="56898" cy="56898"/>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FDB70-4AC2-4822-B177-2678490E1DE9}">
      <dsp:nvSpPr>
        <dsp:cNvPr id="0" name=""/>
        <dsp:cNvSpPr/>
      </dsp:nvSpPr>
      <dsp:spPr>
        <a:xfrm rot="2700000">
          <a:off x="4269230" y="1800350"/>
          <a:ext cx="56898" cy="56898"/>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2F09D-2255-434A-9EE2-D579EC5A9529}">
      <dsp:nvSpPr>
        <dsp:cNvPr id="0" name=""/>
        <dsp:cNvSpPr/>
      </dsp:nvSpPr>
      <dsp:spPr>
        <a:xfrm>
          <a:off x="4555540" y="1133856"/>
          <a:ext cx="3781958" cy="43891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2023</a:t>
          </a:r>
        </a:p>
      </dsp:txBody>
      <dsp:txXfrm>
        <a:off x="4555540" y="1133856"/>
        <a:ext cx="3781958" cy="438912"/>
      </dsp:txXfrm>
    </dsp:sp>
    <dsp:sp modelId="{E9278B3A-A0CA-46D3-8363-2F225B6EF36E}">
      <dsp:nvSpPr>
        <dsp:cNvPr id="0" name=""/>
        <dsp:cNvSpPr/>
      </dsp:nvSpPr>
      <dsp:spPr>
        <a:xfrm>
          <a:off x="4555540" y="0"/>
          <a:ext cx="3781958" cy="1133856"/>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Prepare for FY 2023 reauthorization – needs to be done by Sept. 30, 2023</a:t>
          </a:r>
        </a:p>
        <a:p>
          <a:pPr marL="57150" lvl="1" indent="-57150" algn="l" defTabSz="444500">
            <a:lnSpc>
              <a:spcPct val="90000"/>
            </a:lnSpc>
            <a:spcBef>
              <a:spcPct val="0"/>
            </a:spcBef>
            <a:spcAft>
              <a:spcPct val="15000"/>
            </a:spcAft>
            <a:buChar char="•"/>
          </a:pPr>
          <a:r>
            <a:rPr lang="en-US" sz="1000" kern="1200"/>
            <a:t>Level of funding. </a:t>
          </a:r>
        </a:p>
        <a:p>
          <a:pPr marL="57150" lvl="1" indent="-57150" algn="l" defTabSz="444500">
            <a:lnSpc>
              <a:spcPct val="90000"/>
            </a:lnSpc>
            <a:spcBef>
              <a:spcPct val="0"/>
            </a:spcBef>
            <a:spcAft>
              <a:spcPct val="15000"/>
            </a:spcAft>
            <a:buChar char="•"/>
          </a:pPr>
          <a:r>
            <a:rPr lang="en-US" sz="1000" kern="1200"/>
            <a:t>Reallocation methodology. </a:t>
          </a:r>
        </a:p>
        <a:p>
          <a:pPr marL="57150" lvl="1" indent="-57150" algn="l" defTabSz="444500">
            <a:lnSpc>
              <a:spcPct val="90000"/>
            </a:lnSpc>
            <a:spcBef>
              <a:spcPct val="0"/>
            </a:spcBef>
            <a:spcAft>
              <a:spcPct val="15000"/>
            </a:spcAft>
            <a:buChar char="•"/>
          </a:pPr>
          <a:r>
            <a:rPr lang="en-US" sz="1000" kern="1200" dirty="0"/>
            <a:t>Options on structure of the program. </a:t>
          </a:r>
        </a:p>
        <a:p>
          <a:pPr marL="57150" lvl="1" indent="-57150" algn="l" defTabSz="444500">
            <a:lnSpc>
              <a:spcPct val="90000"/>
            </a:lnSpc>
            <a:spcBef>
              <a:spcPct val="0"/>
            </a:spcBef>
            <a:spcAft>
              <a:spcPct val="15000"/>
            </a:spcAft>
            <a:buChar char="•"/>
          </a:pPr>
          <a:r>
            <a:rPr lang="en-US" sz="1000" kern="1200" dirty="0"/>
            <a:t>Education campaign.</a:t>
          </a:r>
        </a:p>
      </dsp:txBody>
      <dsp:txXfrm>
        <a:off x="4555540" y="0"/>
        <a:ext cx="3781958" cy="1133856"/>
      </dsp:txXfrm>
    </dsp:sp>
    <dsp:sp modelId="{1B24CD3C-9746-4A38-9FDF-E2872EAD38A0}">
      <dsp:nvSpPr>
        <dsp:cNvPr id="0" name=""/>
        <dsp:cNvSpPr/>
      </dsp:nvSpPr>
      <dsp:spPr>
        <a:xfrm>
          <a:off x="6446520" y="1572768"/>
          <a:ext cx="0" cy="256032"/>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EF4AD2-0092-48C5-A448-72FED5AF0984}">
      <dsp:nvSpPr>
        <dsp:cNvPr id="0" name=""/>
        <dsp:cNvSpPr/>
      </dsp:nvSpPr>
      <dsp:spPr>
        <a:xfrm rot="2700000">
          <a:off x="6418070" y="1800350"/>
          <a:ext cx="56898" cy="56898"/>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6AE16-A625-48CD-B434-B6F858325E9A}">
      <dsp:nvSpPr>
        <dsp:cNvPr id="0" name=""/>
        <dsp:cNvSpPr/>
      </dsp:nvSpPr>
      <dsp:spPr>
        <a:xfrm rot="5400000">
          <a:off x="-135698" y="139681"/>
          <a:ext cx="904657" cy="633259"/>
        </a:xfrm>
        <a:prstGeom prst="chevron">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2019</a:t>
          </a:r>
        </a:p>
      </dsp:txBody>
      <dsp:txXfrm rot="-5400000">
        <a:off x="2" y="320612"/>
        <a:ext cx="633259" cy="271398"/>
      </dsp:txXfrm>
    </dsp:sp>
    <dsp:sp modelId="{7CBCE351-0965-4522-A5E5-45310F2B248A}">
      <dsp:nvSpPr>
        <dsp:cNvPr id="0" name=""/>
        <dsp:cNvSpPr/>
      </dsp:nvSpPr>
      <dsp:spPr>
        <a:xfrm rot="5400000">
          <a:off x="4295209" y="-3657966"/>
          <a:ext cx="588027" cy="7911926"/>
        </a:xfrm>
        <a:prstGeom prst="round2Same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CMS released </a:t>
          </a:r>
          <a:r>
            <a:rPr lang="en-US" sz="1200" kern="1200" dirty="0">
              <a:hlinkClick xmlns:r="http://schemas.openxmlformats.org/officeDocument/2006/relationships" r:id="rId1"/>
            </a:rPr>
            <a:t>MFAR</a:t>
          </a:r>
          <a:r>
            <a:rPr lang="en-US" sz="1200" kern="1200" dirty="0"/>
            <a:t>, the most sweeping attempt to limit supplemental payments and nonfederal share financing. This rule was later rescinded after strong opposition from providers and other stakeholders.</a:t>
          </a:r>
        </a:p>
        <a:p>
          <a:pPr marL="114300" lvl="1" indent="-114300" algn="l" defTabSz="533400">
            <a:lnSpc>
              <a:spcPct val="90000"/>
            </a:lnSpc>
            <a:spcBef>
              <a:spcPct val="0"/>
            </a:spcBef>
            <a:spcAft>
              <a:spcPct val="15000"/>
            </a:spcAft>
            <a:buChar char="•"/>
          </a:pPr>
          <a:r>
            <a:rPr lang="en-US" sz="1200" kern="1200" dirty="0"/>
            <a:t>CMS also introduced upper payment limit (UPL) demonstration templates. </a:t>
          </a:r>
        </a:p>
      </dsp:txBody>
      <dsp:txXfrm rot="-5400000">
        <a:off x="633260" y="32688"/>
        <a:ext cx="7883221" cy="530617"/>
      </dsp:txXfrm>
    </dsp:sp>
    <dsp:sp modelId="{E2811941-AC04-4694-9A18-7033362DC6C0}">
      <dsp:nvSpPr>
        <dsp:cNvPr id="0" name=""/>
        <dsp:cNvSpPr/>
      </dsp:nvSpPr>
      <dsp:spPr>
        <a:xfrm rot="5400000">
          <a:off x="-135698" y="904278"/>
          <a:ext cx="904657" cy="633259"/>
        </a:xfrm>
        <a:prstGeom prst="chevron">
          <a:avLst/>
        </a:prstGeom>
        <a:solidFill>
          <a:schemeClr val="accent1">
            <a:shade val="80000"/>
            <a:hueOff val="208997"/>
            <a:satOff val="-30940"/>
            <a:lumOff val="15290"/>
            <a:alphaOff val="0"/>
          </a:schemeClr>
        </a:solidFill>
        <a:ln w="25400" cap="flat" cmpd="sng" algn="ctr">
          <a:solidFill>
            <a:schemeClr val="accent1">
              <a:shade val="80000"/>
              <a:hueOff val="208997"/>
              <a:satOff val="-30940"/>
              <a:lumOff val="152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2020</a:t>
          </a:r>
        </a:p>
      </dsp:txBody>
      <dsp:txXfrm rot="-5400000">
        <a:off x="2" y="1085209"/>
        <a:ext cx="633259" cy="271398"/>
      </dsp:txXfrm>
    </dsp:sp>
    <dsp:sp modelId="{FB0F16B1-F2AC-4FB4-81F3-4FAB5BA0592E}">
      <dsp:nvSpPr>
        <dsp:cNvPr id="0" name=""/>
        <dsp:cNvSpPr/>
      </dsp:nvSpPr>
      <dsp:spPr>
        <a:xfrm rot="5400000">
          <a:off x="4295209" y="-2893369"/>
          <a:ext cx="588027" cy="7911926"/>
        </a:xfrm>
        <a:prstGeom prst="round2SameRect">
          <a:avLst/>
        </a:prstGeom>
        <a:solidFill>
          <a:schemeClr val="lt1">
            <a:alpha val="90000"/>
            <a:hueOff val="0"/>
            <a:satOff val="0"/>
            <a:lumOff val="0"/>
            <a:alphaOff val="0"/>
          </a:schemeClr>
        </a:solidFill>
        <a:ln w="25400" cap="flat" cmpd="sng" algn="ctr">
          <a:solidFill>
            <a:schemeClr val="accent1">
              <a:shade val="80000"/>
              <a:hueOff val="208997"/>
              <a:satOff val="-30940"/>
              <a:lumOff val="15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Congress passes the </a:t>
          </a:r>
          <a:r>
            <a:rPr lang="en-US" sz="1200" kern="1200" dirty="0">
              <a:hlinkClick xmlns:r="http://schemas.openxmlformats.org/officeDocument/2006/relationships" r:id="rId2"/>
            </a:rPr>
            <a:t>Consolidated Appropriations Act</a:t>
          </a:r>
          <a:r>
            <a:rPr lang="en-US" sz="1200" kern="1200" dirty="0"/>
            <a:t> (CAA) with new supplemental payment reporting requirements.</a:t>
          </a:r>
        </a:p>
      </dsp:txBody>
      <dsp:txXfrm rot="-5400000">
        <a:off x="633260" y="797285"/>
        <a:ext cx="7883221" cy="530617"/>
      </dsp:txXfrm>
    </dsp:sp>
    <dsp:sp modelId="{5058A669-6EC0-48A5-8C1C-A4EED739A344}">
      <dsp:nvSpPr>
        <dsp:cNvPr id="0" name=""/>
        <dsp:cNvSpPr/>
      </dsp:nvSpPr>
      <dsp:spPr>
        <a:xfrm rot="5400000">
          <a:off x="-135698" y="1788500"/>
          <a:ext cx="904657" cy="633259"/>
        </a:xfrm>
        <a:prstGeom prst="chevron">
          <a:avLst/>
        </a:prstGeom>
        <a:solidFill>
          <a:schemeClr val="accent1">
            <a:shade val="80000"/>
            <a:hueOff val="417994"/>
            <a:satOff val="-61881"/>
            <a:lumOff val="30581"/>
            <a:alphaOff val="0"/>
          </a:schemeClr>
        </a:solidFill>
        <a:ln w="25400" cap="flat" cmpd="sng" algn="ctr">
          <a:solidFill>
            <a:schemeClr val="accent1">
              <a:shade val="80000"/>
              <a:hueOff val="417994"/>
              <a:satOff val="-61881"/>
              <a:lumOff val="305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2021</a:t>
          </a:r>
        </a:p>
      </dsp:txBody>
      <dsp:txXfrm rot="-5400000">
        <a:off x="2" y="1969431"/>
        <a:ext cx="633259" cy="271398"/>
      </dsp:txXfrm>
    </dsp:sp>
    <dsp:sp modelId="{4E289D39-A99D-4B9D-8921-42EAAD60E04B}">
      <dsp:nvSpPr>
        <dsp:cNvPr id="0" name=""/>
        <dsp:cNvSpPr/>
      </dsp:nvSpPr>
      <dsp:spPr>
        <a:xfrm rot="5400000">
          <a:off x="4175584" y="-2009148"/>
          <a:ext cx="827277" cy="7911926"/>
        </a:xfrm>
        <a:prstGeom prst="round2SameRect">
          <a:avLst/>
        </a:prstGeom>
        <a:solidFill>
          <a:schemeClr val="lt1">
            <a:alpha val="90000"/>
            <a:hueOff val="0"/>
            <a:satOff val="0"/>
            <a:lumOff val="0"/>
            <a:alphaOff val="0"/>
          </a:schemeClr>
        </a:solidFill>
        <a:ln w="25400" cap="flat" cmpd="sng" algn="ctr">
          <a:solidFill>
            <a:schemeClr val="accent1">
              <a:shade val="80000"/>
              <a:hueOff val="417994"/>
              <a:satOff val="-61881"/>
              <a:lumOff val="305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CMS </a:t>
          </a:r>
          <a:r>
            <a:rPr lang="en-US" sz="1200" kern="1200" dirty="0">
              <a:hlinkClick xmlns:r="http://schemas.openxmlformats.org/officeDocument/2006/relationships" r:id="rId3"/>
            </a:rPr>
            <a:t>guidance</a:t>
          </a:r>
          <a:r>
            <a:rPr lang="en-US" sz="1200" kern="1200" dirty="0"/>
            <a:t> implementing CAA reporting requirements include:</a:t>
          </a:r>
        </a:p>
        <a:p>
          <a:pPr marL="228600" lvl="2" indent="-114300" algn="l" defTabSz="533400">
            <a:lnSpc>
              <a:spcPct val="90000"/>
            </a:lnSpc>
            <a:spcBef>
              <a:spcPct val="0"/>
            </a:spcBef>
            <a:spcAft>
              <a:spcPct val="15000"/>
            </a:spcAft>
            <a:buFont typeface="Wingdings" pitchFamily="2" charset="2"/>
            <a:buChar char="§"/>
          </a:pPr>
          <a:r>
            <a:rPr lang="en-US" sz="1200" kern="1200" dirty="0"/>
            <a:t>Quarterly FFS Medicaid base and supplemental payments reports.</a:t>
          </a:r>
        </a:p>
        <a:p>
          <a:pPr marL="228600" lvl="2" indent="-114300" algn="l" defTabSz="533400">
            <a:lnSpc>
              <a:spcPct val="90000"/>
            </a:lnSpc>
            <a:spcBef>
              <a:spcPct val="0"/>
            </a:spcBef>
            <a:spcAft>
              <a:spcPct val="15000"/>
            </a:spcAft>
            <a:buFont typeface="Wingdings" pitchFamily="2" charset="2"/>
            <a:buChar char="§"/>
          </a:pPr>
          <a:r>
            <a:rPr lang="en-US" sz="1200" kern="1200" dirty="0"/>
            <a:t>Commitment to issuing new guidance and regulations on the calculation of Medicaid shortfall for hospital-specific Medicaid DSH payments as necessary to implement section 203 of the CAA, which redefines which costs are included when calculating hospital-specific DSH limits.</a:t>
          </a:r>
        </a:p>
      </dsp:txBody>
      <dsp:txXfrm rot="-5400000">
        <a:off x="633260" y="1573560"/>
        <a:ext cx="7871542" cy="746509"/>
      </dsp:txXfrm>
    </dsp:sp>
    <dsp:sp modelId="{C2CA37F9-1ACC-4A47-81F2-7066BF263671}">
      <dsp:nvSpPr>
        <dsp:cNvPr id="0" name=""/>
        <dsp:cNvSpPr/>
      </dsp:nvSpPr>
      <dsp:spPr>
        <a:xfrm rot="5400000">
          <a:off x="-135698" y="2687037"/>
          <a:ext cx="904657" cy="633259"/>
        </a:xfrm>
        <a:prstGeom prst="chevron">
          <a:avLst/>
        </a:prstGeom>
        <a:solidFill>
          <a:schemeClr val="accent1">
            <a:shade val="80000"/>
            <a:hueOff val="626991"/>
            <a:satOff val="-92821"/>
            <a:lumOff val="45871"/>
            <a:alphaOff val="0"/>
          </a:schemeClr>
        </a:solidFill>
        <a:ln w="25400" cap="flat" cmpd="sng" algn="ctr">
          <a:solidFill>
            <a:schemeClr val="accent1">
              <a:shade val="80000"/>
              <a:hueOff val="626991"/>
              <a:satOff val="-92821"/>
              <a:lumOff val="458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2022</a:t>
          </a:r>
          <a:endParaRPr lang="en-US" sz="1800" kern="1200" dirty="0"/>
        </a:p>
      </dsp:txBody>
      <dsp:txXfrm rot="-5400000">
        <a:off x="2" y="2867968"/>
        <a:ext cx="633259" cy="271398"/>
      </dsp:txXfrm>
    </dsp:sp>
    <dsp:sp modelId="{30ABB344-A998-413F-B7DA-6FB8E9F22A67}">
      <dsp:nvSpPr>
        <dsp:cNvPr id="0" name=""/>
        <dsp:cNvSpPr/>
      </dsp:nvSpPr>
      <dsp:spPr>
        <a:xfrm rot="5400000">
          <a:off x="4161268" y="-1110610"/>
          <a:ext cx="855908" cy="7911926"/>
        </a:xfrm>
        <a:prstGeom prst="round2SameRect">
          <a:avLst/>
        </a:prstGeom>
        <a:solidFill>
          <a:schemeClr val="lt1">
            <a:alpha val="90000"/>
            <a:hueOff val="0"/>
            <a:satOff val="0"/>
            <a:lumOff val="0"/>
            <a:alphaOff val="0"/>
          </a:schemeClr>
        </a:solidFill>
        <a:ln w="25400" cap="flat" cmpd="sng" algn="ctr">
          <a:solidFill>
            <a:schemeClr val="accent1">
              <a:shade val="80000"/>
              <a:hueOff val="626991"/>
              <a:satOff val="-92821"/>
              <a:lumOff val="458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MACPAC’s </a:t>
          </a:r>
          <a:r>
            <a:rPr lang="en-US" sz="1200" kern="1200" dirty="0">
              <a:hlinkClick xmlns:r="http://schemas.openxmlformats.org/officeDocument/2006/relationships" r:id="rId4"/>
            </a:rPr>
            <a:t>June 2022 Report to Congress</a:t>
          </a:r>
          <a:r>
            <a:rPr lang="en-US" sz="1200" kern="1200" dirty="0"/>
            <a:t> includes recommendations on increasing transparency of existing directed payment information and providing new provider-level data on directed payment spending.</a:t>
          </a:r>
        </a:p>
        <a:p>
          <a:pPr marL="114300" lvl="1" indent="-114300" algn="l" defTabSz="533400">
            <a:lnSpc>
              <a:spcPct val="90000"/>
            </a:lnSpc>
            <a:spcBef>
              <a:spcPct val="0"/>
            </a:spcBef>
            <a:spcAft>
              <a:spcPct val="15000"/>
            </a:spcAft>
            <a:buChar char="•"/>
          </a:pPr>
          <a:r>
            <a:rPr lang="en-US" sz="1200" kern="1200" dirty="0"/>
            <a:t>GAO recently issued a </a:t>
          </a:r>
          <a:r>
            <a:rPr lang="en-US" sz="1200" kern="1200" dirty="0">
              <a:hlinkClick xmlns:r="http://schemas.openxmlformats.org/officeDocument/2006/relationships" r:id="rId5"/>
            </a:rPr>
            <a:t>report</a:t>
          </a:r>
          <a:r>
            <a:rPr lang="en-US" sz="1200" kern="1200" dirty="0"/>
            <a:t> on CMS oversight of directed payments, finding that recent actions improved oversight but information gaps remain.</a:t>
          </a:r>
        </a:p>
      </dsp:txBody>
      <dsp:txXfrm rot="-5400000">
        <a:off x="633259" y="2459181"/>
        <a:ext cx="7870144" cy="7723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0.06212</cdr:x>
      <cdr:y>0.35212</cdr:y>
    </cdr:from>
    <cdr:to>
      <cdr:x>0.93786</cdr:x>
      <cdr:y>0.35212</cdr:y>
    </cdr:to>
    <cdr:cxnSp macro="">
      <cdr:nvCxnSpPr>
        <cdr:cNvPr id="3" name="Straight Connector 2">
          <a:extLst xmlns:a="http://schemas.openxmlformats.org/drawingml/2006/main">
            <a:ext uri="{FF2B5EF4-FFF2-40B4-BE49-F238E27FC236}">
              <a16:creationId xmlns:a16="http://schemas.microsoft.com/office/drawing/2014/main" id="{8A59BE19-DEEF-4028-BBEE-49108CED489C}"/>
            </a:ext>
          </a:extLst>
        </cdr:cNvPr>
        <cdr:cNvCxnSpPr/>
      </cdr:nvCxnSpPr>
      <cdr:spPr>
        <a:xfrm xmlns:a="http://schemas.openxmlformats.org/drawingml/2006/main">
          <a:off x="338328" y="1304163"/>
          <a:ext cx="4769358"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1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8D7BCE-4ECE-4E47-8B3C-98A732FECF76}" type="datetimeFigureOut">
              <a:rPr lang="en-US" sz="1100" smtClean="0"/>
              <a:t>9/1/22</a:t>
            </a:fld>
            <a:endParaRPr lang="en-US" sz="11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1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A59A00-AFA4-4CC0-A7D9-371EA3CBDE9A}" type="slidenum">
              <a:rPr lang="en-US" sz="1100" smtClean="0"/>
              <a:t>‹#›</a:t>
            </a:fld>
            <a:endParaRPr lang="en-US" sz="1100"/>
          </a:p>
        </p:txBody>
      </p:sp>
    </p:spTree>
    <p:extLst>
      <p:ext uri="{BB962C8B-B14F-4D97-AF65-F5344CB8AC3E}">
        <p14:creationId xmlns:p14="http://schemas.microsoft.com/office/powerpoint/2010/main" val="417904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1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100"/>
            </a:lvl1pPr>
          </a:lstStyle>
          <a:p>
            <a:fld id="{8E079E05-35F4-45EE-9427-DF71016E04AC}" type="datetimeFigureOut">
              <a:rPr lang="en-US" smtClean="0"/>
              <a:pPr/>
              <a:t>9/1/22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a:lvl1pPr>
          </a:lstStyle>
          <a:p>
            <a:fld id="{2E625995-3DE0-4606-AD64-207ADC7E91D8}" type="slidenum">
              <a:rPr lang="en-US" smtClean="0"/>
              <a:pPr/>
              <a:t>‹#›</a:t>
            </a:fld>
            <a:endParaRPr lang="en-US"/>
          </a:p>
        </p:txBody>
      </p:sp>
    </p:spTree>
    <p:extLst>
      <p:ext uri="{BB962C8B-B14F-4D97-AF65-F5344CB8AC3E}">
        <p14:creationId xmlns:p14="http://schemas.microsoft.com/office/powerpoint/2010/main" val="347968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2E625995-3DE0-4606-AD64-207ADC7E91D8}" type="slidenum">
              <a:rPr lang="en-US" smtClean="0"/>
              <a:pPr/>
              <a:t>1</a:t>
            </a:fld>
            <a:endParaRPr lang="en-US"/>
          </a:p>
        </p:txBody>
      </p:sp>
    </p:spTree>
    <p:extLst>
      <p:ext uri="{BB962C8B-B14F-4D97-AF65-F5344CB8AC3E}">
        <p14:creationId xmlns:p14="http://schemas.microsoft.com/office/powerpoint/2010/main" val="306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10</a:t>
            </a:fld>
            <a:endParaRPr lang="en-US"/>
          </a:p>
        </p:txBody>
      </p:sp>
    </p:spTree>
    <p:extLst>
      <p:ext uri="{BB962C8B-B14F-4D97-AF65-F5344CB8AC3E}">
        <p14:creationId xmlns:p14="http://schemas.microsoft.com/office/powerpoint/2010/main" val="217226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11</a:t>
            </a:fld>
            <a:endParaRPr lang="en-US"/>
          </a:p>
        </p:txBody>
      </p:sp>
    </p:spTree>
    <p:extLst>
      <p:ext uri="{BB962C8B-B14F-4D97-AF65-F5344CB8AC3E}">
        <p14:creationId xmlns:p14="http://schemas.microsoft.com/office/powerpoint/2010/main" val="228585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2E625995-3DE0-4606-AD64-207ADC7E91D8}" type="slidenum">
              <a:rPr lang="en-US" smtClean="0"/>
              <a:pPr/>
              <a:t>12</a:t>
            </a:fld>
            <a:endParaRPr lang="en-US"/>
          </a:p>
        </p:txBody>
      </p:sp>
    </p:spTree>
    <p:extLst>
      <p:ext uri="{BB962C8B-B14F-4D97-AF65-F5344CB8AC3E}">
        <p14:creationId xmlns:p14="http://schemas.microsoft.com/office/powerpoint/2010/main" val="105317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13</a:t>
            </a:fld>
            <a:endParaRPr lang="en-US"/>
          </a:p>
        </p:txBody>
      </p:sp>
    </p:spTree>
    <p:extLst>
      <p:ext uri="{BB962C8B-B14F-4D97-AF65-F5344CB8AC3E}">
        <p14:creationId xmlns:p14="http://schemas.microsoft.com/office/powerpoint/2010/main" val="2913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2E625995-3DE0-4606-AD64-207ADC7E91D8}" type="slidenum">
              <a:rPr lang="en-US" smtClean="0"/>
              <a:pPr/>
              <a:t>14</a:t>
            </a:fld>
            <a:endParaRPr lang="en-US"/>
          </a:p>
        </p:txBody>
      </p:sp>
    </p:spTree>
    <p:extLst>
      <p:ext uri="{BB962C8B-B14F-4D97-AF65-F5344CB8AC3E}">
        <p14:creationId xmlns:p14="http://schemas.microsoft.com/office/powerpoint/2010/main" val="373297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2E625995-3DE0-4606-AD64-207ADC7E91D8}" type="slidenum">
              <a:rPr lang="en-US" smtClean="0"/>
              <a:pPr/>
              <a:t>15</a:t>
            </a:fld>
            <a:endParaRPr lang="en-US"/>
          </a:p>
        </p:txBody>
      </p:sp>
    </p:spTree>
    <p:extLst>
      <p:ext uri="{BB962C8B-B14F-4D97-AF65-F5344CB8AC3E}">
        <p14:creationId xmlns:p14="http://schemas.microsoft.com/office/powerpoint/2010/main" val="266826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3F7E8936-347D-4E88-AB10-AE34CF758BA8}" type="slidenum">
              <a:rPr lang="en-US" smtClean="0"/>
              <a:t>16</a:t>
            </a:fld>
            <a:endParaRPr lang="en-US"/>
          </a:p>
        </p:txBody>
      </p:sp>
    </p:spTree>
    <p:extLst>
      <p:ext uri="{BB962C8B-B14F-4D97-AF65-F5344CB8AC3E}">
        <p14:creationId xmlns:p14="http://schemas.microsoft.com/office/powerpoint/2010/main" val="146580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7E8936-347D-4E88-AB10-AE34CF758BA8}" type="slidenum">
              <a:rPr lang="en-US" smtClean="0"/>
              <a:t>17</a:t>
            </a:fld>
            <a:endParaRPr lang="en-US"/>
          </a:p>
        </p:txBody>
      </p:sp>
    </p:spTree>
    <p:extLst>
      <p:ext uri="{BB962C8B-B14F-4D97-AF65-F5344CB8AC3E}">
        <p14:creationId xmlns:p14="http://schemas.microsoft.com/office/powerpoint/2010/main" val="130364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fld id="{3F7E8936-347D-4E88-AB10-AE34CF758BA8}" type="slidenum">
              <a:rPr lang="en-US" smtClean="0"/>
              <a:t>18</a:t>
            </a:fld>
            <a:endParaRPr lang="en-US"/>
          </a:p>
        </p:txBody>
      </p:sp>
    </p:spTree>
    <p:extLst>
      <p:ext uri="{BB962C8B-B14F-4D97-AF65-F5344CB8AC3E}">
        <p14:creationId xmlns:p14="http://schemas.microsoft.com/office/powerpoint/2010/main" val="15090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Aimee</a:t>
            </a:r>
          </a:p>
        </p:txBody>
      </p:sp>
      <p:sp>
        <p:nvSpPr>
          <p:cNvPr id="4" name="Slide Number Placeholder 3"/>
          <p:cNvSpPr>
            <a:spLocks noGrp="1"/>
          </p:cNvSpPr>
          <p:nvPr>
            <p:ph type="sldNum" sz="quarter" idx="5"/>
          </p:nvPr>
        </p:nvSpPr>
        <p:spPr/>
        <p:txBody>
          <a:bodyPr/>
          <a:lstStyle/>
          <a:p>
            <a:fld id="{3F7E8936-347D-4E88-AB10-AE34CF758BA8}" type="slidenum">
              <a:rPr lang="en-US" smtClean="0"/>
              <a:t>19</a:t>
            </a:fld>
            <a:endParaRPr lang="en-US"/>
          </a:p>
        </p:txBody>
      </p:sp>
    </p:spTree>
    <p:extLst>
      <p:ext uri="{BB962C8B-B14F-4D97-AF65-F5344CB8AC3E}">
        <p14:creationId xmlns:p14="http://schemas.microsoft.com/office/powerpoint/2010/main" val="84002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10"/>
          </p:nvPr>
        </p:nvSpPr>
        <p:spPr/>
        <p:txBody>
          <a:bodyPr/>
          <a:lstStyle/>
          <a:p>
            <a:pPr defTabSz="914266">
              <a:defRPr/>
            </a:pPr>
            <a:fld id="{2E625995-3DE0-4606-AD64-207ADC7E91D8}" type="slidenum">
              <a:rPr lang="en-US">
                <a:solidFill>
                  <a:prstClr val="black"/>
                </a:solidFill>
                <a:latin typeface="Arial" panose="020B0604020202020204"/>
              </a:rPr>
              <a:pPr defTabSz="914266">
                <a:defRPr/>
              </a:pPr>
              <a:t>2</a:t>
            </a:fld>
            <a:endParaRPr lang="en-US">
              <a:solidFill>
                <a:prstClr val="black"/>
              </a:solidFill>
              <a:latin typeface="Arial" panose="020B0604020202020204"/>
            </a:endParaRPr>
          </a:p>
        </p:txBody>
      </p:sp>
    </p:spTree>
    <p:extLst>
      <p:ext uri="{BB962C8B-B14F-4D97-AF65-F5344CB8AC3E}">
        <p14:creationId xmlns:p14="http://schemas.microsoft.com/office/powerpoint/2010/main" val="405338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25995-3DE0-4606-AD64-207ADC7E91D8}" type="slidenum">
              <a:rPr lang="en-US" smtClean="0"/>
              <a:pPr/>
              <a:t>21</a:t>
            </a:fld>
            <a:endParaRPr lang="en-US"/>
          </a:p>
        </p:txBody>
      </p:sp>
    </p:spTree>
    <p:extLst>
      <p:ext uri="{BB962C8B-B14F-4D97-AF65-F5344CB8AC3E}">
        <p14:creationId xmlns:p14="http://schemas.microsoft.com/office/powerpoint/2010/main" val="310262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25995-3DE0-4606-AD64-207ADC7E91D8}"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349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Elizabeth - Last year, CHA, AAP and the </a:t>
            </a:r>
            <a:r>
              <a:rPr lang="en-US" dirty="0"/>
              <a:t>American Academy of Child and Adolescent Psychiatry launched the Sound the Alarm for kids Initiative. Since then,  The initiative continues to be multifaceted and focuses on urging Congress to enact legislation and increase funding to address the youth mental health crisis. Currently Sound the Alarm has over 60 mental health organizations which we call our partners and 76 children’s hospitals. </a:t>
            </a:r>
          </a:p>
          <a:p>
            <a:endParaRPr lang="en-US" dirty="0">
              <a:cs typeface="Arial" panose="020B0604020202020204"/>
            </a:endParaRPr>
          </a:p>
          <a:p>
            <a:endParaRPr lang="en-US" dirty="0">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DDE4F-FE74-F745-8276-F15388BC5D34}"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429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a:p>
            <a:r>
              <a:rPr lang="en-US" dirty="0"/>
              <a:t>Sound the Alarm for Kids has partnered with congressional caucuses on a series of roundtable town hall style discussions focused on the mental health of children and adolescents across diverse communities. So far we have conducted roundtables With the Congressional Black Caucus, Hispanic caucus, and the LGBTQ+ Equality caucus. In addition, we've done events focused on families and another with key mental health reporters for our media roundtable. </a:t>
            </a:r>
          </a:p>
          <a:p>
            <a:endParaRPr lang="en-US" dirty="0">
              <a:cs typeface="Arial"/>
            </a:endParaRPr>
          </a:p>
          <a:p>
            <a:r>
              <a:rPr lang="en-US" dirty="0">
                <a:cs typeface="Arial"/>
              </a:rPr>
              <a:t>Oct 19 will mark the one year anniversary and we plan to do a week of action which will include amplifying the voices of our partners and the founding organizations. We will also have a media engagement. We will share more details as they become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25995-3DE0-4606-AD64-207ADC7E91D8}"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30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6</a:t>
            </a:fld>
            <a:endParaRPr lang="en-US"/>
          </a:p>
        </p:txBody>
      </p:sp>
    </p:spTree>
    <p:extLst>
      <p:ext uri="{BB962C8B-B14F-4D97-AF65-F5344CB8AC3E}">
        <p14:creationId xmlns:p14="http://schemas.microsoft.com/office/powerpoint/2010/main" val="304716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7</a:t>
            </a:fld>
            <a:endParaRPr lang="en-US"/>
          </a:p>
        </p:txBody>
      </p:sp>
    </p:spTree>
    <p:extLst>
      <p:ext uri="{BB962C8B-B14F-4D97-AF65-F5344CB8AC3E}">
        <p14:creationId xmlns:p14="http://schemas.microsoft.com/office/powerpoint/2010/main" val="400432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Elizabeth</a:t>
            </a:r>
            <a:endParaRPr lang="en-US" dirty="0"/>
          </a:p>
        </p:txBody>
      </p:sp>
      <p:sp>
        <p:nvSpPr>
          <p:cNvPr id="4" name="Slide Number Placeholder 3"/>
          <p:cNvSpPr>
            <a:spLocks noGrp="1"/>
          </p:cNvSpPr>
          <p:nvPr>
            <p:ph type="sldNum" sz="quarter" idx="5"/>
          </p:nvPr>
        </p:nvSpPr>
        <p:spPr/>
        <p:txBody>
          <a:bodyPr/>
          <a:lstStyle/>
          <a:p>
            <a:fld id="{2E625995-3DE0-4606-AD64-207ADC7E91D8}" type="slidenum">
              <a:rPr lang="en-US" smtClean="0"/>
              <a:pPr/>
              <a:t>8</a:t>
            </a:fld>
            <a:endParaRPr lang="en-US"/>
          </a:p>
        </p:txBody>
      </p:sp>
    </p:spTree>
    <p:extLst>
      <p:ext uri="{BB962C8B-B14F-4D97-AF65-F5344CB8AC3E}">
        <p14:creationId xmlns:p14="http://schemas.microsoft.com/office/powerpoint/2010/main" val="178295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Elizabeth</a:t>
            </a:r>
          </a:p>
        </p:txBody>
      </p:sp>
      <p:sp>
        <p:nvSpPr>
          <p:cNvPr id="4" name="Slide Number Placeholder 3"/>
          <p:cNvSpPr>
            <a:spLocks noGrp="1"/>
          </p:cNvSpPr>
          <p:nvPr>
            <p:ph type="sldNum" sz="quarter" idx="5"/>
          </p:nvPr>
        </p:nvSpPr>
        <p:spPr/>
        <p:txBody>
          <a:bodyPr/>
          <a:lstStyle/>
          <a:p>
            <a:fld id="{2E625995-3DE0-4606-AD64-207ADC7E91D8}" type="slidenum">
              <a:rPr lang="en-US" smtClean="0"/>
              <a:pPr/>
              <a:t>9</a:t>
            </a:fld>
            <a:endParaRPr lang="en-US"/>
          </a:p>
        </p:txBody>
      </p:sp>
    </p:spTree>
    <p:extLst>
      <p:ext uri="{BB962C8B-B14F-4D97-AF65-F5344CB8AC3E}">
        <p14:creationId xmlns:p14="http://schemas.microsoft.com/office/powerpoint/2010/main" val="3438919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5" name="Rectangle 2"/>
          <p:cNvSpPr>
            <a:spLocks noGrp="1" noChangeArrowheads="1"/>
          </p:cNvSpPr>
          <p:nvPr userDrawn="1">
            <p:ph type="ctrTitle"/>
          </p:nvPr>
        </p:nvSpPr>
        <p:spPr>
          <a:xfrm>
            <a:off x="685800" y="1786175"/>
            <a:ext cx="7772400" cy="492443"/>
          </a:xfrm>
        </p:spPr>
        <p:txBody>
          <a:bodyPr wrap="square" lIns="0" anchor="b" anchorCtr="0">
            <a:spAutoFit/>
          </a:bodyPr>
          <a:lstStyle>
            <a:lvl1pPr algn="ctr">
              <a:defRPr sz="3200" b="1"/>
            </a:lvl1pPr>
          </a:lstStyle>
          <a:p>
            <a:r>
              <a:rPr lang="en-US"/>
              <a:t>Click to edit Master title style</a:t>
            </a:r>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Month xx, 20xx</a:t>
            </a:r>
          </a:p>
        </p:txBody>
      </p:sp>
      <p:sp>
        <p:nvSpPr>
          <p:cNvPr id="10" name="Text Placeholder 9"/>
          <p:cNvSpPr>
            <a:spLocks noGrp="1"/>
          </p:cNvSpPr>
          <p:nvPr userDrawn="1">
            <p:ph type="body" sz="quarter" idx="12"/>
          </p:nvPr>
        </p:nvSpPr>
        <p:spPr>
          <a:xfrm>
            <a:off x="685800" y="2354818"/>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740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8" name="Content Placeholder 2"/>
          <p:cNvSpPr>
            <a:spLocks noGrp="1"/>
          </p:cNvSpPr>
          <p:nvPr>
            <p:ph idx="11"/>
          </p:nvPr>
        </p:nvSpPr>
        <p:spPr>
          <a:xfrm>
            <a:off x="274320" y="1047750"/>
            <a:ext cx="8595360" cy="1905000"/>
          </a:xfrm>
        </p:spPr>
        <p:txBody>
          <a:bodyPr/>
          <a:lstStyle>
            <a:lvl1pPr>
              <a:defRPr sz="2000"/>
            </a:lvl1pPr>
            <a:lvl2pPr>
              <a:spcBef>
                <a:spcPts val="400"/>
              </a:spcBef>
              <a:defRPr sz="1800"/>
            </a:lvl2pPr>
            <a:lvl3pPr>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9" name="Content Placeholder 2"/>
          <p:cNvSpPr>
            <a:spLocks noGrp="1"/>
          </p:cNvSpPr>
          <p:nvPr>
            <p:ph idx="12"/>
          </p:nvPr>
        </p:nvSpPr>
        <p:spPr>
          <a:xfrm>
            <a:off x="27432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3"/>
          </p:nvPr>
        </p:nvSpPr>
        <p:spPr>
          <a:xfrm>
            <a:off x="466344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26024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p>
            <a:r>
              <a:rPr lang="en-US"/>
              <a:t>Click to edit Master title style</a:t>
            </a:r>
          </a:p>
        </p:txBody>
      </p:sp>
      <p:sp>
        <p:nvSpPr>
          <p:cNvPr id="14" name="Content Placeholder 2"/>
          <p:cNvSpPr>
            <a:spLocks noGrp="1"/>
          </p:cNvSpPr>
          <p:nvPr>
            <p:ph idx="14"/>
          </p:nvPr>
        </p:nvSpPr>
        <p:spPr>
          <a:xfrm>
            <a:off x="274320" y="1047750"/>
            <a:ext cx="2057400" cy="3657600"/>
          </a:xfrm>
        </p:spPr>
        <p:txBody>
          <a:bodyPr lIns="27432" tIns="27432" rIns="27432" bIns="27432"/>
          <a:lstStyle>
            <a:lvl1pPr marL="137160" indent="-137160">
              <a:defRPr sz="1400"/>
            </a:lvl1pPr>
            <a:lvl2pPr marL="274320" indent="-137160">
              <a:spcBef>
                <a:spcPts val="300"/>
              </a:spcBef>
              <a:defRPr sz="1200"/>
            </a:lvl2pPr>
            <a:lvl3pPr marL="411480" indent="-137160">
              <a:spcBef>
                <a:spcPts val="300"/>
              </a:spcBef>
              <a:defRPr sz="11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463296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Content Placeholder 2"/>
          <p:cNvSpPr>
            <a:spLocks noGrp="1"/>
          </p:cNvSpPr>
          <p:nvPr>
            <p:ph idx="16"/>
          </p:nvPr>
        </p:nvSpPr>
        <p:spPr>
          <a:xfrm>
            <a:off x="681228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7" name="Content Placeholder 2"/>
          <p:cNvSpPr>
            <a:spLocks noGrp="1"/>
          </p:cNvSpPr>
          <p:nvPr>
            <p:ph idx="17"/>
          </p:nvPr>
        </p:nvSpPr>
        <p:spPr>
          <a:xfrm>
            <a:off x="245364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lgn="l" rtl="0" eaLnBrk="1" fontAlgn="base" hangingPunct="1">
              <a:spcBef>
                <a:spcPts val="300"/>
              </a:spcBef>
              <a:spcAft>
                <a:spcPct val="0"/>
              </a:spcAft>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53396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2" name="Title 1"/>
          <p:cNvSpPr>
            <a:spLocks noGrp="1"/>
          </p:cNvSpPr>
          <p:nvPr>
            <p:ph type="title"/>
          </p:nvPr>
        </p:nvSpPr>
        <p:spPr>
          <a:xfrm>
            <a:off x="274320" y="205978"/>
            <a:ext cx="8595360" cy="422672"/>
          </a:xfrm>
        </p:spPr>
        <p:txBody>
          <a:bodyPr/>
          <a:lstStyle/>
          <a:p>
            <a:r>
              <a:rPr lang="en-US"/>
              <a:t>Click to edit Master title style</a:t>
            </a:r>
          </a:p>
        </p:txBody>
      </p:sp>
      <p:sp>
        <p:nvSpPr>
          <p:cNvPr id="13" name="Content Placeholder 2"/>
          <p:cNvSpPr>
            <a:spLocks noGrp="1"/>
          </p:cNvSpPr>
          <p:nvPr>
            <p:ph idx="15"/>
          </p:nvPr>
        </p:nvSpPr>
        <p:spPr>
          <a:xfrm>
            <a:off x="463296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4" name="Content Placeholder 2"/>
          <p:cNvSpPr>
            <a:spLocks noGrp="1"/>
          </p:cNvSpPr>
          <p:nvPr>
            <p:ph idx="16"/>
          </p:nvPr>
        </p:nvSpPr>
        <p:spPr>
          <a:xfrm>
            <a:off x="681228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5" name="Content Placeholder 2"/>
          <p:cNvSpPr>
            <a:spLocks noGrp="1"/>
          </p:cNvSpPr>
          <p:nvPr>
            <p:ph idx="17"/>
          </p:nvPr>
        </p:nvSpPr>
        <p:spPr>
          <a:xfrm>
            <a:off x="245364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27" name="Content Placeholder 2"/>
          <p:cNvSpPr>
            <a:spLocks noGrp="1"/>
          </p:cNvSpPr>
          <p:nvPr>
            <p:ph idx="14"/>
          </p:nvPr>
        </p:nvSpPr>
        <p:spPr>
          <a:xfrm>
            <a:off x="274320" y="2693670"/>
            <a:ext cx="2057400" cy="2011680"/>
          </a:xfrm>
        </p:spPr>
        <p:txBody>
          <a:bodyPr lIns="27432" tIns="27432" rIns="27432" bIns="27432"/>
          <a:lstStyle>
            <a:lvl1pPr marL="137160" indent="-137160">
              <a:defRPr lang="en-US" sz="1400" dirty="0" smtClean="0">
                <a:solidFill>
                  <a:schemeClr val="tx1"/>
                </a:solidFill>
                <a:latin typeface="+mn-lt"/>
                <a:ea typeface="+mn-ea"/>
                <a:cs typeface="+mn-cs"/>
              </a:defRPr>
            </a:lvl1pPr>
            <a:lvl2pPr marL="274320" indent="-137160">
              <a:spcBef>
                <a:spcPts val="300"/>
              </a:spcBef>
              <a:defRPr lang="en-US" sz="1200" dirty="0" smtClean="0">
                <a:solidFill>
                  <a:schemeClr val="tx1"/>
                </a:solidFill>
                <a:latin typeface="+mn-lt"/>
              </a:defRPr>
            </a:lvl2pPr>
            <a:lvl3pPr marL="411480" indent="-137160">
              <a:spcBef>
                <a:spcPts val="3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28" name="Content Placeholder 3"/>
          <p:cNvSpPr>
            <a:spLocks noGrp="1"/>
          </p:cNvSpPr>
          <p:nvPr>
            <p:ph sz="quarter" idx="22" hasCustomPrompt="1"/>
          </p:nvPr>
        </p:nvSpPr>
        <p:spPr>
          <a:xfrm>
            <a:off x="27432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29" name="Content Placeholder 3"/>
          <p:cNvSpPr>
            <a:spLocks noGrp="1"/>
          </p:cNvSpPr>
          <p:nvPr>
            <p:ph sz="quarter" idx="23" hasCustomPrompt="1"/>
          </p:nvPr>
        </p:nvSpPr>
        <p:spPr>
          <a:xfrm>
            <a:off x="245364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30" name="Content Placeholder 3"/>
          <p:cNvSpPr>
            <a:spLocks noGrp="1"/>
          </p:cNvSpPr>
          <p:nvPr>
            <p:ph sz="quarter" idx="24" hasCustomPrompt="1"/>
          </p:nvPr>
        </p:nvSpPr>
        <p:spPr>
          <a:xfrm>
            <a:off x="463296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31" name="Content Placeholder 3"/>
          <p:cNvSpPr>
            <a:spLocks noGrp="1"/>
          </p:cNvSpPr>
          <p:nvPr>
            <p:ph sz="quarter" idx="25" hasCustomPrompt="1"/>
          </p:nvPr>
        </p:nvSpPr>
        <p:spPr>
          <a:xfrm>
            <a:off x="681228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Tree>
    <p:extLst>
      <p:ext uri="{BB962C8B-B14F-4D97-AF65-F5344CB8AC3E}">
        <p14:creationId xmlns:p14="http://schemas.microsoft.com/office/powerpoint/2010/main" val="44551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10" name="TextBox 9"/>
          <p:cNvSpPr txBox="1"/>
          <p:nvPr userDrawn="1"/>
        </p:nvSpPr>
        <p:spPr>
          <a:xfrm>
            <a:off x="0" y="3257550"/>
            <a:ext cx="9144000" cy="1060050"/>
          </a:xfrm>
          <a:prstGeom prst="rect">
            <a:avLst/>
          </a:prstGeom>
          <a:noFill/>
        </p:spPr>
        <p:txBody>
          <a:bodyPr wrap="square" lIns="82058" tIns="41029" rIns="82058" bIns="41029" rtlCol="0">
            <a:spAutoFit/>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US" sz="1400" b="0" i="0" u="none" strike="noStrike" kern="1200" baseline="0">
                <a:solidFill>
                  <a:schemeClr val="tx1"/>
                </a:solidFill>
                <a:latin typeface="Arial" pitchFamily="34" charset="0"/>
                <a:ea typeface="+mn-ea"/>
                <a:cs typeface="Arial" pitchFamily="34" charset="0"/>
              </a:rPr>
              <a:t>Children’s Hospital Association</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600 13th St., NW | Suite 500 | Washington, DC 20005 | 202-753-5500</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16011 College Blvd. | Suite 250 | Lenexa, KS 66219 | 913-262-1436</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www.childrenshospitals.org</a:t>
            </a:r>
          </a:p>
        </p:txBody>
      </p:sp>
      <p:sp>
        <p:nvSpPr>
          <p:cNvPr id="6" name="Content Placeholder 2"/>
          <p:cNvSpPr>
            <a:spLocks noGrp="1"/>
          </p:cNvSpPr>
          <p:nvPr>
            <p:ph sz="quarter" idx="10" hasCustomPrompt="1"/>
          </p:nvPr>
        </p:nvSpPr>
        <p:spPr>
          <a:xfrm>
            <a:off x="1316182" y="1581150"/>
            <a:ext cx="6511636" cy="1447800"/>
          </a:xfrm>
          <a:prstGeom prst="rect">
            <a:avLst/>
          </a:prstGeom>
        </p:spPr>
        <p:txBody>
          <a:bodyPr lIns="45720" tIns="41029" rIns="45720" bIns="41029" anchor="ctr" anchorCtr="0"/>
          <a:lstStyle>
            <a:lvl1pPr marL="0" indent="0" algn="ctr">
              <a:buNone/>
              <a:defRPr sz="2000" b="1" baseline="0">
                <a:solidFill>
                  <a:schemeClr val="accent1"/>
                </a:solidFill>
                <a:latin typeface="Arial" pitchFamily="34" charset="0"/>
                <a:cs typeface="Arial" pitchFamily="34" charset="0"/>
              </a:defRPr>
            </a:lvl1pPr>
          </a:lstStyle>
          <a:p>
            <a:pPr lvl="0"/>
            <a:r>
              <a:rPr lang="en-US"/>
              <a:t>Insert closing remark or personal contact information here</a:t>
            </a:r>
          </a:p>
        </p:txBody>
      </p:sp>
    </p:spTree>
    <p:extLst>
      <p:ext uri="{BB962C8B-B14F-4D97-AF65-F5344CB8AC3E}">
        <p14:creationId xmlns:p14="http://schemas.microsoft.com/office/powerpoint/2010/main" val="174345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descr="A picture containing outdoor, sky, building, government building&#10;&#10;Description automatically generated">
            <a:extLst>
              <a:ext uri="{FF2B5EF4-FFF2-40B4-BE49-F238E27FC236}">
                <a16:creationId xmlns:a16="http://schemas.microsoft.com/office/drawing/2014/main" id="{79BFB684-BE43-4C30-AAF0-60AD0AAF811B}"/>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0" y="0"/>
            <a:ext cx="5679379" cy="5143500"/>
          </a:xfrm>
          <a:prstGeom prst="rect">
            <a:avLst/>
          </a:prstGeom>
        </p:spPr>
      </p:pic>
      <p:sp>
        <p:nvSpPr>
          <p:cNvPr id="8" name="Rectangle 7">
            <a:extLst>
              <a:ext uri="{FF2B5EF4-FFF2-40B4-BE49-F238E27FC236}">
                <a16:creationId xmlns:a16="http://schemas.microsoft.com/office/drawing/2014/main" id="{C51DCAFC-65EB-40C1-8760-2C776DF375FB}"/>
              </a:ext>
            </a:extLst>
          </p:cNvPr>
          <p:cNvSpPr/>
          <p:nvPr userDrawn="1"/>
        </p:nvSpPr>
        <p:spPr>
          <a:xfrm>
            <a:off x="3625702" y="0"/>
            <a:ext cx="5518298" cy="5039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B094499-1D15-4B37-B20F-EDFF975CD4B5}"/>
              </a:ext>
            </a:extLst>
          </p:cNvPr>
          <p:cNvGrpSpPr/>
          <p:nvPr userDrawn="1"/>
        </p:nvGrpSpPr>
        <p:grpSpPr>
          <a:xfrm>
            <a:off x="1554480" y="1004158"/>
            <a:ext cx="7589520" cy="0"/>
            <a:chOff x="1524708" y="1004158"/>
            <a:chExt cx="7589520" cy="0"/>
          </a:xfrm>
        </p:grpSpPr>
        <p:cxnSp>
          <p:nvCxnSpPr>
            <p:cNvPr id="10" name="Straight Connector 9">
              <a:extLst>
                <a:ext uri="{FF2B5EF4-FFF2-40B4-BE49-F238E27FC236}">
                  <a16:creationId xmlns:a16="http://schemas.microsoft.com/office/drawing/2014/main" id="{5A74B896-3CF5-475C-BF09-3772B6B00AB2}"/>
                </a:ext>
              </a:extLst>
            </p:cNvPr>
            <p:cNvCxnSpPr>
              <a:cxnSpLocks/>
            </p:cNvCxnSpPr>
            <p:nvPr/>
          </p:nvCxnSpPr>
          <p:spPr>
            <a:xfrm>
              <a:off x="1524708" y="1004158"/>
              <a:ext cx="758952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28F51F-02E6-4AAE-9D3D-2337E83325F0}"/>
                </a:ext>
              </a:extLst>
            </p:cNvPr>
            <p:cNvCxnSpPr>
              <a:cxnSpLocks/>
            </p:cNvCxnSpPr>
            <p:nvPr/>
          </p:nvCxnSpPr>
          <p:spPr>
            <a:xfrm>
              <a:off x="1524708" y="1004158"/>
              <a:ext cx="2071222"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3378B760-3937-4409-943B-FD100DD40D8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193"/>
          <a:stretch/>
        </p:blipFill>
        <p:spPr>
          <a:xfrm>
            <a:off x="0" y="4329737"/>
            <a:ext cx="9144000" cy="813763"/>
          </a:xfrm>
          <a:prstGeom prst="rect">
            <a:avLst/>
          </a:prstGeom>
        </p:spPr>
      </p:pic>
      <p:sp>
        <p:nvSpPr>
          <p:cNvPr id="13" name="Slide Number Placeholder 5">
            <a:extLst>
              <a:ext uri="{FF2B5EF4-FFF2-40B4-BE49-F238E27FC236}">
                <a16:creationId xmlns:a16="http://schemas.microsoft.com/office/drawing/2014/main" id="{9A02EE30-3AE4-4871-BEBB-711ED709D821}"/>
              </a:ext>
            </a:extLst>
          </p:cNvPr>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extLst>
      <p:ext uri="{BB962C8B-B14F-4D97-AF65-F5344CB8AC3E}">
        <p14:creationId xmlns:p14="http://schemas.microsoft.com/office/powerpoint/2010/main" val="347834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5" name="Rectangle 2"/>
          <p:cNvSpPr>
            <a:spLocks noGrp="1" noChangeArrowheads="1"/>
          </p:cNvSpPr>
          <p:nvPr userDrawn="1">
            <p:ph type="ctrTitle"/>
          </p:nvPr>
        </p:nvSpPr>
        <p:spPr>
          <a:xfrm>
            <a:off x="685800" y="1786175"/>
            <a:ext cx="7772400" cy="492443"/>
          </a:xfrm>
        </p:spPr>
        <p:txBody>
          <a:bodyPr wrap="square" lIns="0" anchor="b" anchorCtr="0">
            <a:spAutoFit/>
          </a:bodyPr>
          <a:lstStyle>
            <a:lvl1pPr algn="ctr">
              <a:defRPr sz="3200" b="1"/>
            </a:lvl1pPr>
          </a:lstStyle>
          <a:p>
            <a:r>
              <a:rPr lang="en-US"/>
              <a:t>Click to edit Master title style</a:t>
            </a:r>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Month xx, 20xx</a:t>
            </a:r>
          </a:p>
        </p:txBody>
      </p:sp>
      <p:sp>
        <p:nvSpPr>
          <p:cNvPr id="10" name="Text Placeholder 9"/>
          <p:cNvSpPr>
            <a:spLocks noGrp="1"/>
          </p:cNvSpPr>
          <p:nvPr userDrawn="1">
            <p:ph type="body" sz="quarter" idx="12"/>
          </p:nvPr>
        </p:nvSpPr>
        <p:spPr>
          <a:xfrm>
            <a:off x="685800" y="2354818"/>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0657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5" name="Rectangle 2"/>
          <p:cNvSpPr>
            <a:spLocks noGrp="1" noChangeArrowheads="1"/>
          </p:cNvSpPr>
          <p:nvPr userDrawn="1">
            <p:ph type="ctrTitle"/>
          </p:nvPr>
        </p:nvSpPr>
        <p:spPr>
          <a:xfrm>
            <a:off x="685800" y="1317307"/>
            <a:ext cx="7772400" cy="492443"/>
          </a:xfrm>
        </p:spPr>
        <p:txBody>
          <a:bodyPr wrap="square" lIns="0" anchor="b" anchorCtr="0">
            <a:spAutoFit/>
          </a:bodyPr>
          <a:lstStyle>
            <a:lvl1pPr algn="ctr">
              <a:defRPr sz="3200" b="1"/>
            </a:lvl1pPr>
          </a:lstStyle>
          <a:p>
            <a:r>
              <a:rPr lang="en-US"/>
              <a:t>Click to edit Master title style</a:t>
            </a:r>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Month xx, 20xx</a:t>
            </a:r>
          </a:p>
        </p:txBody>
      </p:sp>
      <p:sp>
        <p:nvSpPr>
          <p:cNvPr id="10" name="Text Placeholder 9"/>
          <p:cNvSpPr>
            <a:spLocks noGrp="1"/>
          </p:cNvSpPr>
          <p:nvPr userDrawn="1">
            <p:ph type="body" sz="quarter" idx="12"/>
          </p:nvPr>
        </p:nvSpPr>
        <p:spPr>
          <a:xfrm>
            <a:off x="685800" y="1885950"/>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9617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a:xfrm>
            <a:off x="274320" y="1047750"/>
            <a:ext cx="8595360" cy="36576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08983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5" name="Rectangle 2"/>
          <p:cNvSpPr>
            <a:spLocks noGrp="1" noChangeArrowheads="1"/>
          </p:cNvSpPr>
          <p:nvPr userDrawn="1">
            <p:ph type="ctrTitle"/>
          </p:nvPr>
        </p:nvSpPr>
        <p:spPr>
          <a:xfrm>
            <a:off x="685800" y="1317307"/>
            <a:ext cx="7772400" cy="492443"/>
          </a:xfrm>
        </p:spPr>
        <p:txBody>
          <a:bodyPr wrap="square" lIns="0" anchor="b" anchorCtr="0">
            <a:spAutoFit/>
          </a:bodyPr>
          <a:lstStyle>
            <a:lvl1pPr algn="ctr">
              <a:defRPr sz="3200" b="1"/>
            </a:lvl1pPr>
          </a:lstStyle>
          <a:p>
            <a:r>
              <a:rPr lang="en-US"/>
              <a:t>Click to edit Master title style</a:t>
            </a:r>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a:t>Click to edit Month xx, 20xx</a:t>
            </a:r>
          </a:p>
        </p:txBody>
      </p:sp>
      <p:sp>
        <p:nvSpPr>
          <p:cNvPr id="10" name="Text Placeholder 9"/>
          <p:cNvSpPr>
            <a:spLocks noGrp="1"/>
          </p:cNvSpPr>
          <p:nvPr userDrawn="1">
            <p:ph type="body" sz="quarter" idx="12"/>
          </p:nvPr>
        </p:nvSpPr>
        <p:spPr>
          <a:xfrm>
            <a:off x="685800" y="1885950"/>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80038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Rectangle 3"/>
          <p:cNvSpPr>
            <a:spLocks noGrp="1" noChangeArrowheads="1"/>
          </p:cNvSpPr>
          <p:nvPr>
            <p:ph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297068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2" name="Title 1"/>
          <p:cNvSpPr>
            <a:spLocks noGrp="1"/>
          </p:cNvSpPr>
          <p:nvPr userDrawn="1">
            <p:ph type="title"/>
          </p:nvPr>
        </p:nvSpPr>
        <p:spPr>
          <a:xfrm>
            <a:off x="457200" y="1759863"/>
            <a:ext cx="8229600" cy="430887"/>
          </a:xfrm>
        </p:spPr>
        <p:txBody>
          <a:bodyPr lIns="0" anchor="b" anchorCtr="0">
            <a:spAutoFit/>
          </a:bodyPr>
          <a:lstStyle>
            <a:lvl1pPr algn="ctr">
              <a:defRPr b="1"/>
            </a:lvl1pPr>
          </a:lstStyle>
          <a:p>
            <a:r>
              <a:rPr lang="en-US"/>
              <a:t>Click to edit Master title style</a:t>
            </a:r>
          </a:p>
        </p:txBody>
      </p:sp>
      <p:sp>
        <p:nvSpPr>
          <p:cNvPr id="10" name="Text Placeholder 9"/>
          <p:cNvSpPr>
            <a:spLocks noGrp="1"/>
          </p:cNvSpPr>
          <p:nvPr userDrawn="1">
            <p:ph type="body" sz="quarter" idx="10"/>
          </p:nvPr>
        </p:nvSpPr>
        <p:spPr>
          <a:xfrm>
            <a:off x="495300" y="2266950"/>
            <a:ext cx="8153400" cy="369332"/>
          </a:xfrm>
        </p:spPr>
        <p:txBody>
          <a:bodyPr lIns="0" tIns="0" rIns="0" bIns="0">
            <a:spAutoFit/>
          </a:bodyPr>
          <a:lstStyle>
            <a:lvl1pPr marL="0" indent="0" algn="ctr">
              <a:buNone/>
              <a:defRPr sz="2400"/>
            </a:lvl1pPr>
            <a:lvl2pPr marL="344488" indent="0" algn="ctr">
              <a:buNone/>
              <a:defRPr/>
            </a:lvl2pPr>
            <a:lvl3pPr marL="796925"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69799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7" name="Content Placeholder 2"/>
          <p:cNvSpPr>
            <a:spLocks noGrp="1"/>
          </p:cNvSpPr>
          <p:nvPr>
            <p:ph idx="11"/>
          </p:nvPr>
        </p:nvSpPr>
        <p:spPr>
          <a:xfrm>
            <a:off x="27432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2"/>
          </p:nvPr>
        </p:nvSpPr>
        <p:spPr>
          <a:xfrm>
            <a:off x="466344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58517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0"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6"/>
          </p:nvPr>
        </p:nvSpPr>
        <p:spPr>
          <a:xfrm>
            <a:off x="466344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8" name="Content Placeholder 3"/>
          <p:cNvSpPr>
            <a:spLocks noGrp="1"/>
          </p:cNvSpPr>
          <p:nvPr>
            <p:ph sz="quarter" idx="17" hasCustomPrompt="1"/>
          </p:nvPr>
        </p:nvSpPr>
        <p:spPr>
          <a:xfrm>
            <a:off x="274320"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Picture, chart, graph</a:t>
            </a:r>
          </a:p>
        </p:txBody>
      </p:sp>
      <p:sp>
        <p:nvSpPr>
          <p:cNvPr id="19" name="Content Placeholder 3"/>
          <p:cNvSpPr>
            <a:spLocks noGrp="1"/>
          </p:cNvSpPr>
          <p:nvPr>
            <p:ph sz="quarter" idx="18" hasCustomPrompt="1"/>
          </p:nvPr>
        </p:nvSpPr>
        <p:spPr>
          <a:xfrm>
            <a:off x="4664393"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Picture, chart, graph</a:t>
            </a:r>
          </a:p>
        </p:txBody>
      </p:sp>
    </p:spTree>
    <p:extLst>
      <p:ext uri="{BB962C8B-B14F-4D97-AF65-F5344CB8AC3E}">
        <p14:creationId xmlns:p14="http://schemas.microsoft.com/office/powerpoint/2010/main" val="115550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274320" y="1047750"/>
            <a:ext cx="4206240" cy="1755648"/>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6" name="Content Placeholder 3"/>
          <p:cNvSpPr>
            <a:spLocks noGrp="1"/>
          </p:cNvSpPr>
          <p:nvPr>
            <p:ph sz="quarter" idx="16" hasCustomPrompt="1"/>
          </p:nvPr>
        </p:nvSpPr>
        <p:spPr>
          <a:xfrm>
            <a:off x="4663440" y="1047750"/>
            <a:ext cx="4206240" cy="27432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Tree>
    <p:extLst>
      <p:ext uri="{BB962C8B-B14F-4D97-AF65-F5344CB8AC3E}">
        <p14:creationId xmlns:p14="http://schemas.microsoft.com/office/powerpoint/2010/main" val="1837987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0"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1" name="Content Placeholder 2"/>
          <p:cNvSpPr>
            <a:spLocks noGrp="1"/>
          </p:cNvSpPr>
          <p:nvPr>
            <p:ph idx="12"/>
          </p:nvPr>
        </p:nvSpPr>
        <p:spPr>
          <a:xfrm>
            <a:off x="27432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5"/>
          </p:nvPr>
        </p:nvSpPr>
        <p:spPr>
          <a:xfrm>
            <a:off x="320040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12648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0302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8" name="Content Placeholder 2"/>
          <p:cNvSpPr>
            <a:spLocks noGrp="1"/>
          </p:cNvSpPr>
          <p:nvPr>
            <p:ph idx="11"/>
          </p:nvPr>
        </p:nvSpPr>
        <p:spPr>
          <a:xfrm>
            <a:off x="274320" y="1047750"/>
            <a:ext cx="8595360" cy="1905000"/>
          </a:xfrm>
        </p:spPr>
        <p:txBody>
          <a:bodyPr/>
          <a:lstStyle>
            <a:lvl1pPr>
              <a:defRPr sz="2000"/>
            </a:lvl1pPr>
            <a:lvl2pPr>
              <a:spcBef>
                <a:spcPts val="400"/>
              </a:spcBef>
              <a:defRPr sz="1800"/>
            </a:lvl2pPr>
            <a:lvl3pPr>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9" name="Content Placeholder 2"/>
          <p:cNvSpPr>
            <a:spLocks noGrp="1"/>
          </p:cNvSpPr>
          <p:nvPr>
            <p:ph idx="12"/>
          </p:nvPr>
        </p:nvSpPr>
        <p:spPr>
          <a:xfrm>
            <a:off x="27432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3"/>
          </p:nvPr>
        </p:nvSpPr>
        <p:spPr>
          <a:xfrm>
            <a:off x="466344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24276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p>
            <a:r>
              <a:rPr lang="en-US"/>
              <a:t>Click to edit Master title style</a:t>
            </a:r>
          </a:p>
        </p:txBody>
      </p:sp>
      <p:sp>
        <p:nvSpPr>
          <p:cNvPr id="14" name="Content Placeholder 2"/>
          <p:cNvSpPr>
            <a:spLocks noGrp="1"/>
          </p:cNvSpPr>
          <p:nvPr>
            <p:ph idx="14"/>
          </p:nvPr>
        </p:nvSpPr>
        <p:spPr>
          <a:xfrm>
            <a:off x="274320" y="1047750"/>
            <a:ext cx="2057400" cy="3657600"/>
          </a:xfrm>
        </p:spPr>
        <p:txBody>
          <a:bodyPr lIns="27432" tIns="27432" rIns="27432" bIns="27432"/>
          <a:lstStyle>
            <a:lvl1pPr marL="137160" indent="-137160">
              <a:defRPr sz="1400"/>
            </a:lvl1pPr>
            <a:lvl2pPr marL="274320" indent="-137160">
              <a:spcBef>
                <a:spcPts val="300"/>
              </a:spcBef>
              <a:defRPr sz="1200"/>
            </a:lvl2pPr>
            <a:lvl3pPr marL="411480" indent="-137160">
              <a:spcBef>
                <a:spcPts val="300"/>
              </a:spcBef>
              <a:defRPr sz="11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463296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Content Placeholder 2"/>
          <p:cNvSpPr>
            <a:spLocks noGrp="1"/>
          </p:cNvSpPr>
          <p:nvPr>
            <p:ph idx="16"/>
          </p:nvPr>
        </p:nvSpPr>
        <p:spPr>
          <a:xfrm>
            <a:off x="681228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7" name="Content Placeholder 2"/>
          <p:cNvSpPr>
            <a:spLocks noGrp="1"/>
          </p:cNvSpPr>
          <p:nvPr>
            <p:ph idx="17"/>
          </p:nvPr>
        </p:nvSpPr>
        <p:spPr>
          <a:xfrm>
            <a:off x="245364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lgn="l" rtl="0" eaLnBrk="1" fontAlgn="base" hangingPunct="1">
              <a:spcBef>
                <a:spcPts val="300"/>
              </a:spcBef>
              <a:spcAft>
                <a:spcPct val="0"/>
              </a:spcAft>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156997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2" name="Title 1"/>
          <p:cNvSpPr>
            <a:spLocks noGrp="1"/>
          </p:cNvSpPr>
          <p:nvPr>
            <p:ph type="title"/>
          </p:nvPr>
        </p:nvSpPr>
        <p:spPr>
          <a:xfrm>
            <a:off x="274320" y="205978"/>
            <a:ext cx="8595360" cy="422672"/>
          </a:xfrm>
        </p:spPr>
        <p:txBody>
          <a:bodyPr/>
          <a:lstStyle/>
          <a:p>
            <a:r>
              <a:rPr lang="en-US"/>
              <a:t>Click to edit Master title style</a:t>
            </a:r>
          </a:p>
        </p:txBody>
      </p:sp>
      <p:sp>
        <p:nvSpPr>
          <p:cNvPr id="13" name="Content Placeholder 2"/>
          <p:cNvSpPr>
            <a:spLocks noGrp="1"/>
          </p:cNvSpPr>
          <p:nvPr>
            <p:ph idx="15"/>
          </p:nvPr>
        </p:nvSpPr>
        <p:spPr>
          <a:xfrm>
            <a:off x="463296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4" name="Content Placeholder 2"/>
          <p:cNvSpPr>
            <a:spLocks noGrp="1"/>
          </p:cNvSpPr>
          <p:nvPr>
            <p:ph idx="16"/>
          </p:nvPr>
        </p:nvSpPr>
        <p:spPr>
          <a:xfrm>
            <a:off x="681228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5" name="Content Placeholder 2"/>
          <p:cNvSpPr>
            <a:spLocks noGrp="1"/>
          </p:cNvSpPr>
          <p:nvPr>
            <p:ph idx="17"/>
          </p:nvPr>
        </p:nvSpPr>
        <p:spPr>
          <a:xfrm>
            <a:off x="245364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27" name="Content Placeholder 2"/>
          <p:cNvSpPr>
            <a:spLocks noGrp="1"/>
          </p:cNvSpPr>
          <p:nvPr>
            <p:ph idx="14"/>
          </p:nvPr>
        </p:nvSpPr>
        <p:spPr>
          <a:xfrm>
            <a:off x="274320" y="2693670"/>
            <a:ext cx="2057400" cy="2011680"/>
          </a:xfrm>
        </p:spPr>
        <p:txBody>
          <a:bodyPr lIns="27432" tIns="27432" rIns="27432" bIns="27432"/>
          <a:lstStyle>
            <a:lvl1pPr marL="137160" indent="-137160">
              <a:defRPr lang="en-US" sz="1400" dirty="0" smtClean="0">
                <a:solidFill>
                  <a:schemeClr val="tx1"/>
                </a:solidFill>
                <a:latin typeface="+mn-lt"/>
                <a:ea typeface="+mn-ea"/>
                <a:cs typeface="+mn-cs"/>
              </a:defRPr>
            </a:lvl1pPr>
            <a:lvl2pPr marL="274320" indent="-137160">
              <a:spcBef>
                <a:spcPts val="300"/>
              </a:spcBef>
              <a:defRPr lang="en-US" sz="1200" dirty="0" smtClean="0">
                <a:solidFill>
                  <a:schemeClr val="tx1"/>
                </a:solidFill>
                <a:latin typeface="+mn-lt"/>
              </a:defRPr>
            </a:lvl2pPr>
            <a:lvl3pPr marL="411480" indent="-137160">
              <a:spcBef>
                <a:spcPts val="3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Click to 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28" name="Content Placeholder 3"/>
          <p:cNvSpPr>
            <a:spLocks noGrp="1"/>
          </p:cNvSpPr>
          <p:nvPr>
            <p:ph sz="quarter" idx="22" hasCustomPrompt="1"/>
          </p:nvPr>
        </p:nvSpPr>
        <p:spPr>
          <a:xfrm>
            <a:off x="27432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29" name="Content Placeholder 3"/>
          <p:cNvSpPr>
            <a:spLocks noGrp="1"/>
          </p:cNvSpPr>
          <p:nvPr>
            <p:ph sz="quarter" idx="23" hasCustomPrompt="1"/>
          </p:nvPr>
        </p:nvSpPr>
        <p:spPr>
          <a:xfrm>
            <a:off x="245364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30" name="Content Placeholder 3"/>
          <p:cNvSpPr>
            <a:spLocks noGrp="1"/>
          </p:cNvSpPr>
          <p:nvPr>
            <p:ph sz="quarter" idx="24" hasCustomPrompt="1"/>
          </p:nvPr>
        </p:nvSpPr>
        <p:spPr>
          <a:xfrm>
            <a:off x="463296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
        <p:nvSpPr>
          <p:cNvPr id="31" name="Content Placeholder 3"/>
          <p:cNvSpPr>
            <a:spLocks noGrp="1"/>
          </p:cNvSpPr>
          <p:nvPr>
            <p:ph sz="quarter" idx="25" hasCustomPrompt="1"/>
          </p:nvPr>
        </p:nvSpPr>
        <p:spPr>
          <a:xfrm>
            <a:off x="681228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Tree>
    <p:extLst>
      <p:ext uri="{BB962C8B-B14F-4D97-AF65-F5344CB8AC3E}">
        <p14:creationId xmlns:p14="http://schemas.microsoft.com/office/powerpoint/2010/main" val="382739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280749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a:xfrm>
            <a:off x="274320" y="1047750"/>
            <a:ext cx="8595360" cy="36576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198905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10" name="TextBox 9"/>
          <p:cNvSpPr txBox="1"/>
          <p:nvPr userDrawn="1"/>
        </p:nvSpPr>
        <p:spPr>
          <a:xfrm>
            <a:off x="0" y="3257550"/>
            <a:ext cx="9144000" cy="1060050"/>
          </a:xfrm>
          <a:prstGeom prst="rect">
            <a:avLst/>
          </a:prstGeom>
          <a:noFill/>
        </p:spPr>
        <p:txBody>
          <a:bodyPr wrap="square" lIns="82058" tIns="41029" rIns="82058" bIns="41029" rtlCol="0">
            <a:spAutoFit/>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US" sz="1400" b="0" i="0" u="none" strike="noStrike" kern="1200" baseline="0">
                <a:solidFill>
                  <a:schemeClr val="tx1"/>
                </a:solidFill>
                <a:latin typeface="Arial" pitchFamily="34" charset="0"/>
                <a:ea typeface="+mn-ea"/>
                <a:cs typeface="Arial" pitchFamily="34" charset="0"/>
              </a:rPr>
              <a:t>Children’s Hospital Association</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600 13th St., NW | Suite 500 | Washington, DC 20005 | 202-753-5500</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16011 College Blvd. | Suite 250 | Lenexa, KS 66219 | 913-262-1436</a:t>
            </a:r>
          </a:p>
          <a:p>
            <a:pPr algn="ctr">
              <a:lnSpc>
                <a:spcPct val="100000"/>
              </a:lnSpc>
              <a:spcBef>
                <a:spcPts val="0"/>
              </a:spcBef>
              <a:spcAft>
                <a:spcPts val="300"/>
              </a:spcAft>
            </a:pPr>
            <a:r>
              <a:rPr lang="en-US" sz="1400" b="0" i="0" u="none" strike="noStrike" kern="1200" baseline="0">
                <a:solidFill>
                  <a:schemeClr val="tx1"/>
                </a:solidFill>
                <a:latin typeface="Arial" pitchFamily="34" charset="0"/>
                <a:ea typeface="+mn-ea"/>
                <a:cs typeface="Arial" pitchFamily="34" charset="0"/>
              </a:rPr>
              <a:t>www.childrenshospitals.org</a:t>
            </a:r>
          </a:p>
        </p:txBody>
      </p:sp>
      <p:sp>
        <p:nvSpPr>
          <p:cNvPr id="6" name="Content Placeholder 2"/>
          <p:cNvSpPr>
            <a:spLocks noGrp="1"/>
          </p:cNvSpPr>
          <p:nvPr>
            <p:ph sz="quarter" idx="10" hasCustomPrompt="1"/>
          </p:nvPr>
        </p:nvSpPr>
        <p:spPr>
          <a:xfrm>
            <a:off x="1316182" y="1581150"/>
            <a:ext cx="6511636" cy="1447800"/>
          </a:xfrm>
          <a:prstGeom prst="rect">
            <a:avLst/>
          </a:prstGeom>
        </p:spPr>
        <p:txBody>
          <a:bodyPr lIns="45720" tIns="41029" rIns="45720" bIns="41029" anchor="ctr" anchorCtr="0"/>
          <a:lstStyle>
            <a:lvl1pPr marL="0" indent="0" algn="ctr">
              <a:buNone/>
              <a:defRPr sz="2000" b="1" baseline="0">
                <a:solidFill>
                  <a:schemeClr val="accent1"/>
                </a:solidFill>
                <a:latin typeface="Arial" pitchFamily="34" charset="0"/>
                <a:cs typeface="Arial" pitchFamily="34" charset="0"/>
              </a:defRPr>
            </a:lvl1pPr>
          </a:lstStyle>
          <a:p>
            <a:pPr lvl="0"/>
            <a:r>
              <a:rPr lang="en-US"/>
              <a:t>Insert closing remark or personal contact information here</a:t>
            </a:r>
          </a:p>
        </p:txBody>
      </p:sp>
    </p:spTree>
    <p:extLst>
      <p:ext uri="{BB962C8B-B14F-4D97-AF65-F5344CB8AC3E}">
        <p14:creationId xmlns:p14="http://schemas.microsoft.com/office/powerpoint/2010/main" val="4206597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5" name="Rectangle 2"/>
          <p:cNvSpPr>
            <a:spLocks noGrp="1" noChangeArrowheads="1"/>
          </p:cNvSpPr>
          <p:nvPr userDrawn="1">
            <p:ph type="ctrTitle"/>
          </p:nvPr>
        </p:nvSpPr>
        <p:spPr>
          <a:xfrm>
            <a:off x="685800" y="1786175"/>
            <a:ext cx="7772400" cy="492443"/>
          </a:xfrm>
        </p:spPr>
        <p:txBody>
          <a:bodyPr wrap="square" lIns="0" anchor="b" anchorCtr="0">
            <a:spAutoFit/>
          </a:bodyPr>
          <a:lstStyle>
            <a:lvl1pPr algn="ctr">
              <a:defRPr sz="3200" b="1"/>
            </a:lvl1pPr>
          </a:lstStyle>
          <a:p>
            <a:r>
              <a:rPr lang="en-US"/>
              <a:t>Click to edit Master title style</a:t>
            </a:r>
            <a:endParaRPr lang="en-US" dirty="0"/>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Month xx, 20xx</a:t>
            </a:r>
          </a:p>
        </p:txBody>
      </p:sp>
      <p:sp>
        <p:nvSpPr>
          <p:cNvPr id="10" name="Text Placeholder 9"/>
          <p:cNvSpPr>
            <a:spLocks noGrp="1"/>
          </p:cNvSpPr>
          <p:nvPr userDrawn="1">
            <p:ph type="body" sz="quarter" idx="12"/>
          </p:nvPr>
        </p:nvSpPr>
        <p:spPr>
          <a:xfrm>
            <a:off x="685800" y="2354818"/>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310433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39940" cy="5143500"/>
          </a:xfrm>
          <a:prstGeom prst="rect">
            <a:avLst/>
          </a:prstGeom>
        </p:spPr>
      </p:pic>
      <p:sp>
        <p:nvSpPr>
          <p:cNvPr id="5" name="Rectangle 2"/>
          <p:cNvSpPr>
            <a:spLocks noGrp="1" noChangeArrowheads="1"/>
          </p:cNvSpPr>
          <p:nvPr userDrawn="1">
            <p:ph type="ctrTitle"/>
          </p:nvPr>
        </p:nvSpPr>
        <p:spPr>
          <a:xfrm>
            <a:off x="685800" y="1317307"/>
            <a:ext cx="7772400" cy="492443"/>
          </a:xfrm>
        </p:spPr>
        <p:txBody>
          <a:bodyPr wrap="square" lIns="0" anchor="b" anchorCtr="0">
            <a:spAutoFit/>
          </a:bodyPr>
          <a:lstStyle>
            <a:lvl1pPr algn="ctr">
              <a:defRPr sz="3200" b="1"/>
            </a:lvl1pPr>
          </a:lstStyle>
          <a:p>
            <a:r>
              <a:rPr lang="en-US"/>
              <a:t>Click to edit Master title style</a:t>
            </a:r>
            <a:endParaRPr lang="en-US" dirty="0"/>
          </a:p>
        </p:txBody>
      </p:sp>
      <p:sp>
        <p:nvSpPr>
          <p:cNvPr id="7" name="Text Placeholder 2"/>
          <p:cNvSpPr>
            <a:spLocks noGrp="1"/>
          </p:cNvSpPr>
          <p:nvPr userDrawn="1">
            <p:ph type="body" sz="quarter" idx="10" hasCustomPrompt="1"/>
          </p:nvPr>
        </p:nvSpPr>
        <p:spPr>
          <a:xfrm>
            <a:off x="533399" y="3741738"/>
            <a:ext cx="5852160" cy="274320"/>
          </a:xfrm>
        </p:spPr>
        <p:txBody>
          <a:bodyPr lIns="0" tIns="0" rIns="0" bIns="0" anchor="b"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Meeting Location</a:t>
            </a:r>
          </a:p>
        </p:txBody>
      </p:sp>
      <p:sp>
        <p:nvSpPr>
          <p:cNvPr id="8" name="Text Placeholder 6"/>
          <p:cNvSpPr>
            <a:spLocks noGrp="1"/>
          </p:cNvSpPr>
          <p:nvPr userDrawn="1">
            <p:ph type="body" sz="quarter" idx="11" hasCustomPrompt="1"/>
          </p:nvPr>
        </p:nvSpPr>
        <p:spPr>
          <a:xfrm>
            <a:off x="533399" y="4050030"/>
            <a:ext cx="5852160" cy="274320"/>
          </a:xfrm>
        </p:spPr>
        <p:txBody>
          <a:bodyPr lIns="0" tIns="0" rIns="0" bIns="0" anchor="t" anchorCtr="0"/>
          <a:lstStyle>
            <a:lvl1pPr marL="0" indent="0" algn="l">
              <a:buNone/>
              <a:defRPr sz="1600">
                <a:latin typeface="Arial" panose="020B0604020202020204" pitchFamily="34" charset="0"/>
                <a:cs typeface="Arial" panose="020B0604020202020204" pitchFamily="34" charset="0"/>
              </a:defRPr>
            </a:lvl1pPr>
          </a:lstStyle>
          <a:p>
            <a:pPr lvl="0"/>
            <a:r>
              <a:rPr lang="en-US" dirty="0"/>
              <a:t>Click to edit Month xx, 20xx</a:t>
            </a:r>
          </a:p>
        </p:txBody>
      </p:sp>
      <p:sp>
        <p:nvSpPr>
          <p:cNvPr id="10" name="Text Placeholder 9"/>
          <p:cNvSpPr>
            <a:spLocks noGrp="1"/>
          </p:cNvSpPr>
          <p:nvPr userDrawn="1">
            <p:ph type="body" sz="quarter" idx="12"/>
          </p:nvPr>
        </p:nvSpPr>
        <p:spPr>
          <a:xfrm>
            <a:off x="685800" y="1885950"/>
            <a:ext cx="7772400" cy="430887"/>
          </a:xfrm>
        </p:spPr>
        <p:txBody>
          <a:bodyPr lIns="0" tIns="0" rIns="0" bIns="0">
            <a:spAutoFit/>
          </a:bodyPr>
          <a:lstStyle>
            <a:lvl1pPr marL="0" indent="0" algn="ctr">
              <a:buNone/>
              <a:defRPr sz="2800"/>
            </a:lvl1pPr>
            <a:lvl2pPr marL="344488" indent="0">
              <a:buNone/>
              <a:defRPr/>
            </a:lvl2pPr>
            <a:lvl3pPr marL="796925"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489646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274320" y="1047750"/>
            <a:ext cx="8595360" cy="3657600"/>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32769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Rectangle 3"/>
          <p:cNvSpPr>
            <a:spLocks noGrp="1" noChangeArrowheads="1"/>
          </p:cNvSpPr>
          <p:nvPr>
            <p:ph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569429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Title 1"/>
          <p:cNvSpPr>
            <a:spLocks noGrp="1"/>
          </p:cNvSpPr>
          <p:nvPr userDrawn="1">
            <p:ph type="title"/>
          </p:nvPr>
        </p:nvSpPr>
        <p:spPr>
          <a:xfrm>
            <a:off x="457200" y="1759863"/>
            <a:ext cx="8229600" cy="430887"/>
          </a:xfrm>
        </p:spPr>
        <p:txBody>
          <a:bodyPr lIns="0" anchor="b" anchorCtr="0">
            <a:spAutoFit/>
          </a:bodyPr>
          <a:lstStyle>
            <a:lvl1pPr algn="ctr">
              <a:defRPr b="1"/>
            </a:lvl1pPr>
          </a:lstStyle>
          <a:p>
            <a:r>
              <a:rPr lang="en-US"/>
              <a:t>Click to edit Master title style</a:t>
            </a:r>
            <a:endParaRPr lang="en-US" dirty="0"/>
          </a:p>
        </p:txBody>
      </p:sp>
      <p:sp>
        <p:nvSpPr>
          <p:cNvPr id="10" name="Text Placeholder 9"/>
          <p:cNvSpPr>
            <a:spLocks noGrp="1"/>
          </p:cNvSpPr>
          <p:nvPr userDrawn="1">
            <p:ph type="body" sz="quarter" idx="10"/>
          </p:nvPr>
        </p:nvSpPr>
        <p:spPr>
          <a:xfrm>
            <a:off x="495300" y="2266950"/>
            <a:ext cx="8153400" cy="369332"/>
          </a:xfrm>
        </p:spPr>
        <p:txBody>
          <a:bodyPr lIns="0" tIns="0" rIns="0" bIns="0">
            <a:spAutoFit/>
          </a:bodyPr>
          <a:lstStyle>
            <a:lvl1pPr marL="0" indent="0" algn="ctr">
              <a:buNone/>
              <a:defRPr sz="2400"/>
            </a:lvl1pPr>
            <a:lvl2pPr marL="344488" indent="0" algn="ctr">
              <a:buNone/>
              <a:defRPr/>
            </a:lvl2pPr>
            <a:lvl3pPr marL="796925" indent="0" algn="ctr">
              <a:buNone/>
              <a:defRPr/>
            </a:lvl3pPr>
            <a:lvl4pPr marL="1371600" indent="0" algn="ctr">
              <a:buNone/>
              <a:defRPr/>
            </a:lvl4pPr>
            <a:lvl5pPr marL="1828800" indent="0" algn="ctr">
              <a:buNone/>
              <a:defRPr/>
            </a:lvl5pPr>
          </a:lstStyle>
          <a:p>
            <a:pPr lvl="0"/>
            <a:r>
              <a:rPr lang="en-US"/>
              <a:t>Edit Master text styles</a:t>
            </a:r>
          </a:p>
        </p:txBody>
      </p:sp>
    </p:spTree>
    <p:extLst>
      <p:ext uri="{BB962C8B-B14F-4D97-AF65-F5344CB8AC3E}">
        <p14:creationId xmlns:p14="http://schemas.microsoft.com/office/powerpoint/2010/main" val="1136744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7" name="Content Placeholder 2"/>
          <p:cNvSpPr>
            <a:spLocks noGrp="1"/>
          </p:cNvSpPr>
          <p:nvPr>
            <p:ph idx="11"/>
          </p:nvPr>
        </p:nvSpPr>
        <p:spPr>
          <a:xfrm>
            <a:off x="27432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dirty="0"/>
              <a:t>Edit Master text styles</a:t>
            </a:r>
          </a:p>
          <a:p>
            <a:pPr lvl="1"/>
            <a:r>
              <a:rPr lang="en-US" dirty="0"/>
              <a:t>Second level</a:t>
            </a:r>
          </a:p>
          <a:p>
            <a:pPr lvl="2"/>
            <a:r>
              <a:rPr lang="en-US" dirty="0"/>
              <a:t>Third level</a:t>
            </a:r>
          </a:p>
        </p:txBody>
      </p:sp>
      <p:sp>
        <p:nvSpPr>
          <p:cNvPr id="9" name="Content Placeholder 2"/>
          <p:cNvSpPr>
            <a:spLocks noGrp="1"/>
          </p:cNvSpPr>
          <p:nvPr>
            <p:ph idx="12"/>
          </p:nvPr>
        </p:nvSpPr>
        <p:spPr>
          <a:xfrm>
            <a:off x="466344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410680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0"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2" name="Content Placeholder 2"/>
          <p:cNvSpPr>
            <a:spLocks noGrp="1"/>
          </p:cNvSpPr>
          <p:nvPr>
            <p:ph idx="16"/>
          </p:nvPr>
        </p:nvSpPr>
        <p:spPr>
          <a:xfrm>
            <a:off x="466344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8" name="Content Placeholder 3"/>
          <p:cNvSpPr>
            <a:spLocks noGrp="1"/>
          </p:cNvSpPr>
          <p:nvPr>
            <p:ph sz="quarter" idx="17" hasCustomPrompt="1"/>
          </p:nvPr>
        </p:nvSpPr>
        <p:spPr>
          <a:xfrm>
            <a:off x="274320"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
        <p:nvSpPr>
          <p:cNvPr id="19" name="Content Placeholder 3"/>
          <p:cNvSpPr>
            <a:spLocks noGrp="1"/>
          </p:cNvSpPr>
          <p:nvPr>
            <p:ph sz="quarter" idx="18" hasCustomPrompt="1"/>
          </p:nvPr>
        </p:nvSpPr>
        <p:spPr>
          <a:xfrm>
            <a:off x="4664393"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Picture, chart, graph</a:t>
            </a:r>
          </a:p>
        </p:txBody>
      </p:sp>
    </p:spTree>
    <p:extLst>
      <p:ext uri="{BB962C8B-B14F-4D97-AF65-F5344CB8AC3E}">
        <p14:creationId xmlns:p14="http://schemas.microsoft.com/office/powerpoint/2010/main" val="344086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274320" y="1047750"/>
            <a:ext cx="4206240" cy="1755648"/>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6" name="Content Placeholder 3"/>
          <p:cNvSpPr>
            <a:spLocks noGrp="1"/>
          </p:cNvSpPr>
          <p:nvPr>
            <p:ph sz="quarter" idx="16" hasCustomPrompt="1"/>
          </p:nvPr>
        </p:nvSpPr>
        <p:spPr>
          <a:xfrm>
            <a:off x="4663440" y="1047750"/>
            <a:ext cx="4206240" cy="27432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extLst>
      <p:ext uri="{BB962C8B-B14F-4D97-AF65-F5344CB8AC3E}">
        <p14:creationId xmlns:p14="http://schemas.microsoft.com/office/powerpoint/2010/main" val="416496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Rectangle 3"/>
          <p:cNvSpPr>
            <a:spLocks noGrp="1" noChangeArrowheads="1"/>
          </p:cNvSpPr>
          <p:nvPr>
            <p:ph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3163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0" name="Title 1"/>
          <p:cNvSpPr>
            <a:spLocks noGrp="1"/>
          </p:cNvSpPr>
          <p:nvPr>
            <p:ph type="title"/>
          </p:nvPr>
        </p:nvSpPr>
        <p:spPr>
          <a:xfrm>
            <a:off x="274320" y="205978"/>
            <a:ext cx="8595360" cy="422672"/>
          </a:xfrm>
        </p:spPr>
        <p:txBody>
          <a:bodyPr/>
          <a:lstStyle>
            <a:lvl1pPr>
              <a:defRPr/>
            </a:lvl1pPr>
          </a:lstStyle>
          <a:p>
            <a:r>
              <a:rPr lang="en-US"/>
              <a:t>Click to edit Master title style</a:t>
            </a:r>
            <a:endParaRPr lang="en-US" dirty="0"/>
          </a:p>
        </p:txBody>
      </p:sp>
      <p:sp>
        <p:nvSpPr>
          <p:cNvPr id="11" name="Content Placeholder 2"/>
          <p:cNvSpPr>
            <a:spLocks noGrp="1"/>
          </p:cNvSpPr>
          <p:nvPr>
            <p:ph idx="12"/>
          </p:nvPr>
        </p:nvSpPr>
        <p:spPr>
          <a:xfrm>
            <a:off x="27432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5"/>
          </p:nvPr>
        </p:nvSpPr>
        <p:spPr>
          <a:xfrm>
            <a:off x="320040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12648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34615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8" name="Content Placeholder 2"/>
          <p:cNvSpPr>
            <a:spLocks noGrp="1"/>
          </p:cNvSpPr>
          <p:nvPr>
            <p:ph idx="11"/>
          </p:nvPr>
        </p:nvSpPr>
        <p:spPr>
          <a:xfrm>
            <a:off x="274320" y="1047750"/>
            <a:ext cx="8595360" cy="1905000"/>
          </a:xfrm>
        </p:spPr>
        <p:txBody>
          <a:bodyPr/>
          <a:lstStyle>
            <a:lvl1pPr>
              <a:defRPr sz="2000"/>
            </a:lvl1pPr>
            <a:lvl2pPr>
              <a:spcBef>
                <a:spcPts val="400"/>
              </a:spcBef>
              <a:defRPr sz="1800"/>
            </a:lvl2pPr>
            <a:lvl3pPr>
              <a:spcBef>
                <a:spcPts val="400"/>
              </a:spcBef>
              <a:defRPr sz="16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9" name="Content Placeholder 2"/>
          <p:cNvSpPr>
            <a:spLocks noGrp="1"/>
          </p:cNvSpPr>
          <p:nvPr>
            <p:ph idx="12"/>
          </p:nvPr>
        </p:nvSpPr>
        <p:spPr>
          <a:xfrm>
            <a:off x="27432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20" name="Content Placeholder 2"/>
          <p:cNvSpPr>
            <a:spLocks noGrp="1"/>
          </p:cNvSpPr>
          <p:nvPr>
            <p:ph idx="13"/>
          </p:nvPr>
        </p:nvSpPr>
        <p:spPr>
          <a:xfrm>
            <a:off x="4663440" y="3028950"/>
            <a:ext cx="4206240" cy="1676400"/>
          </a:xfrm>
        </p:spPr>
        <p:txBody>
          <a:bodyPr/>
          <a:lstStyle>
            <a:lvl1pPr>
              <a:defRPr sz="2000"/>
            </a:lvl1pPr>
            <a:lvl2pPr marL="548640" indent="-225425">
              <a:spcBef>
                <a:spcPts val="400"/>
              </a:spcBef>
              <a:defRPr sz="1800"/>
            </a:lvl2pPr>
            <a:lvl3pPr marL="822960" indent="-227013">
              <a:spcBef>
                <a:spcPts val="400"/>
              </a:spcBef>
              <a:defRPr sz="16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2774842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14" name="Content Placeholder 2"/>
          <p:cNvSpPr>
            <a:spLocks noGrp="1"/>
          </p:cNvSpPr>
          <p:nvPr>
            <p:ph idx="14"/>
          </p:nvPr>
        </p:nvSpPr>
        <p:spPr>
          <a:xfrm>
            <a:off x="274320" y="1047750"/>
            <a:ext cx="2057400" cy="3657600"/>
          </a:xfrm>
        </p:spPr>
        <p:txBody>
          <a:bodyPr lIns="27432" tIns="27432" rIns="27432" bIns="27432"/>
          <a:lstStyle>
            <a:lvl1pPr marL="137160" indent="-137160">
              <a:defRPr sz="1400"/>
            </a:lvl1pPr>
            <a:lvl2pPr marL="274320" indent="-137160">
              <a:spcBef>
                <a:spcPts val="300"/>
              </a:spcBef>
              <a:defRPr sz="1200"/>
            </a:lvl2pPr>
            <a:lvl3pPr marL="411480" indent="-137160">
              <a:spcBef>
                <a:spcPts val="300"/>
              </a:spcBef>
              <a:defRPr sz="1100"/>
            </a:lvl3pPr>
            <a:lvl4pPr>
              <a:spcBef>
                <a:spcPts val="400"/>
              </a:spcBef>
              <a:defRPr sz="1400"/>
            </a:lvl4pPr>
            <a:lvl5pPr>
              <a:spcBef>
                <a:spcPts val="400"/>
              </a:spcBef>
              <a:defRPr sz="1200"/>
            </a:lvl5pPr>
          </a:lstStyle>
          <a:p>
            <a:pPr lvl="0"/>
            <a:r>
              <a:rPr lang="en-US"/>
              <a:t>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463296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Content Placeholder 2"/>
          <p:cNvSpPr>
            <a:spLocks noGrp="1"/>
          </p:cNvSpPr>
          <p:nvPr>
            <p:ph idx="16"/>
          </p:nvPr>
        </p:nvSpPr>
        <p:spPr>
          <a:xfrm>
            <a:off x="681228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7" name="Content Placeholder 2"/>
          <p:cNvSpPr>
            <a:spLocks noGrp="1"/>
          </p:cNvSpPr>
          <p:nvPr>
            <p:ph idx="17"/>
          </p:nvPr>
        </p:nvSpPr>
        <p:spPr>
          <a:xfrm>
            <a:off x="2453640" y="1047750"/>
            <a:ext cx="2057400" cy="365760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lgn="l" rtl="0" eaLnBrk="1" fontAlgn="base" hangingPunct="1">
              <a:spcBef>
                <a:spcPts val="300"/>
              </a:spcBef>
              <a:spcAft>
                <a:spcPct val="0"/>
              </a:spcAft>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8"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1889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2" name="Title 1"/>
          <p:cNvSpPr>
            <a:spLocks noGrp="1"/>
          </p:cNvSpPr>
          <p:nvPr>
            <p:ph type="title"/>
          </p:nvPr>
        </p:nvSpPr>
        <p:spPr>
          <a:xfrm>
            <a:off x="274320" y="205978"/>
            <a:ext cx="8595360" cy="422672"/>
          </a:xfrm>
        </p:spPr>
        <p:txBody>
          <a:bodyPr/>
          <a:lstStyle/>
          <a:p>
            <a:r>
              <a:rPr lang="en-US"/>
              <a:t>Click to edit Master title style</a:t>
            </a:r>
            <a:endParaRPr lang="en-US" dirty="0"/>
          </a:p>
        </p:txBody>
      </p:sp>
      <p:sp>
        <p:nvSpPr>
          <p:cNvPr id="13" name="Content Placeholder 2"/>
          <p:cNvSpPr>
            <a:spLocks noGrp="1"/>
          </p:cNvSpPr>
          <p:nvPr>
            <p:ph idx="15"/>
          </p:nvPr>
        </p:nvSpPr>
        <p:spPr>
          <a:xfrm>
            <a:off x="463296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4" name="Content Placeholder 2"/>
          <p:cNvSpPr>
            <a:spLocks noGrp="1"/>
          </p:cNvSpPr>
          <p:nvPr>
            <p:ph idx="16"/>
          </p:nvPr>
        </p:nvSpPr>
        <p:spPr>
          <a:xfrm>
            <a:off x="681228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5" name="Content Placeholder 2"/>
          <p:cNvSpPr>
            <a:spLocks noGrp="1"/>
          </p:cNvSpPr>
          <p:nvPr>
            <p:ph idx="17"/>
          </p:nvPr>
        </p:nvSpPr>
        <p:spPr>
          <a:xfrm>
            <a:off x="2453640" y="2693670"/>
            <a:ext cx="2057400" cy="2011680"/>
          </a:xfrm>
        </p:spPr>
        <p:txBody>
          <a:bodyPr lIns="27432" tIns="27432" rIns="27432" bIns="27432"/>
          <a:lstStyle>
            <a:lvl1pPr marL="164592" indent="-164592">
              <a:defRPr lang="en-US" sz="1400" dirty="0" smtClean="0">
                <a:solidFill>
                  <a:schemeClr val="tx1"/>
                </a:solidFill>
                <a:latin typeface="+mn-lt"/>
                <a:ea typeface="+mn-ea"/>
                <a:cs typeface="+mn-cs"/>
              </a:defRPr>
            </a:lvl1pPr>
            <a:lvl2pPr marL="308610" indent="-171450">
              <a:spcBef>
                <a:spcPts val="400"/>
              </a:spcBef>
              <a:defRPr lang="en-US" sz="1200" dirty="0" smtClean="0">
                <a:solidFill>
                  <a:schemeClr val="tx1"/>
                </a:solidFill>
                <a:latin typeface="+mn-lt"/>
              </a:defRPr>
            </a:lvl2pPr>
            <a:lvl3pPr marL="445770" indent="-171450">
              <a:spcBef>
                <a:spcPts val="4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1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27" name="Content Placeholder 2"/>
          <p:cNvSpPr>
            <a:spLocks noGrp="1"/>
          </p:cNvSpPr>
          <p:nvPr>
            <p:ph idx="14"/>
          </p:nvPr>
        </p:nvSpPr>
        <p:spPr>
          <a:xfrm>
            <a:off x="274320" y="2693670"/>
            <a:ext cx="2057400" cy="2011680"/>
          </a:xfrm>
        </p:spPr>
        <p:txBody>
          <a:bodyPr lIns="27432" tIns="27432" rIns="27432" bIns="27432"/>
          <a:lstStyle>
            <a:lvl1pPr marL="137160" indent="-137160">
              <a:defRPr lang="en-US" sz="1400" dirty="0" smtClean="0">
                <a:solidFill>
                  <a:schemeClr val="tx1"/>
                </a:solidFill>
                <a:latin typeface="+mn-lt"/>
                <a:ea typeface="+mn-ea"/>
                <a:cs typeface="+mn-cs"/>
              </a:defRPr>
            </a:lvl1pPr>
            <a:lvl2pPr marL="274320" indent="-137160">
              <a:spcBef>
                <a:spcPts val="300"/>
              </a:spcBef>
              <a:defRPr lang="en-US" sz="1200" dirty="0" smtClean="0">
                <a:solidFill>
                  <a:schemeClr val="tx1"/>
                </a:solidFill>
                <a:latin typeface="+mn-lt"/>
              </a:defRPr>
            </a:lvl2pPr>
            <a:lvl3pPr marL="411480" indent="-137160">
              <a:spcBef>
                <a:spcPts val="300"/>
              </a:spcBef>
              <a:defRPr lang="en-US" sz="1100" dirty="0" smtClean="0">
                <a:solidFill>
                  <a:schemeClr val="tx1"/>
                </a:solidFill>
                <a:latin typeface="+mn-lt"/>
              </a:defRPr>
            </a:lvl3pPr>
            <a:lvl4pPr>
              <a:spcBef>
                <a:spcPts val="400"/>
              </a:spcBef>
              <a:defRPr sz="1400"/>
            </a:lvl4pPr>
            <a:lvl5pPr>
              <a:spcBef>
                <a:spcPts val="400"/>
              </a:spcBef>
              <a:defRPr sz="1200"/>
            </a:lvl5pPr>
          </a:lstStyle>
          <a:p>
            <a:pPr marL="137160" lvl="0" indent="-137160" algn="l" rtl="0" eaLnBrk="1" fontAlgn="base" hangingPunct="1">
              <a:spcBef>
                <a:spcPts val="0"/>
              </a:spcBef>
              <a:spcAft>
                <a:spcPct val="0"/>
              </a:spcAft>
              <a:buFont typeface="Arial" pitchFamily="34" charset="0"/>
              <a:buChar char="•"/>
            </a:pPr>
            <a:r>
              <a:rPr lang="en-US"/>
              <a:t>Edit Master text styles</a:t>
            </a:r>
          </a:p>
          <a:p>
            <a:pPr marL="137160" lvl="1" indent="-137160" algn="l" rtl="0" eaLnBrk="1" fontAlgn="base" hangingPunct="1">
              <a:spcBef>
                <a:spcPts val="0"/>
              </a:spcBef>
              <a:spcAft>
                <a:spcPct val="0"/>
              </a:spcAft>
              <a:buFont typeface="Arial" pitchFamily="34" charset="0"/>
              <a:buChar char="•"/>
            </a:pPr>
            <a:r>
              <a:rPr lang="en-US"/>
              <a:t>Second level</a:t>
            </a:r>
          </a:p>
          <a:p>
            <a:pPr marL="137160" lvl="2" indent="-137160" algn="l" rtl="0" eaLnBrk="1" fontAlgn="base" hangingPunct="1">
              <a:spcBef>
                <a:spcPts val="0"/>
              </a:spcBef>
              <a:spcAft>
                <a:spcPct val="0"/>
              </a:spcAft>
              <a:buFont typeface="Arial" pitchFamily="34" charset="0"/>
              <a:buChar char="•"/>
            </a:pPr>
            <a:r>
              <a:rPr lang="en-US"/>
              <a:t>Third level</a:t>
            </a:r>
          </a:p>
        </p:txBody>
      </p:sp>
      <p:sp>
        <p:nvSpPr>
          <p:cNvPr id="28" name="Content Placeholder 3"/>
          <p:cNvSpPr>
            <a:spLocks noGrp="1"/>
          </p:cNvSpPr>
          <p:nvPr>
            <p:ph sz="quarter" idx="22" hasCustomPrompt="1"/>
          </p:nvPr>
        </p:nvSpPr>
        <p:spPr>
          <a:xfrm>
            <a:off x="27432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29" name="Content Placeholder 3"/>
          <p:cNvSpPr>
            <a:spLocks noGrp="1"/>
          </p:cNvSpPr>
          <p:nvPr>
            <p:ph sz="quarter" idx="23" hasCustomPrompt="1"/>
          </p:nvPr>
        </p:nvSpPr>
        <p:spPr>
          <a:xfrm>
            <a:off x="245364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30" name="Content Placeholder 3"/>
          <p:cNvSpPr>
            <a:spLocks noGrp="1"/>
          </p:cNvSpPr>
          <p:nvPr>
            <p:ph sz="quarter" idx="24" hasCustomPrompt="1"/>
          </p:nvPr>
        </p:nvSpPr>
        <p:spPr>
          <a:xfrm>
            <a:off x="463296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
        <p:nvSpPr>
          <p:cNvPr id="31" name="Content Placeholder 3"/>
          <p:cNvSpPr>
            <a:spLocks noGrp="1"/>
          </p:cNvSpPr>
          <p:nvPr>
            <p:ph sz="quarter" idx="25" hasCustomPrompt="1"/>
          </p:nvPr>
        </p:nvSpPr>
        <p:spPr>
          <a:xfrm>
            <a:off x="6812280" y="1047750"/>
            <a:ext cx="2057400" cy="1570038"/>
          </a:xfrm>
        </p:spPr>
        <p:txBody>
          <a:bodyPr/>
          <a:lstStyle>
            <a:lvl1pPr marL="0" indent="0">
              <a:buNone/>
              <a:defRPr sz="1600"/>
            </a:lvl1pPr>
            <a:lvl2pPr marL="323215" indent="0">
              <a:buNone/>
              <a:defRPr/>
            </a:lvl2pPr>
            <a:lvl3pPr marL="594360" indent="0">
              <a:buNone/>
              <a:defRPr/>
            </a:lvl3pPr>
            <a:lvl4pPr marL="1371600" indent="0">
              <a:buNone/>
              <a:defRPr/>
            </a:lvl4pPr>
            <a:lvl5pPr marL="1828800" indent="0">
              <a:buNone/>
              <a:defRPr/>
            </a:lvl5pPr>
          </a:lstStyle>
          <a:p>
            <a:pPr lvl="0"/>
            <a:r>
              <a:rPr lang="en-US" dirty="0"/>
              <a:t>Content</a:t>
            </a:r>
          </a:p>
        </p:txBody>
      </p:sp>
    </p:spTree>
    <p:extLst>
      <p:ext uri="{BB962C8B-B14F-4D97-AF65-F5344CB8AC3E}">
        <p14:creationId xmlns:p14="http://schemas.microsoft.com/office/powerpoint/2010/main" val="4089957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287925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extLst>
      <p:ext uri="{BB962C8B-B14F-4D97-AF65-F5344CB8AC3E}">
        <p14:creationId xmlns:p14="http://schemas.microsoft.com/office/powerpoint/2010/main" val="2362398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
        <p:nvSpPr>
          <p:cNvPr id="10" name="TextBox 9"/>
          <p:cNvSpPr txBox="1"/>
          <p:nvPr userDrawn="1"/>
        </p:nvSpPr>
        <p:spPr>
          <a:xfrm>
            <a:off x="0" y="3257550"/>
            <a:ext cx="9144000" cy="1060050"/>
          </a:xfrm>
          <a:prstGeom prst="rect">
            <a:avLst/>
          </a:prstGeom>
          <a:noFill/>
        </p:spPr>
        <p:txBody>
          <a:bodyPr wrap="square" lIns="82058" tIns="41029" rIns="82058" bIns="41029" rtlCol="0">
            <a:spAutoFit/>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US" sz="1400" b="0" i="0" u="none" strike="noStrike" kern="1200" baseline="0" dirty="0">
                <a:solidFill>
                  <a:schemeClr val="tx1"/>
                </a:solidFill>
                <a:latin typeface="Arial" pitchFamily="34" charset="0"/>
                <a:ea typeface="+mn-ea"/>
                <a:cs typeface="Arial" pitchFamily="34" charset="0"/>
              </a:rPr>
              <a:t>Children’s Hospital Association</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600 13th St., NW | Suite 500 | Washington, DC 20005 | 202-753-5500</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16011 College Blvd. | Suite 250 | Lenexa, KS 66219 | 913-262-1436</a:t>
            </a:r>
          </a:p>
          <a:p>
            <a:pPr algn="ctr">
              <a:lnSpc>
                <a:spcPct val="100000"/>
              </a:lnSpc>
              <a:spcBef>
                <a:spcPts val="0"/>
              </a:spcBef>
              <a:spcAft>
                <a:spcPts val="300"/>
              </a:spcAft>
            </a:pPr>
            <a:r>
              <a:rPr lang="en-US" sz="1400" b="0" i="0" u="none" strike="noStrike" kern="1200" baseline="0" dirty="0">
                <a:solidFill>
                  <a:schemeClr val="tx1"/>
                </a:solidFill>
                <a:latin typeface="Arial" pitchFamily="34" charset="0"/>
                <a:ea typeface="+mn-ea"/>
                <a:cs typeface="Arial" pitchFamily="34" charset="0"/>
              </a:rPr>
              <a:t>www.childrenshospitals.org</a:t>
            </a:r>
          </a:p>
        </p:txBody>
      </p:sp>
      <p:sp>
        <p:nvSpPr>
          <p:cNvPr id="6" name="Content Placeholder 2"/>
          <p:cNvSpPr>
            <a:spLocks noGrp="1"/>
          </p:cNvSpPr>
          <p:nvPr>
            <p:ph sz="quarter" idx="10" hasCustomPrompt="1"/>
          </p:nvPr>
        </p:nvSpPr>
        <p:spPr>
          <a:xfrm>
            <a:off x="1316182" y="1581150"/>
            <a:ext cx="6511636" cy="1447800"/>
          </a:xfrm>
          <a:prstGeom prst="rect">
            <a:avLst/>
          </a:prstGeom>
        </p:spPr>
        <p:txBody>
          <a:bodyPr lIns="45720" tIns="41029" rIns="45720" bIns="41029" anchor="ctr" anchorCtr="0"/>
          <a:lstStyle>
            <a:lvl1pPr marL="0" indent="0" algn="ctr">
              <a:buNone/>
              <a:defRPr sz="2000" b="1" baseline="0">
                <a:solidFill>
                  <a:schemeClr val="accent1"/>
                </a:solidFill>
                <a:latin typeface="Arial" pitchFamily="34" charset="0"/>
                <a:cs typeface="Arial" pitchFamily="34" charset="0"/>
              </a:defRPr>
            </a:lvl1pPr>
          </a:lstStyle>
          <a:p>
            <a:pPr lvl="0"/>
            <a:r>
              <a:rPr lang="en-US" dirty="0"/>
              <a:t>Insert closing remark or personal contact information here</a:t>
            </a:r>
          </a:p>
        </p:txBody>
      </p:sp>
    </p:spTree>
    <p:extLst>
      <p:ext uri="{BB962C8B-B14F-4D97-AF65-F5344CB8AC3E}">
        <p14:creationId xmlns:p14="http://schemas.microsoft.com/office/powerpoint/2010/main" val="2920407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299870" y="905660"/>
            <a:ext cx="8544261" cy="605118"/>
          </a:xfrm>
          <a:solidFill>
            <a:schemeClr val="accent1"/>
          </a:solidFill>
        </p:spPr>
        <p:txBody>
          <a:bodyPr bIns="0" anchor="ctr" anchorCtr="0">
            <a:normAutofit/>
          </a:bodyPr>
          <a:lstStyle>
            <a:lvl1pPr marL="0" indent="0" algn="ctr">
              <a:buNone/>
              <a:defRPr b="1">
                <a:solidFill>
                  <a:schemeClr val="bg1"/>
                </a:solidFill>
              </a:defRPr>
            </a:lvl1pPr>
            <a:lvl2pPr marL="189118" indent="0" algn="ctr">
              <a:buNone/>
              <a:defRPr b="1">
                <a:solidFill>
                  <a:schemeClr val="bg1"/>
                </a:solidFill>
              </a:defRPr>
            </a:lvl2pPr>
            <a:lvl3pPr marL="378237" indent="0" algn="ctr">
              <a:buNone/>
              <a:defRPr b="1">
                <a:solidFill>
                  <a:schemeClr val="bg1"/>
                </a:solidFill>
              </a:defRPr>
            </a:lvl3pPr>
            <a:lvl4pPr marL="529531" indent="0" algn="ctr">
              <a:buNone/>
              <a:defRPr b="1">
                <a:solidFill>
                  <a:schemeClr val="bg1"/>
                </a:solidFill>
              </a:defRPr>
            </a:lvl4pPr>
            <a:lvl5pPr marL="71864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299870" y="1510778"/>
            <a:ext cx="8544261" cy="3027605"/>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299870" y="4314603"/>
            <a:ext cx="8544261" cy="223779"/>
          </a:xfrm>
          <a:solidFill>
            <a:schemeClr val="accent6"/>
          </a:solidFill>
        </p:spPr>
        <p:txBody>
          <a:bodyPr tIns="54864" anchor="b" anchorCtr="0">
            <a:spAutoFit/>
          </a:bodyPr>
          <a:lstStyle>
            <a:lvl1pPr marL="0" indent="0">
              <a:spcBef>
                <a:spcPts val="199"/>
              </a:spcBef>
              <a:spcAft>
                <a:spcPct val="0"/>
              </a:spcAft>
              <a:buNone/>
              <a:defRPr sz="794"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endParaRPr lang="en-US" altLang="en-US"/>
          </a:p>
        </p:txBody>
      </p:sp>
      <p:sp>
        <p:nvSpPr>
          <p:cNvPr id="7" name="Rectangle 6">
            <a:extLst>
              <a:ext uri="{FF2B5EF4-FFF2-40B4-BE49-F238E27FC236}">
                <a16:creationId xmlns:a16="http://schemas.microsoft.com/office/drawing/2014/main" id="{FF841139-9A7C-46E2-BAB6-9692AEF9AAB0}"/>
              </a:ext>
            </a:extLst>
          </p:cNvPr>
          <p:cNvSpPr/>
          <p:nvPr userDrawn="1"/>
        </p:nvSpPr>
        <p:spPr bwMode="auto">
          <a:xfrm>
            <a:off x="8051426" y="4689662"/>
            <a:ext cx="958103" cy="352985"/>
          </a:xfrm>
          <a:prstGeom prst="rect">
            <a:avLst/>
          </a:prstGeom>
          <a:solidFill>
            <a:schemeClr val="bg1"/>
          </a:solidFill>
          <a:ln>
            <a:noFill/>
          </a:ln>
          <a:effectLst/>
        </p:spPr>
        <p:txBody>
          <a:bodyPr lIns="121024" tIns="121024" rIns="121024" bIns="121024" rtlCol="0" anchor="ctr" anchorCtr="0">
            <a:noAutofit/>
          </a:bodyPr>
          <a:lstStyle/>
          <a:p>
            <a:pPr algn="ctr" eaLnBrk="1" hangingPunct="1">
              <a:lnSpc>
                <a:spcPts val="1721"/>
              </a:lnSpc>
            </a:pPr>
            <a:endParaRPr lang="en-US" sz="1588" b="1">
              <a:solidFill>
                <a:schemeClr val="bg1"/>
              </a:solidFill>
              <a:latin typeface="+mn-lt"/>
            </a:endParaRPr>
          </a:p>
        </p:txBody>
      </p:sp>
    </p:spTree>
    <p:extLst>
      <p:ext uri="{BB962C8B-B14F-4D97-AF65-F5344CB8AC3E}">
        <p14:creationId xmlns:p14="http://schemas.microsoft.com/office/powerpoint/2010/main" val="15967668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302895" y="905660"/>
            <a:ext cx="8544261" cy="605118"/>
          </a:xfrm>
          <a:solidFill>
            <a:schemeClr val="accent2"/>
          </a:solidFill>
        </p:spPr>
        <p:txBody>
          <a:bodyPr bIns="0" anchor="ctr" anchorCtr="0">
            <a:normAutofit/>
          </a:bodyPr>
          <a:lstStyle>
            <a:lvl1pPr marL="0" indent="0" algn="ctr">
              <a:buNone/>
              <a:defRPr b="1">
                <a:solidFill>
                  <a:schemeClr val="bg1"/>
                </a:solidFill>
              </a:defRPr>
            </a:lvl1pPr>
            <a:lvl2pPr marL="189118" indent="0" algn="ctr">
              <a:buNone/>
              <a:defRPr b="1">
                <a:solidFill>
                  <a:schemeClr val="bg1"/>
                </a:solidFill>
              </a:defRPr>
            </a:lvl2pPr>
            <a:lvl3pPr marL="378237" indent="0" algn="ctr">
              <a:buNone/>
              <a:defRPr b="1">
                <a:solidFill>
                  <a:schemeClr val="bg1"/>
                </a:solidFill>
              </a:defRPr>
            </a:lvl3pPr>
            <a:lvl4pPr marL="529531" indent="0" algn="ctr">
              <a:buNone/>
              <a:defRPr b="1">
                <a:solidFill>
                  <a:schemeClr val="bg1"/>
                </a:solidFill>
              </a:defRPr>
            </a:lvl4pPr>
            <a:lvl5pPr marL="71864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299870" y="1510778"/>
            <a:ext cx="8544261" cy="3027605"/>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299870" y="4314603"/>
            <a:ext cx="8544261" cy="223779"/>
          </a:xfrm>
          <a:solidFill>
            <a:schemeClr val="accent6"/>
          </a:solidFill>
        </p:spPr>
        <p:txBody>
          <a:bodyPr tIns="54864" anchor="b" anchorCtr="0">
            <a:spAutoFit/>
          </a:bodyPr>
          <a:lstStyle>
            <a:lvl1pPr marL="0" indent="0">
              <a:spcBef>
                <a:spcPts val="199"/>
              </a:spcBef>
              <a:spcAft>
                <a:spcPct val="0"/>
              </a:spcAft>
              <a:buNone/>
              <a:defRPr sz="794"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endParaRPr lang="en-US" altLang="en-US"/>
          </a:p>
        </p:txBody>
      </p:sp>
      <p:sp>
        <p:nvSpPr>
          <p:cNvPr id="7" name="Rectangle 6">
            <a:extLst>
              <a:ext uri="{FF2B5EF4-FFF2-40B4-BE49-F238E27FC236}">
                <a16:creationId xmlns:a16="http://schemas.microsoft.com/office/drawing/2014/main" id="{88FBF2F9-AB3B-4441-A759-F4F6E7A2FF8F}"/>
              </a:ext>
            </a:extLst>
          </p:cNvPr>
          <p:cNvSpPr/>
          <p:nvPr userDrawn="1"/>
        </p:nvSpPr>
        <p:spPr bwMode="auto">
          <a:xfrm>
            <a:off x="8051426" y="4689662"/>
            <a:ext cx="958103" cy="352985"/>
          </a:xfrm>
          <a:prstGeom prst="rect">
            <a:avLst/>
          </a:prstGeom>
          <a:solidFill>
            <a:schemeClr val="bg1"/>
          </a:solidFill>
          <a:ln>
            <a:noFill/>
          </a:ln>
          <a:effectLst/>
        </p:spPr>
        <p:txBody>
          <a:bodyPr lIns="121024" tIns="121024" rIns="121024" bIns="121024" rtlCol="0" anchor="ctr" anchorCtr="0">
            <a:noAutofit/>
          </a:bodyPr>
          <a:lstStyle/>
          <a:p>
            <a:pPr algn="ctr" eaLnBrk="1" hangingPunct="1">
              <a:lnSpc>
                <a:spcPts val="1721"/>
              </a:lnSpc>
            </a:pPr>
            <a:endParaRPr lang="en-US" sz="1588" b="1">
              <a:solidFill>
                <a:schemeClr val="bg1"/>
              </a:solidFill>
              <a:latin typeface="+mn-lt"/>
            </a:endParaRPr>
          </a:p>
        </p:txBody>
      </p:sp>
    </p:spTree>
    <p:extLst>
      <p:ext uri="{BB962C8B-B14F-4D97-AF65-F5344CB8AC3E}">
        <p14:creationId xmlns:p14="http://schemas.microsoft.com/office/powerpoint/2010/main" val="7346276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2" name="Title 1"/>
          <p:cNvSpPr>
            <a:spLocks noGrp="1"/>
          </p:cNvSpPr>
          <p:nvPr userDrawn="1">
            <p:ph type="title"/>
          </p:nvPr>
        </p:nvSpPr>
        <p:spPr>
          <a:xfrm>
            <a:off x="457200" y="1759863"/>
            <a:ext cx="8229600" cy="430887"/>
          </a:xfrm>
        </p:spPr>
        <p:txBody>
          <a:bodyPr lIns="0" anchor="b" anchorCtr="0">
            <a:spAutoFit/>
          </a:bodyPr>
          <a:lstStyle>
            <a:lvl1pPr algn="ctr">
              <a:defRPr b="1"/>
            </a:lvl1pPr>
          </a:lstStyle>
          <a:p>
            <a:r>
              <a:rPr lang="en-US"/>
              <a:t>Click to edit Master title style</a:t>
            </a:r>
          </a:p>
        </p:txBody>
      </p:sp>
      <p:sp>
        <p:nvSpPr>
          <p:cNvPr id="10" name="Text Placeholder 9"/>
          <p:cNvSpPr>
            <a:spLocks noGrp="1"/>
          </p:cNvSpPr>
          <p:nvPr userDrawn="1">
            <p:ph type="body" sz="quarter" idx="10"/>
          </p:nvPr>
        </p:nvSpPr>
        <p:spPr>
          <a:xfrm>
            <a:off x="495300" y="2266950"/>
            <a:ext cx="8153400" cy="369332"/>
          </a:xfrm>
        </p:spPr>
        <p:txBody>
          <a:bodyPr lIns="0" tIns="0" rIns="0" bIns="0">
            <a:spAutoFit/>
          </a:bodyPr>
          <a:lstStyle>
            <a:lvl1pPr marL="0" indent="0" algn="ctr">
              <a:buNone/>
              <a:defRPr sz="2400"/>
            </a:lvl1pPr>
            <a:lvl2pPr marL="344488" indent="0" algn="ctr">
              <a:buNone/>
              <a:defRPr/>
            </a:lvl2pPr>
            <a:lvl3pPr marL="796925"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65047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7" name="Content Placeholder 2"/>
          <p:cNvSpPr>
            <a:spLocks noGrp="1"/>
          </p:cNvSpPr>
          <p:nvPr>
            <p:ph idx="11"/>
          </p:nvPr>
        </p:nvSpPr>
        <p:spPr>
          <a:xfrm>
            <a:off x="27432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2"/>
          </p:nvPr>
        </p:nvSpPr>
        <p:spPr>
          <a:xfrm>
            <a:off x="4663440" y="1047750"/>
            <a:ext cx="4206240" cy="3657600"/>
          </a:xfrm>
        </p:spPr>
        <p:txBody>
          <a:bodyPr/>
          <a:lstStyle>
            <a:lvl1pPr>
              <a:defRPr sz="1800"/>
            </a:lvl1pPr>
            <a:lvl2pPr>
              <a:spcBef>
                <a:spcPts val="400"/>
              </a:spcBef>
              <a:defRPr sz="1600"/>
            </a:lvl2pPr>
            <a:lvl3pPr>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371737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0"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Content Placeholder 2"/>
          <p:cNvSpPr>
            <a:spLocks noGrp="1"/>
          </p:cNvSpPr>
          <p:nvPr>
            <p:ph idx="16"/>
          </p:nvPr>
        </p:nvSpPr>
        <p:spPr>
          <a:xfrm>
            <a:off x="466344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8" name="Content Placeholder 3"/>
          <p:cNvSpPr>
            <a:spLocks noGrp="1"/>
          </p:cNvSpPr>
          <p:nvPr>
            <p:ph sz="quarter" idx="17" hasCustomPrompt="1"/>
          </p:nvPr>
        </p:nvSpPr>
        <p:spPr>
          <a:xfrm>
            <a:off x="274320"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Picture, chart, graph</a:t>
            </a:r>
          </a:p>
        </p:txBody>
      </p:sp>
      <p:sp>
        <p:nvSpPr>
          <p:cNvPr id="19" name="Content Placeholder 3"/>
          <p:cNvSpPr>
            <a:spLocks noGrp="1"/>
          </p:cNvSpPr>
          <p:nvPr>
            <p:ph sz="quarter" idx="18" hasCustomPrompt="1"/>
          </p:nvPr>
        </p:nvSpPr>
        <p:spPr>
          <a:xfrm>
            <a:off x="4664393" y="1047750"/>
            <a:ext cx="4205287" cy="17526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Picture, chart, graph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3"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1"/>
          </p:nvPr>
        </p:nvSpPr>
        <p:spPr>
          <a:xfrm>
            <a:off x="274320" y="2876550"/>
            <a:ext cx="4206240" cy="1828800"/>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5"/>
          </p:nvPr>
        </p:nvSpPr>
        <p:spPr>
          <a:xfrm>
            <a:off x="274320" y="1047750"/>
            <a:ext cx="4206240" cy="1755648"/>
          </a:xfrm>
        </p:spPr>
        <p:txBody>
          <a:bodyPr/>
          <a:lstStyle>
            <a:lvl1pPr>
              <a:defRPr sz="1800"/>
            </a:lvl1pPr>
            <a:lvl2pPr marL="548640" indent="-225425">
              <a:spcBef>
                <a:spcPts val="400"/>
              </a:spcBef>
              <a:defRPr sz="1600"/>
            </a:lvl2pPr>
            <a:lvl3pPr marL="822960" indent="-227013">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6" name="Content Placeholder 3"/>
          <p:cNvSpPr>
            <a:spLocks noGrp="1"/>
          </p:cNvSpPr>
          <p:nvPr>
            <p:ph sz="quarter" idx="16" hasCustomPrompt="1"/>
          </p:nvPr>
        </p:nvSpPr>
        <p:spPr>
          <a:xfrm>
            <a:off x="4663440" y="1047750"/>
            <a:ext cx="4206240" cy="2743200"/>
          </a:xfrm>
        </p:spPr>
        <p:txBody>
          <a:bodyPr/>
          <a:lstStyle>
            <a:lvl1pPr marL="0" indent="0">
              <a:buNone/>
              <a:defRPr sz="1600" baseline="0"/>
            </a:lvl1pPr>
            <a:lvl2pPr marL="323215" indent="0">
              <a:buNone/>
              <a:defRPr/>
            </a:lvl2pPr>
            <a:lvl3pPr marL="594360" indent="0">
              <a:buNone/>
              <a:defRPr/>
            </a:lvl3pPr>
            <a:lvl4pPr marL="1371600" indent="0">
              <a:buNone/>
              <a:defRPr/>
            </a:lvl4pPr>
            <a:lvl5pPr marL="1828800" indent="0">
              <a:buNone/>
              <a:defRPr/>
            </a:lvl5pPr>
          </a:lstStyle>
          <a:p>
            <a:pPr lvl="0"/>
            <a:r>
              <a:rPr lang="en-US"/>
              <a:t>Content</a:t>
            </a:r>
          </a:p>
        </p:txBody>
      </p:sp>
    </p:spTree>
    <p:extLst>
      <p:ext uri="{BB962C8B-B14F-4D97-AF65-F5344CB8AC3E}">
        <p14:creationId xmlns:p14="http://schemas.microsoft.com/office/powerpoint/2010/main" val="31320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0" name="Title 1"/>
          <p:cNvSpPr>
            <a:spLocks noGrp="1"/>
          </p:cNvSpPr>
          <p:nvPr>
            <p:ph type="title"/>
          </p:nvPr>
        </p:nvSpPr>
        <p:spPr>
          <a:xfrm>
            <a:off x="274320" y="205978"/>
            <a:ext cx="8595360" cy="422672"/>
          </a:xfrm>
        </p:spPr>
        <p:txBody>
          <a:bodyPr/>
          <a:lstStyle>
            <a:lvl1pPr>
              <a:defRPr/>
            </a:lvl1pPr>
          </a:lstStyle>
          <a:p>
            <a:r>
              <a:rPr lang="en-US"/>
              <a:t>Click to edit Master title style</a:t>
            </a:r>
          </a:p>
        </p:txBody>
      </p:sp>
      <p:sp>
        <p:nvSpPr>
          <p:cNvPr id="11" name="Content Placeholder 2"/>
          <p:cNvSpPr>
            <a:spLocks noGrp="1"/>
          </p:cNvSpPr>
          <p:nvPr>
            <p:ph idx="12"/>
          </p:nvPr>
        </p:nvSpPr>
        <p:spPr>
          <a:xfrm>
            <a:off x="27432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2"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
        <p:nvSpPr>
          <p:cNvPr id="14" name="Content Placeholder 2"/>
          <p:cNvSpPr>
            <a:spLocks noGrp="1"/>
          </p:cNvSpPr>
          <p:nvPr>
            <p:ph idx="15"/>
          </p:nvPr>
        </p:nvSpPr>
        <p:spPr>
          <a:xfrm>
            <a:off x="320040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idx="16"/>
          </p:nvPr>
        </p:nvSpPr>
        <p:spPr>
          <a:xfrm>
            <a:off x="6126480" y="1047750"/>
            <a:ext cx="2743200" cy="3657600"/>
          </a:xfrm>
        </p:spPr>
        <p:txBody>
          <a:bodyPr/>
          <a:lstStyle>
            <a:lvl1pPr marL="164592" indent="-164592">
              <a:defRPr sz="1800"/>
            </a:lvl1pPr>
            <a:lvl2pPr marL="365760" indent="-164592">
              <a:spcBef>
                <a:spcPts val="400"/>
              </a:spcBef>
              <a:defRPr sz="1600"/>
            </a:lvl2pPr>
            <a:lvl3pPr marL="457200" indent="-164592">
              <a:spcBef>
                <a:spcPts val="400"/>
              </a:spcBef>
              <a:defRPr sz="1400"/>
            </a:lvl3pPr>
            <a:lvl4pPr>
              <a:spcBef>
                <a:spcPts val="400"/>
              </a:spcBef>
              <a:defRPr sz="1400"/>
            </a:lvl4pPr>
            <a:lvl5pPr>
              <a:spcBef>
                <a:spcPts val="400"/>
              </a:spcBef>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721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1026" name="Rectangle 2"/>
          <p:cNvSpPr>
            <a:spLocks noGrp="1" noChangeArrowheads="1"/>
          </p:cNvSpPr>
          <p:nvPr>
            <p:ph type="title"/>
          </p:nvPr>
        </p:nvSpPr>
        <p:spPr bwMode="auto">
          <a:xfrm>
            <a:off x="274320" y="205978"/>
            <a:ext cx="8595360" cy="422672"/>
          </a:xfrm>
          <a:prstGeom prst="rect">
            <a:avLst/>
          </a:prstGeom>
          <a:noFill/>
          <a:ln w="9525">
            <a:noFill/>
            <a:miter lim="800000"/>
            <a:headEnd/>
            <a:tailEnd/>
          </a:ln>
          <a:effectLst/>
        </p:spPr>
        <p:txBody>
          <a:bodyPr vert="horz" wrap="square" lIns="4572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5" r:id="rId2"/>
    <p:sldLayoutId id="2147483662" r:id="rId3"/>
    <p:sldLayoutId id="2147483674" r:id="rId4"/>
    <p:sldLayoutId id="2147483699" r:id="rId5"/>
    <p:sldLayoutId id="2147483678" r:id="rId6"/>
    <p:sldLayoutId id="2147483664" r:id="rId7"/>
    <p:sldLayoutId id="2147483702" r:id="rId8"/>
    <p:sldLayoutId id="2147483672" r:id="rId9"/>
    <p:sldLayoutId id="2147483673" r:id="rId10"/>
    <p:sldLayoutId id="2147483676" r:id="rId11"/>
    <p:sldLayoutId id="2147483700" r:id="rId12"/>
    <p:sldLayoutId id="2147483666" r:id="rId13"/>
    <p:sldLayoutId id="2147483667" r:id="rId14"/>
    <p:sldLayoutId id="2147483675" r:id="rId15"/>
    <p:sldLayoutId id="2147483739" r:id="rId16"/>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ts val="0"/>
        </a:spcBef>
        <a:spcAft>
          <a:spcPct val="0"/>
        </a:spcAft>
        <a:buFont typeface="Arial" pitchFamily="34" charset="0"/>
        <a:buChar char="•"/>
        <a:defRPr sz="2000">
          <a:solidFill>
            <a:schemeClr val="tx1"/>
          </a:solidFill>
          <a:latin typeface="+mn-lt"/>
          <a:ea typeface="+mn-ea"/>
          <a:cs typeface="+mn-cs"/>
        </a:defRPr>
      </a:lvl1pPr>
      <a:lvl2pPr marL="548640" indent="-225425" algn="l" rtl="0" eaLnBrk="1" fontAlgn="base" hangingPunct="1">
        <a:spcBef>
          <a:spcPts val="400"/>
        </a:spcBef>
        <a:spcAft>
          <a:spcPct val="0"/>
        </a:spcAft>
        <a:buChar char="–"/>
        <a:defRPr sz="1800">
          <a:solidFill>
            <a:schemeClr val="tx1"/>
          </a:solidFill>
          <a:latin typeface="+mn-lt"/>
        </a:defRPr>
      </a:lvl2pPr>
      <a:lvl3pPr marL="822960" indent="-228600" algn="l" rtl="0" eaLnBrk="1" fontAlgn="base" hangingPunct="1">
        <a:spcBef>
          <a:spcPts val="400"/>
        </a:spcBef>
        <a:spcAft>
          <a:spcPct val="0"/>
        </a:spcAft>
        <a:buFont typeface="Wingdings" pitchFamily="2" charset="2"/>
        <a:buChar char="§"/>
        <a:defRPr sz="1600">
          <a:solidFill>
            <a:schemeClr val="tx1"/>
          </a:solidFill>
          <a:latin typeface="+mn-lt"/>
        </a:defRPr>
      </a:lvl3pPr>
      <a:lvl4pPr marL="1600200" indent="-228600" algn="l" rtl="0" eaLnBrk="1" fontAlgn="base" hangingPunct="1">
        <a:spcBef>
          <a:spcPts val="400"/>
        </a:spcBef>
        <a:spcAft>
          <a:spcPct val="0"/>
        </a:spcAft>
        <a:buFont typeface="Courier New" pitchFamily="49" charset="0"/>
        <a:buChar char="o"/>
        <a:defRPr sz="1400">
          <a:solidFill>
            <a:schemeClr val="tx1"/>
          </a:solidFill>
          <a:latin typeface="+mn-lt"/>
        </a:defRPr>
      </a:lvl4pPr>
      <a:lvl5pPr marL="2057400" indent="-228600" algn="l" rtl="0" eaLnBrk="1" fontAlgn="base" hangingPunct="1">
        <a:spcBef>
          <a:spcPts val="4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2286"/>
            <a:ext cx="9144000" cy="5148072"/>
          </a:xfrm>
          <a:prstGeom prst="rect">
            <a:avLst/>
          </a:prstGeom>
        </p:spPr>
      </p:pic>
      <p:sp>
        <p:nvSpPr>
          <p:cNvPr id="1026" name="Rectangle 2"/>
          <p:cNvSpPr>
            <a:spLocks noGrp="1" noChangeArrowheads="1"/>
          </p:cNvSpPr>
          <p:nvPr>
            <p:ph type="title"/>
          </p:nvPr>
        </p:nvSpPr>
        <p:spPr bwMode="auto">
          <a:xfrm>
            <a:off x="274320" y="205978"/>
            <a:ext cx="8595360" cy="422672"/>
          </a:xfrm>
          <a:prstGeom prst="rect">
            <a:avLst/>
          </a:prstGeom>
          <a:noFill/>
          <a:ln w="9525">
            <a:noFill/>
            <a:miter lim="800000"/>
            <a:headEnd/>
            <a:tailEnd/>
          </a:ln>
          <a:effectLst/>
        </p:spPr>
        <p:txBody>
          <a:bodyPr vert="horz" wrap="square" lIns="4572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8153299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ts val="0"/>
        </a:spcBef>
        <a:spcAft>
          <a:spcPct val="0"/>
        </a:spcAft>
        <a:buFont typeface="Arial" pitchFamily="34" charset="0"/>
        <a:buChar char="•"/>
        <a:defRPr sz="2000">
          <a:solidFill>
            <a:schemeClr val="tx1"/>
          </a:solidFill>
          <a:latin typeface="+mn-lt"/>
          <a:ea typeface="+mn-ea"/>
          <a:cs typeface="+mn-cs"/>
        </a:defRPr>
      </a:lvl1pPr>
      <a:lvl2pPr marL="548640" indent="-225425" algn="l" rtl="0" eaLnBrk="1" fontAlgn="base" hangingPunct="1">
        <a:spcBef>
          <a:spcPts val="400"/>
        </a:spcBef>
        <a:spcAft>
          <a:spcPct val="0"/>
        </a:spcAft>
        <a:buChar char="–"/>
        <a:defRPr sz="1800">
          <a:solidFill>
            <a:schemeClr val="tx1"/>
          </a:solidFill>
          <a:latin typeface="+mn-lt"/>
        </a:defRPr>
      </a:lvl2pPr>
      <a:lvl3pPr marL="822960" indent="-228600" algn="l" rtl="0" eaLnBrk="1" fontAlgn="base" hangingPunct="1">
        <a:spcBef>
          <a:spcPts val="400"/>
        </a:spcBef>
        <a:spcAft>
          <a:spcPct val="0"/>
        </a:spcAft>
        <a:buFont typeface="Wingdings" pitchFamily="2" charset="2"/>
        <a:buChar char="§"/>
        <a:defRPr sz="1600">
          <a:solidFill>
            <a:schemeClr val="tx1"/>
          </a:solidFill>
          <a:latin typeface="+mn-lt"/>
        </a:defRPr>
      </a:lvl3pPr>
      <a:lvl4pPr marL="1600200" indent="-228600" algn="l" rtl="0" eaLnBrk="1" fontAlgn="base" hangingPunct="1">
        <a:spcBef>
          <a:spcPts val="400"/>
        </a:spcBef>
        <a:spcAft>
          <a:spcPct val="0"/>
        </a:spcAft>
        <a:buFont typeface="Courier New" pitchFamily="49" charset="0"/>
        <a:buChar char="o"/>
        <a:defRPr sz="1400">
          <a:solidFill>
            <a:schemeClr val="tx1"/>
          </a:solidFill>
          <a:latin typeface="+mn-lt"/>
        </a:defRPr>
      </a:lvl4pPr>
      <a:lvl5pPr marL="2057400" indent="-228600" algn="l" rtl="0" eaLnBrk="1" fontAlgn="base" hangingPunct="1">
        <a:spcBef>
          <a:spcPts val="4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 y="0"/>
            <a:ext cx="9139940" cy="5143500"/>
          </a:xfrm>
          <a:prstGeom prst="rect">
            <a:avLst/>
          </a:prstGeom>
        </p:spPr>
      </p:pic>
      <p:sp>
        <p:nvSpPr>
          <p:cNvPr id="1026" name="Rectangle 2"/>
          <p:cNvSpPr>
            <a:spLocks noGrp="1" noChangeArrowheads="1"/>
          </p:cNvSpPr>
          <p:nvPr>
            <p:ph type="title"/>
          </p:nvPr>
        </p:nvSpPr>
        <p:spPr bwMode="auto">
          <a:xfrm>
            <a:off x="274320" y="205978"/>
            <a:ext cx="8595360" cy="422672"/>
          </a:xfrm>
          <a:prstGeom prst="rect">
            <a:avLst/>
          </a:prstGeom>
          <a:noFill/>
          <a:ln w="9525">
            <a:noFill/>
            <a:miter lim="800000"/>
            <a:headEnd/>
            <a:tailEnd/>
          </a:ln>
          <a:effectLst/>
        </p:spPr>
        <p:txBody>
          <a:bodyPr vert="horz" wrap="square" lIns="4572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74320" y="1047750"/>
            <a:ext cx="8595360" cy="3657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8229600" y="4762613"/>
            <a:ext cx="640080" cy="171337"/>
          </a:xfrm>
          <a:prstGeom prst="rect">
            <a:avLst/>
          </a:prstGeom>
        </p:spPr>
        <p:txBody>
          <a:bodyPr vert="horz" wrap="none" lIns="0" tIns="0" rIns="0" bIns="0" rtlCol="0" anchor="b" anchorCtr="0"/>
          <a:lstStyle>
            <a:lvl1pPr algn="r">
              <a:defRPr sz="1000">
                <a:solidFill>
                  <a:schemeClr val="tx1"/>
                </a:solidFill>
                <a:latin typeface="Arial" pitchFamily="34" charset="0"/>
                <a:cs typeface="Arial" pitchFamily="34" charset="0"/>
              </a:defRPr>
            </a:lvl1pPr>
          </a:lstStyle>
          <a:p>
            <a:fld id="{5315D994-0852-4F75-99F1-5016CE36A879}" type="slidenum">
              <a:rPr lang="en-US" smtClean="0"/>
              <a:pPr/>
              <a:t>‹#›</a:t>
            </a:fld>
            <a:endParaRPr lang="en-US"/>
          </a:p>
        </p:txBody>
      </p:sp>
    </p:spTree>
    <p:extLst>
      <p:ext uri="{BB962C8B-B14F-4D97-AF65-F5344CB8AC3E}">
        <p14:creationId xmlns:p14="http://schemas.microsoft.com/office/powerpoint/2010/main" val="40466083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40" r:id="rId17"/>
  </p:sldLayoutIdLst>
  <p:hf hdr="0" ftr="0" dt="0"/>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ts val="0"/>
        </a:spcBef>
        <a:spcAft>
          <a:spcPct val="0"/>
        </a:spcAft>
        <a:buFont typeface="Arial" pitchFamily="34" charset="0"/>
        <a:buChar char="•"/>
        <a:defRPr sz="2000">
          <a:solidFill>
            <a:schemeClr val="tx1"/>
          </a:solidFill>
          <a:latin typeface="+mn-lt"/>
          <a:ea typeface="+mn-ea"/>
          <a:cs typeface="+mn-cs"/>
        </a:defRPr>
      </a:lvl1pPr>
      <a:lvl2pPr marL="548640" indent="-225425" algn="l" rtl="0" eaLnBrk="1" fontAlgn="base" hangingPunct="1">
        <a:spcBef>
          <a:spcPts val="400"/>
        </a:spcBef>
        <a:spcAft>
          <a:spcPct val="0"/>
        </a:spcAft>
        <a:buChar char="–"/>
        <a:defRPr sz="1800">
          <a:solidFill>
            <a:schemeClr val="tx1"/>
          </a:solidFill>
          <a:latin typeface="+mn-lt"/>
        </a:defRPr>
      </a:lvl2pPr>
      <a:lvl3pPr marL="822960" indent="-228600" algn="l" rtl="0" eaLnBrk="1" fontAlgn="base" hangingPunct="1">
        <a:spcBef>
          <a:spcPts val="400"/>
        </a:spcBef>
        <a:spcAft>
          <a:spcPct val="0"/>
        </a:spcAft>
        <a:buFont typeface="Wingdings" pitchFamily="2" charset="2"/>
        <a:buChar char="§"/>
        <a:defRPr sz="1600">
          <a:solidFill>
            <a:schemeClr val="tx1"/>
          </a:solidFill>
          <a:latin typeface="+mn-lt"/>
        </a:defRPr>
      </a:lvl3pPr>
      <a:lvl4pPr marL="1600200" indent="-228600" algn="l" rtl="0" eaLnBrk="1" fontAlgn="base" hangingPunct="1">
        <a:spcBef>
          <a:spcPts val="400"/>
        </a:spcBef>
        <a:spcAft>
          <a:spcPct val="0"/>
        </a:spcAft>
        <a:buFont typeface="Courier New" pitchFamily="49" charset="0"/>
        <a:buChar char="o"/>
        <a:defRPr sz="1400">
          <a:solidFill>
            <a:schemeClr val="tx1"/>
          </a:solidFill>
          <a:latin typeface="+mn-lt"/>
        </a:defRPr>
      </a:lvl4pPr>
      <a:lvl5pPr marL="2057400" indent="-228600" algn="l" rtl="0" eaLnBrk="1" fontAlgn="base" hangingPunct="1">
        <a:spcBef>
          <a:spcPts val="4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dicaid.gov/federal-policy-guidance/downloads/smd22004.pdf"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23.png"/><Relationship Id="rId5" Type="http://schemas.openxmlformats.org/officeDocument/2006/relationships/hyperlink" Target="https://www.supremecourt.gov/opinions/14pdf/14-15_d1oe.pdf" TargetMode="External"/><Relationship Id="rId4" Type="http://schemas.openxmlformats.org/officeDocument/2006/relationships/image" Target="../media/image22.sv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lizabeth.Brown@childrenshospitals.or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Aimee.Ossman@childrenshospital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423" y="1102940"/>
            <a:ext cx="5916982" cy="553998"/>
          </a:xfrm>
        </p:spPr>
        <p:txBody>
          <a:bodyPr vert="horz" wrap="square" lIns="0" tIns="0" rIns="0" bIns="0" numCol="1" anchor="ctr" anchorCtr="0" compatLnSpc="1">
            <a:prstTxWarp prst="textNoShape">
              <a:avLst/>
            </a:prstTxWarp>
            <a:spAutoFit/>
          </a:bodyPr>
          <a:lstStyle/>
          <a:p>
            <a:r>
              <a:rPr lang="en-US" sz="3600" dirty="0"/>
              <a:t>CHA Federal Update </a:t>
            </a:r>
          </a:p>
        </p:txBody>
      </p:sp>
      <p:sp>
        <p:nvSpPr>
          <p:cNvPr id="5" name="Text Placeholder 4"/>
          <p:cNvSpPr>
            <a:spLocks noGrp="1"/>
          </p:cNvSpPr>
          <p:nvPr>
            <p:ph type="body" sz="quarter" idx="11"/>
          </p:nvPr>
        </p:nvSpPr>
        <p:spPr>
          <a:xfrm>
            <a:off x="123002" y="4522625"/>
            <a:ext cx="1494421" cy="620875"/>
          </a:xfrm>
        </p:spPr>
        <p:txBody>
          <a:bodyPr/>
          <a:lstStyle/>
          <a:p>
            <a:r>
              <a:rPr lang="en-US" sz="1000" dirty="0">
                <a:latin typeface="Arial"/>
                <a:cs typeface="Arial"/>
              </a:rPr>
              <a:t>Sept. 8, 2022</a:t>
            </a:r>
            <a:endParaRPr lang="en-US" dirty="0"/>
          </a:p>
          <a:p>
            <a:r>
              <a:rPr lang="en-US" sz="1000" dirty="0">
                <a:latin typeface="Arial"/>
                <a:cs typeface="Arial"/>
              </a:rPr>
              <a:t>Orlando, FL</a:t>
            </a:r>
          </a:p>
        </p:txBody>
      </p:sp>
      <p:sp>
        <p:nvSpPr>
          <p:cNvPr id="4" name="TextBox 3">
            <a:extLst>
              <a:ext uri="{FF2B5EF4-FFF2-40B4-BE49-F238E27FC236}">
                <a16:creationId xmlns:a16="http://schemas.microsoft.com/office/drawing/2014/main" id="{022A331D-700C-0AFD-6D7A-A9BCC679CA01}"/>
              </a:ext>
            </a:extLst>
          </p:cNvPr>
          <p:cNvSpPr txBox="1"/>
          <p:nvPr/>
        </p:nvSpPr>
        <p:spPr>
          <a:xfrm>
            <a:off x="2819783" y="3466689"/>
            <a:ext cx="3645025" cy="830997"/>
          </a:xfrm>
          <a:prstGeom prst="rect">
            <a:avLst/>
          </a:prstGeom>
          <a:noFill/>
        </p:spPr>
        <p:txBody>
          <a:bodyPr wrap="square" lIns="91440" tIns="45720" rIns="91440" bIns="45720" rtlCol="0" anchor="t">
            <a:spAutoFit/>
          </a:bodyPr>
          <a:lstStyle/>
          <a:p>
            <a:pPr algn="ctr"/>
            <a:r>
              <a:rPr lang="en-US" sz="2400" dirty="0"/>
              <a:t>Florida Association of Children’s Hospitals </a:t>
            </a:r>
          </a:p>
        </p:txBody>
      </p:sp>
    </p:spTree>
    <p:extLst>
      <p:ext uri="{BB962C8B-B14F-4D97-AF65-F5344CB8AC3E}">
        <p14:creationId xmlns:p14="http://schemas.microsoft.com/office/powerpoint/2010/main" val="1920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0893-F3F3-93FB-F396-11A1A7C0A21C}"/>
              </a:ext>
            </a:extLst>
          </p:cNvPr>
          <p:cNvSpPr>
            <a:spLocks noGrp="1"/>
          </p:cNvSpPr>
          <p:nvPr>
            <p:ph type="title"/>
          </p:nvPr>
        </p:nvSpPr>
        <p:spPr>
          <a:xfrm>
            <a:off x="274320" y="205978"/>
            <a:ext cx="8595360" cy="422672"/>
          </a:xfrm>
          <a:solidFill>
            <a:schemeClr val="accent1"/>
          </a:solidFill>
        </p:spPr>
        <p:style>
          <a:lnRef idx="2">
            <a:schemeClr val="accent1"/>
          </a:lnRef>
          <a:fillRef idx="1">
            <a:schemeClr val="lt1"/>
          </a:fillRef>
          <a:effectRef idx="0">
            <a:schemeClr val="accent1"/>
          </a:effectRef>
          <a:fontRef idx="minor">
            <a:schemeClr val="dk1"/>
          </a:fontRef>
        </p:style>
        <p:txBody>
          <a:bodyPr wrap="square" anchor="t">
            <a:normAutofit/>
          </a:bodyPr>
          <a:lstStyle/>
          <a:p>
            <a:pPr>
              <a:lnSpc>
                <a:spcPct val="90000"/>
              </a:lnSpc>
            </a:pPr>
            <a:r>
              <a:rPr lang="en-US">
                <a:solidFill>
                  <a:schemeClr val="bg1"/>
                </a:solidFill>
              </a:rPr>
              <a:t>Additional Kids’ Mental Health Work in Congress</a:t>
            </a:r>
          </a:p>
        </p:txBody>
      </p:sp>
      <p:graphicFrame>
        <p:nvGraphicFramePr>
          <p:cNvPr id="7" name="Content Placeholder 6">
            <a:extLst>
              <a:ext uri="{FF2B5EF4-FFF2-40B4-BE49-F238E27FC236}">
                <a16:creationId xmlns:a16="http://schemas.microsoft.com/office/drawing/2014/main" id="{2124FFE6-9574-02BB-C710-004E49766216}"/>
              </a:ext>
            </a:extLst>
          </p:cNvPr>
          <p:cNvGraphicFramePr>
            <a:graphicFrameLocks noGrp="1"/>
          </p:cNvGraphicFramePr>
          <p:nvPr>
            <p:ph idx="11"/>
            <p:extLst>
              <p:ext uri="{D42A27DB-BD31-4B8C-83A1-F6EECF244321}">
                <p14:modId xmlns:p14="http://schemas.microsoft.com/office/powerpoint/2010/main" val="2249138069"/>
              </p:ext>
            </p:extLst>
          </p:nvPr>
        </p:nvGraphicFramePr>
        <p:xfrm>
          <a:off x="274320" y="742950"/>
          <a:ext cx="4129900" cy="427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137A30A6-3225-1A77-8E46-D66D0A84C340}"/>
              </a:ext>
            </a:extLst>
          </p:cNvPr>
          <p:cNvGraphicFramePr>
            <a:graphicFrameLocks noGrp="1"/>
          </p:cNvGraphicFramePr>
          <p:nvPr>
            <p:ph idx="12"/>
            <p:extLst>
              <p:ext uri="{D42A27DB-BD31-4B8C-83A1-F6EECF244321}">
                <p14:modId xmlns:p14="http://schemas.microsoft.com/office/powerpoint/2010/main" val="495285400"/>
              </p:ext>
            </p:extLst>
          </p:nvPr>
        </p:nvGraphicFramePr>
        <p:xfrm>
          <a:off x="4572000" y="742950"/>
          <a:ext cx="4206240" cy="419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a:extLst>
              <a:ext uri="{FF2B5EF4-FFF2-40B4-BE49-F238E27FC236}">
                <a16:creationId xmlns:a16="http://schemas.microsoft.com/office/drawing/2014/main" id="{B83AAAF7-58D3-0661-4A18-8F3266C18F64}"/>
              </a:ext>
            </a:extLst>
          </p:cNvPr>
          <p:cNvSpPr>
            <a:spLocks noGrp="1"/>
          </p:cNvSpPr>
          <p:nvPr>
            <p:ph type="sldNum" sz="quarter" idx="4"/>
          </p:nvPr>
        </p:nvSpPr>
        <p:spPr>
          <a:xfrm>
            <a:off x="8229600" y="4762613"/>
            <a:ext cx="640080" cy="171337"/>
          </a:xfrm>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8605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63B-E7B1-09AC-F28C-B9590EBE08A0}"/>
              </a:ext>
            </a:extLst>
          </p:cNvPr>
          <p:cNvSpPr>
            <a:spLocks noGrp="1"/>
          </p:cNvSpPr>
          <p:nvPr>
            <p:ph type="title"/>
          </p:nvPr>
        </p:nvSpPr>
        <p:spPr>
          <a:xfrm>
            <a:off x="226573" y="228332"/>
            <a:ext cx="8691638" cy="606603"/>
          </a:xfrm>
        </p:spPr>
        <p:txBody>
          <a:bodyPr/>
          <a:lstStyle/>
          <a:p>
            <a:r>
              <a:rPr lang="en-US" dirty="0"/>
              <a:t>Our Legislative Asks for Children's Mental Health </a:t>
            </a:r>
          </a:p>
        </p:txBody>
      </p:sp>
      <p:sp>
        <p:nvSpPr>
          <p:cNvPr id="3" name="Content Placeholder 2">
            <a:extLst>
              <a:ext uri="{FF2B5EF4-FFF2-40B4-BE49-F238E27FC236}">
                <a16:creationId xmlns:a16="http://schemas.microsoft.com/office/drawing/2014/main" id="{BAAC7792-3C5C-37B9-68E7-9448CF1E9E54}"/>
              </a:ext>
            </a:extLst>
          </p:cNvPr>
          <p:cNvSpPr>
            <a:spLocks noGrp="1"/>
          </p:cNvSpPr>
          <p:nvPr>
            <p:ph idx="11"/>
          </p:nvPr>
        </p:nvSpPr>
        <p:spPr>
          <a:xfrm>
            <a:off x="274321" y="1109293"/>
            <a:ext cx="4206240" cy="2421086"/>
          </a:xfrm>
        </p:spPr>
        <p:txBody>
          <a:bodyPr/>
          <a:lstStyle/>
          <a:p>
            <a:pPr marL="0" indent="0" algn="ctr">
              <a:buNone/>
            </a:pPr>
            <a:r>
              <a:rPr lang="en-US" sz="2000" b="1" dirty="0"/>
              <a:t>Senate Requests </a:t>
            </a:r>
          </a:p>
          <a:p>
            <a:pPr marL="226695" indent="-226695"/>
            <a:r>
              <a:rPr lang="en-US" sz="2000" dirty="0">
                <a:cs typeface="Arial"/>
              </a:rPr>
              <a:t>Ask senators to co-sponsor:</a:t>
            </a:r>
          </a:p>
          <a:p>
            <a:pPr lvl="1"/>
            <a:r>
              <a:rPr lang="en-US" sz="2000" dirty="0">
                <a:cs typeface="Arial"/>
              </a:rPr>
              <a:t>S. 4747, Investing in Kids' Mental Health Now Act</a:t>
            </a:r>
          </a:p>
          <a:p>
            <a:pPr lvl="1"/>
            <a:r>
              <a:rPr lang="en-US" sz="2000" dirty="0">
                <a:cs typeface="Arial"/>
              </a:rPr>
              <a:t>S. 4472, Health Care Capacity for Pediatric Mental Health Act</a:t>
            </a:r>
          </a:p>
          <a:p>
            <a:pPr lvl="1"/>
            <a:r>
              <a:rPr lang="en-US" sz="2000" dirty="0">
                <a:cs typeface="Arial"/>
              </a:rPr>
              <a:t>S.1798/H.R. 1397 TIKES Act</a:t>
            </a:r>
          </a:p>
          <a:p>
            <a:pPr marL="226695" indent="-226695">
              <a:buFont typeface="Arial"/>
              <a:buChar char="•"/>
            </a:pPr>
            <a:endParaRPr lang="en-US" sz="1400" dirty="0">
              <a:cs typeface="Arial"/>
            </a:endParaRPr>
          </a:p>
          <a:p>
            <a:pPr marL="323215" lvl="1" indent="0">
              <a:buNone/>
            </a:pPr>
            <a:endParaRPr lang="en-US" sz="1200" dirty="0">
              <a:cs typeface="Arial"/>
            </a:endParaRPr>
          </a:p>
        </p:txBody>
      </p:sp>
      <p:sp>
        <p:nvSpPr>
          <p:cNvPr id="4" name="Content Placeholder 3">
            <a:extLst>
              <a:ext uri="{FF2B5EF4-FFF2-40B4-BE49-F238E27FC236}">
                <a16:creationId xmlns:a16="http://schemas.microsoft.com/office/drawing/2014/main" id="{7969D58C-4C25-EFC6-DCCA-7DB45818E759}"/>
              </a:ext>
            </a:extLst>
          </p:cNvPr>
          <p:cNvSpPr>
            <a:spLocks noGrp="1"/>
          </p:cNvSpPr>
          <p:nvPr>
            <p:ph idx="12"/>
          </p:nvPr>
        </p:nvSpPr>
        <p:spPr>
          <a:xfrm>
            <a:off x="4663441" y="1109293"/>
            <a:ext cx="4206240" cy="3067050"/>
          </a:xfrm>
        </p:spPr>
        <p:txBody>
          <a:bodyPr/>
          <a:lstStyle/>
          <a:p>
            <a:pPr marL="0" indent="0" algn="ctr">
              <a:buNone/>
            </a:pPr>
            <a:r>
              <a:rPr lang="en-US" b="1" dirty="0"/>
              <a:t>House Requests </a:t>
            </a:r>
          </a:p>
          <a:p>
            <a:pPr marL="226695" indent="-226695"/>
            <a:r>
              <a:rPr lang="en-US" dirty="0"/>
              <a:t>Ask representatives to co-sponsor:</a:t>
            </a:r>
            <a:endParaRPr lang="en-US" dirty="0">
              <a:cs typeface="Arial"/>
            </a:endParaRPr>
          </a:p>
          <a:p>
            <a:pPr lvl="1"/>
            <a:r>
              <a:rPr lang="en-US" sz="1800" dirty="0"/>
              <a:t>H.R. 7236, Strengthen Kids’ Mental Health Now Act</a:t>
            </a:r>
            <a:endParaRPr lang="en-US" sz="1800" dirty="0">
              <a:cs typeface="Arial"/>
            </a:endParaRPr>
          </a:p>
          <a:p>
            <a:pPr lvl="1"/>
            <a:r>
              <a:rPr lang="en-US" sz="1800" dirty="0"/>
              <a:t>H.R. 4943, Children’s Mental Health Infrastructure Act</a:t>
            </a:r>
            <a:endParaRPr lang="en-US" sz="1800" dirty="0">
              <a:cs typeface="Arial"/>
            </a:endParaRPr>
          </a:p>
          <a:p>
            <a:pPr lvl="1"/>
            <a:r>
              <a:rPr lang="en-US" sz="1800" dirty="0"/>
              <a:t>H.R. 4944, Helping Kids Cope Act</a:t>
            </a:r>
            <a:endParaRPr lang="en-US" sz="1800" dirty="0">
              <a:cs typeface="Arial"/>
            </a:endParaRPr>
          </a:p>
          <a:p>
            <a:pPr marL="226695" marR="0" lvl="0" indent="-226695" algn="l" defTabSz="914400" rtl="0" eaLnBrk="1" fontAlgn="base" latinLnBrk="0" hangingPunct="1">
              <a:lnSpc>
                <a:spcPct val="100000"/>
              </a:lnSpc>
              <a:spcBef>
                <a:spcPts val="0"/>
              </a:spcBef>
              <a:spcAft>
                <a:spcPct val="0"/>
              </a:spcAft>
              <a:buClrTx/>
              <a:buSzTx/>
              <a:buFont typeface="Arial" pitchFamily="34" charset="0"/>
              <a:buChar char="•"/>
              <a:tabLst/>
              <a:defRPr/>
            </a:pPr>
            <a:endParaRPr lang="en-US" sz="1400" b="0" i="0" u="none" strike="noStrike" kern="0" cap="none" spc="0" normalizeH="0" baseline="0" noProof="0" dirty="0">
              <a:ln>
                <a:noFill/>
              </a:ln>
              <a:effectLst/>
              <a:uLnTx/>
              <a:uFillTx/>
              <a:latin typeface="Arial"/>
              <a:cs typeface="Arial"/>
            </a:endParaRPr>
          </a:p>
          <a:p>
            <a:pPr lvl="1"/>
            <a:endParaRPr lang="en-US" dirty="0"/>
          </a:p>
        </p:txBody>
      </p:sp>
      <p:sp>
        <p:nvSpPr>
          <p:cNvPr id="5" name="Slide Number Placeholder 4">
            <a:extLst>
              <a:ext uri="{FF2B5EF4-FFF2-40B4-BE49-F238E27FC236}">
                <a16:creationId xmlns:a16="http://schemas.microsoft.com/office/drawing/2014/main" id="{9AF9B30A-4D0D-F969-4AB4-480F95268C90}"/>
              </a:ext>
            </a:extLst>
          </p:cNvPr>
          <p:cNvSpPr>
            <a:spLocks noGrp="1"/>
          </p:cNvSpPr>
          <p:nvPr>
            <p:ph type="sldNum" sz="quarter" idx="4"/>
          </p:nvPr>
        </p:nvSpPr>
        <p:spPr/>
        <p:txBody>
          <a:bodyPr/>
          <a:lstStyle/>
          <a:p>
            <a:fld id="{5315D994-0852-4F75-99F1-5016CE36A879}" type="slidenum">
              <a:rPr lang="en-US" smtClean="0"/>
              <a:pPr/>
              <a:t>11</a:t>
            </a:fld>
            <a:endParaRPr lang="en-US"/>
          </a:p>
        </p:txBody>
      </p:sp>
      <p:sp>
        <p:nvSpPr>
          <p:cNvPr id="7" name="TextBox 6">
            <a:extLst>
              <a:ext uri="{FF2B5EF4-FFF2-40B4-BE49-F238E27FC236}">
                <a16:creationId xmlns:a16="http://schemas.microsoft.com/office/drawing/2014/main" id="{1951F2FD-C40A-146A-DD65-4FC5FFC4AF57}"/>
              </a:ext>
            </a:extLst>
          </p:cNvPr>
          <p:cNvSpPr txBox="1"/>
          <p:nvPr/>
        </p:nvSpPr>
        <p:spPr>
          <a:xfrm>
            <a:off x="548640" y="3804737"/>
            <a:ext cx="8595360" cy="984885"/>
          </a:xfrm>
          <a:prstGeom prst="rect">
            <a:avLst/>
          </a:prstGeom>
          <a:noFill/>
        </p:spPr>
        <p:txBody>
          <a:bodyPr wrap="square" rtlCol="0">
            <a:spAutoFit/>
          </a:bodyPr>
          <a:lstStyle/>
          <a:p>
            <a:r>
              <a:rPr lang="en-US" sz="2000" dirty="0">
                <a:cs typeface="Arial"/>
              </a:rPr>
              <a:t>Emphasize the need for new programs and investments. If the current pediatric mental health system was working, we wouldn’t be in this crisis!</a:t>
            </a:r>
          </a:p>
          <a:p>
            <a:endParaRPr lang="en-US" dirty="0"/>
          </a:p>
        </p:txBody>
      </p:sp>
    </p:spTree>
    <p:extLst>
      <p:ext uri="{BB962C8B-B14F-4D97-AF65-F5344CB8AC3E}">
        <p14:creationId xmlns:p14="http://schemas.microsoft.com/office/powerpoint/2010/main" val="71320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62DEF93-CAB1-488E-B812-EFE704FB53F3}"/>
              </a:ext>
            </a:extLst>
          </p:cNvPr>
          <p:cNvSpPr>
            <a:spLocks noGrp="1"/>
          </p:cNvSpPr>
          <p:nvPr>
            <p:ph type="title"/>
          </p:nvPr>
        </p:nvSpPr>
        <p:spPr>
          <a:xfrm>
            <a:off x="274320" y="205978"/>
            <a:ext cx="8595360" cy="422672"/>
          </a:xfrm>
        </p:spPr>
        <p:txBody>
          <a:bodyPr/>
          <a:lstStyle/>
          <a:p>
            <a:r>
              <a:rPr lang="en-US"/>
              <a:t>Administration </a:t>
            </a:r>
          </a:p>
        </p:txBody>
      </p:sp>
      <p:sp>
        <p:nvSpPr>
          <p:cNvPr id="25" name="Content Placeholder 2">
            <a:extLst>
              <a:ext uri="{FF2B5EF4-FFF2-40B4-BE49-F238E27FC236}">
                <a16:creationId xmlns:a16="http://schemas.microsoft.com/office/drawing/2014/main" id="{B984623C-3A19-4BD9-8EB2-587FF99113F5}"/>
              </a:ext>
            </a:extLst>
          </p:cNvPr>
          <p:cNvSpPr>
            <a:spLocks noGrp="1"/>
          </p:cNvSpPr>
          <p:nvPr>
            <p:ph idx="11"/>
          </p:nvPr>
        </p:nvSpPr>
        <p:spPr>
          <a:xfrm>
            <a:off x="274320" y="882272"/>
            <a:ext cx="4206240" cy="3657600"/>
          </a:xfrm>
        </p:spPr>
        <p:txBody>
          <a:bodyPr/>
          <a:lstStyle/>
          <a:p>
            <a:r>
              <a:rPr lang="en-US"/>
              <a:t>Surgeon General’s advisory on children’s mental health</a:t>
            </a:r>
          </a:p>
          <a:p>
            <a:endParaRPr lang="en-US"/>
          </a:p>
          <a:p>
            <a:r>
              <a:rPr lang="en-US"/>
              <a:t>Engagement at every level – WH, HHS, CMS, HRSA, SAMHSA, etc. </a:t>
            </a:r>
          </a:p>
          <a:p>
            <a:pPr lvl="1"/>
            <a:r>
              <a:rPr lang="en-US" sz="1500"/>
              <a:t>Children’s mental health in state of the union address </a:t>
            </a:r>
          </a:p>
          <a:p>
            <a:pPr lvl="1"/>
            <a:r>
              <a:rPr lang="en-US" sz="1500"/>
              <a:t>Roundtable with children’s hospitals </a:t>
            </a:r>
            <a:endParaRPr lang="en-US"/>
          </a:p>
          <a:p>
            <a:endParaRPr lang="en-US"/>
          </a:p>
          <a:p>
            <a:r>
              <a:rPr lang="en-US"/>
              <a:t>Identified immediate asks within agency authority:</a:t>
            </a:r>
          </a:p>
          <a:p>
            <a:pPr lvl="1"/>
            <a:r>
              <a:rPr lang="en-US" sz="1500"/>
              <a:t>Consistent EPSDT implementation</a:t>
            </a:r>
          </a:p>
          <a:p>
            <a:pPr lvl="1"/>
            <a:r>
              <a:rPr lang="en-US" sz="1500"/>
              <a:t>Share state best practices to address, use of fiscal relief funds, etc.</a:t>
            </a:r>
          </a:p>
        </p:txBody>
      </p:sp>
      <p:pic>
        <p:nvPicPr>
          <p:cNvPr id="10" name="Content Placeholder 9" descr="A green circle with white text&#10;&#10;Description automatically generated with low confidence">
            <a:extLst>
              <a:ext uri="{FF2B5EF4-FFF2-40B4-BE49-F238E27FC236}">
                <a16:creationId xmlns:a16="http://schemas.microsoft.com/office/drawing/2014/main" id="{3F621982-ABFF-43C4-B667-EC8D131C7F11}"/>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4740189" y="742950"/>
            <a:ext cx="4052742" cy="3657600"/>
          </a:xfrm>
          <a:noFill/>
        </p:spPr>
      </p:pic>
      <p:sp>
        <p:nvSpPr>
          <p:cNvPr id="4" name="Slide Number Placeholder 3">
            <a:extLst>
              <a:ext uri="{FF2B5EF4-FFF2-40B4-BE49-F238E27FC236}">
                <a16:creationId xmlns:a16="http://schemas.microsoft.com/office/drawing/2014/main" id="{497B0D49-1D17-454F-9F3C-80DDA9263C96}"/>
              </a:ext>
            </a:extLst>
          </p:cNvPr>
          <p:cNvSpPr>
            <a:spLocks noGrp="1"/>
          </p:cNvSpPr>
          <p:nvPr>
            <p:ph type="sldNum" sz="quarter" idx="4"/>
          </p:nvPr>
        </p:nvSpPr>
        <p:spPr>
          <a:xfrm>
            <a:off x="8229600" y="4762614"/>
            <a:ext cx="640080" cy="171337"/>
          </a:xfrm>
        </p:spPr>
        <p:txBody>
          <a:bodyPr wrap="none" anchor="b">
            <a:normAutofit/>
          </a:bodyPr>
          <a:lstStyle/>
          <a:p>
            <a:pPr marL="0" marR="0" lvl="0" indent="0" algn="r" defTabSz="914378" rtl="0" eaLnBrk="1" fontAlgn="auto" latinLnBrk="0" hangingPunct="1">
              <a:lnSpc>
                <a:spcPct val="100000"/>
              </a:lnSpc>
              <a:spcBef>
                <a:spcPts val="0"/>
              </a:spcBef>
              <a:spcAft>
                <a:spcPts val="600"/>
              </a:spcAft>
              <a:buClrTx/>
              <a:buSzTx/>
              <a:buFontTx/>
              <a:buNone/>
              <a:tabLst/>
              <a:defRPr/>
            </a:pPr>
            <a:fld id="{5315D994-0852-4F75-99F1-5016CE36A879}"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378"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8279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B71B-5B63-4095-B6E6-35AB90B2D856}"/>
              </a:ext>
            </a:extLst>
          </p:cNvPr>
          <p:cNvSpPr>
            <a:spLocks noGrp="1"/>
          </p:cNvSpPr>
          <p:nvPr>
            <p:ph type="title"/>
          </p:nvPr>
        </p:nvSpPr>
        <p:spPr>
          <a:xfrm>
            <a:off x="274320" y="205978"/>
            <a:ext cx="8595360" cy="422672"/>
          </a:xfrm>
        </p:spPr>
        <p:txBody>
          <a:bodyPr wrap="square" anchor="t">
            <a:normAutofit/>
          </a:bodyPr>
          <a:lstStyle/>
          <a:p>
            <a:pPr>
              <a:lnSpc>
                <a:spcPct val="90000"/>
              </a:lnSpc>
            </a:pPr>
            <a:r>
              <a:rPr lang="en-US" dirty="0">
                <a:solidFill>
                  <a:schemeClr val="accent3"/>
                </a:solidFill>
              </a:rPr>
              <a:t>Children’s Hospital Graduate Medical Education</a:t>
            </a:r>
            <a:endParaRPr lang="en-US" dirty="0"/>
          </a:p>
        </p:txBody>
      </p:sp>
      <p:sp>
        <p:nvSpPr>
          <p:cNvPr id="4" name="Slide Number Placeholder 3">
            <a:extLst>
              <a:ext uri="{FF2B5EF4-FFF2-40B4-BE49-F238E27FC236}">
                <a16:creationId xmlns:a16="http://schemas.microsoft.com/office/drawing/2014/main" id="{15993577-AA78-45A4-86B4-E23382E4BE13}"/>
              </a:ext>
            </a:extLst>
          </p:cNvPr>
          <p:cNvSpPr>
            <a:spLocks noGrp="1"/>
          </p:cNvSpPr>
          <p:nvPr>
            <p:ph type="sldNum" sz="quarter" idx="4"/>
          </p:nvPr>
        </p:nvSpPr>
        <p:spPr>
          <a:xfrm>
            <a:off x="8229600" y="4762613"/>
            <a:ext cx="640080" cy="171337"/>
          </a:xfrm>
        </p:spPr>
        <p:txBody>
          <a:bodyPr wrap="none" anchor="b">
            <a:normAutofit/>
          </a:bodyPr>
          <a:lstStyle/>
          <a:p>
            <a:pPr marL="0" marR="0" lvl="0" indent="0" defTabSz="914400" rtl="0" eaLnBrk="1" fontAlgn="auto" latinLnBrk="0" hangingPunct="1">
              <a:spcBef>
                <a:spcPts val="0"/>
              </a:spcBef>
              <a:spcAft>
                <a:spcPts val="600"/>
              </a:spcAft>
              <a:buClrTx/>
              <a:buSzTx/>
              <a:buFontTx/>
              <a:buNone/>
              <a:tabLst/>
              <a:defRPr/>
            </a:pPr>
            <a:fld id="{5315D994-0852-4F75-99F1-5016CE36A879}"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13</a:t>
            </a:fld>
            <a:endParaRPr kumimoji="0" lang="en-US" b="0" i="0" u="none" strike="noStrike" kern="1200" cap="none" spc="0" normalizeH="0" baseline="0" noProof="0">
              <a:ln>
                <a:noFill/>
              </a:ln>
              <a:effectLst/>
              <a:uLnTx/>
              <a:uFillTx/>
            </a:endParaRPr>
          </a:p>
        </p:txBody>
      </p:sp>
      <p:graphicFrame>
        <p:nvGraphicFramePr>
          <p:cNvPr id="14" name="Content Placeholder 2">
            <a:extLst>
              <a:ext uri="{FF2B5EF4-FFF2-40B4-BE49-F238E27FC236}">
                <a16:creationId xmlns:a16="http://schemas.microsoft.com/office/drawing/2014/main" id="{64D14CA2-BF9B-4FFF-4A7B-8F1A60B51B78}"/>
              </a:ext>
            </a:extLst>
          </p:cNvPr>
          <p:cNvGraphicFramePr/>
          <p:nvPr>
            <p:extLst>
              <p:ext uri="{D42A27DB-BD31-4B8C-83A1-F6EECF244321}">
                <p14:modId xmlns:p14="http://schemas.microsoft.com/office/powerpoint/2010/main" val="924239437"/>
              </p:ext>
            </p:extLst>
          </p:nvPr>
        </p:nvGraphicFramePr>
        <p:xfrm>
          <a:off x="274320" y="1047750"/>
          <a:ext cx="859536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96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B71B-5B63-4095-B6E6-35AB90B2D856}"/>
              </a:ext>
            </a:extLst>
          </p:cNvPr>
          <p:cNvSpPr>
            <a:spLocks noGrp="1"/>
          </p:cNvSpPr>
          <p:nvPr>
            <p:ph type="title"/>
          </p:nvPr>
        </p:nvSpPr>
        <p:spPr>
          <a:xfrm>
            <a:off x="274320" y="61449"/>
            <a:ext cx="8595360" cy="567201"/>
          </a:xfrm>
        </p:spPr>
        <p:txBody>
          <a:bodyPr/>
          <a:lstStyle/>
          <a:p>
            <a:r>
              <a:rPr lang="en-US" dirty="0"/>
              <a:t>Medicaid </a:t>
            </a:r>
          </a:p>
        </p:txBody>
      </p:sp>
      <p:sp>
        <p:nvSpPr>
          <p:cNvPr id="4" name="Slide Number Placeholder 3">
            <a:extLst>
              <a:ext uri="{FF2B5EF4-FFF2-40B4-BE49-F238E27FC236}">
                <a16:creationId xmlns:a16="http://schemas.microsoft.com/office/drawing/2014/main" id="{15993577-AA78-45A4-86B4-E23382E4BE1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Freeform: Shape 5">
            <a:extLst>
              <a:ext uri="{FF2B5EF4-FFF2-40B4-BE49-F238E27FC236}">
                <a16:creationId xmlns:a16="http://schemas.microsoft.com/office/drawing/2014/main" id="{4822FF64-153D-40A5-901B-8D24A0881315}"/>
              </a:ext>
            </a:extLst>
          </p:cNvPr>
          <p:cNvSpPr/>
          <p:nvPr/>
        </p:nvSpPr>
        <p:spPr>
          <a:xfrm>
            <a:off x="443204" y="1390045"/>
            <a:ext cx="3254525" cy="692497"/>
          </a:xfrm>
          <a:custGeom>
            <a:avLst/>
            <a:gdLst>
              <a:gd name="connsiteX0" fmla="*/ 0 w 8595360"/>
              <a:gd name="connsiteY0" fmla="*/ 0 h 621000"/>
              <a:gd name="connsiteX1" fmla="*/ 8595360 w 8595360"/>
              <a:gd name="connsiteY1" fmla="*/ 0 h 621000"/>
              <a:gd name="connsiteX2" fmla="*/ 8595360 w 8595360"/>
              <a:gd name="connsiteY2" fmla="*/ 621000 h 621000"/>
              <a:gd name="connsiteX3" fmla="*/ 0 w 8595360"/>
              <a:gd name="connsiteY3" fmla="*/ 621000 h 621000"/>
              <a:gd name="connsiteX4" fmla="*/ 0 w 8595360"/>
              <a:gd name="connsiteY4" fmla="*/ 0 h 6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360" h="621000">
                <a:moveTo>
                  <a:pt x="0" y="0"/>
                </a:moveTo>
                <a:lnTo>
                  <a:pt x="8595360" y="0"/>
                </a:lnTo>
                <a:lnTo>
                  <a:pt x="8595360" y="621000"/>
                </a:lnTo>
                <a:lnTo>
                  <a:pt x="0" y="621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marR="0" lvl="1" indent="0" algn="l" defTabSz="844550" rtl="0" eaLnBrk="1" fontAlgn="auto"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12 months continuous eligibility </a:t>
            </a:r>
          </a:p>
          <a:p>
            <a:pPr marL="0" marR="0" lvl="1" indent="0" algn="l" defTabSz="844550" rtl="0" eaLnBrk="1" fontAlgn="auto"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Permanent CHIP </a:t>
            </a:r>
          </a:p>
        </p:txBody>
      </p:sp>
      <p:sp>
        <p:nvSpPr>
          <p:cNvPr id="7" name="Rectangle: Rounded Corners 6">
            <a:extLst>
              <a:ext uri="{FF2B5EF4-FFF2-40B4-BE49-F238E27FC236}">
                <a16:creationId xmlns:a16="http://schemas.microsoft.com/office/drawing/2014/main" id="{090F5A1E-E3FA-4F0E-AA33-F24DCB2764A0}"/>
              </a:ext>
            </a:extLst>
          </p:cNvPr>
          <p:cNvSpPr/>
          <p:nvPr/>
        </p:nvSpPr>
        <p:spPr>
          <a:xfrm>
            <a:off x="443204" y="676724"/>
            <a:ext cx="7854562" cy="731520"/>
          </a:xfrm>
          <a:prstGeom prst="roundRect">
            <a:avLst/>
          </a:prstGeom>
          <a:ln w="190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marL="0" marR="0" lvl="0" indent="0" algn="ctr" defTabSz="10668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4" normalizeH="0" baseline="0" noProof="0" dirty="0">
                <a:ln>
                  <a:noFill/>
                </a:ln>
                <a:solidFill>
                  <a:srgbClr val="FFFFFF"/>
                </a:solidFill>
                <a:effectLst/>
                <a:uLnTx/>
                <a:uFillTx/>
                <a:latin typeface="Arial"/>
                <a:ea typeface="+mn-ea"/>
                <a:cs typeface="+mn-cs"/>
              </a:rPr>
              <a:t>Unwinding of PHE </a:t>
            </a:r>
            <a:br>
              <a:rPr kumimoji="0" lang="en-US" sz="1400" b="1" i="0" u="none" strike="noStrike" kern="1200" cap="all" spc="4" normalizeH="0" baseline="0" noProof="0" dirty="0">
                <a:ln>
                  <a:noFill/>
                </a:ln>
                <a:solidFill>
                  <a:srgbClr val="FFFFFF"/>
                </a:solidFill>
                <a:effectLst/>
                <a:uLnTx/>
                <a:uFillTx/>
                <a:latin typeface="Arial"/>
                <a:ea typeface="+mn-ea"/>
                <a:cs typeface="+mn-cs"/>
              </a:rPr>
            </a:br>
            <a:r>
              <a:rPr kumimoji="0" lang="en-US" sz="1400" b="1" i="0" u="none" strike="noStrike" kern="1200" cap="all" spc="4" normalizeH="0" baseline="0" noProof="0" dirty="0">
                <a:ln>
                  <a:noFill/>
                </a:ln>
                <a:solidFill>
                  <a:srgbClr val="FFFFFF"/>
                </a:solidFill>
                <a:effectLst/>
                <a:uLnTx/>
                <a:uFillTx/>
                <a:latin typeface="Arial"/>
                <a:ea typeface="+mn-ea"/>
                <a:cs typeface="+mn-cs"/>
              </a:rPr>
              <a:t>and impact on Medicaid </a:t>
            </a:r>
          </a:p>
        </p:txBody>
      </p:sp>
      <p:sp>
        <p:nvSpPr>
          <p:cNvPr id="8" name="Freeform: Shape 7">
            <a:extLst>
              <a:ext uri="{FF2B5EF4-FFF2-40B4-BE49-F238E27FC236}">
                <a16:creationId xmlns:a16="http://schemas.microsoft.com/office/drawing/2014/main" id="{7223BD1A-46E9-474A-8900-B0B2E35D7A27}"/>
              </a:ext>
            </a:extLst>
          </p:cNvPr>
          <p:cNvSpPr/>
          <p:nvPr/>
        </p:nvSpPr>
        <p:spPr>
          <a:xfrm>
            <a:off x="4640166" y="1390045"/>
            <a:ext cx="4060629" cy="933589"/>
          </a:xfrm>
          <a:custGeom>
            <a:avLst/>
            <a:gdLst>
              <a:gd name="connsiteX0" fmla="*/ 0 w 8595360"/>
              <a:gd name="connsiteY0" fmla="*/ 0 h 943920"/>
              <a:gd name="connsiteX1" fmla="*/ 8595360 w 8595360"/>
              <a:gd name="connsiteY1" fmla="*/ 0 h 943920"/>
              <a:gd name="connsiteX2" fmla="*/ 8595360 w 8595360"/>
              <a:gd name="connsiteY2" fmla="*/ 943920 h 943920"/>
              <a:gd name="connsiteX3" fmla="*/ 0 w 8595360"/>
              <a:gd name="connsiteY3" fmla="*/ 943920 h 943920"/>
              <a:gd name="connsiteX4" fmla="*/ 0 w 859536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360" h="943920">
                <a:moveTo>
                  <a:pt x="0" y="0"/>
                </a:moveTo>
                <a:lnTo>
                  <a:pt x="8595360" y="0"/>
                </a:lnTo>
                <a:lnTo>
                  <a:pt x="859536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marR="0" lvl="1" indent="0" algn="l" defTabSz="844550" rtl="0" eaLnBrk="1" fontAlgn="auto"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Enhanced 6.2% FMAP</a:t>
            </a:r>
          </a:p>
          <a:p>
            <a:pPr marL="0" marR="0" lvl="1" indent="0" algn="l" defTabSz="844550" rtl="0" eaLnBrk="1" fontAlgn="auto"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MOE end and impact on children’s eligibility </a:t>
            </a:r>
          </a:p>
          <a:p>
            <a:pPr marL="0" marR="0" lvl="1" indent="0" algn="l" defTabSz="844550" rtl="0" eaLnBrk="1" fontAlgn="auto"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States continuing flexibilities, including telehealth </a:t>
            </a:r>
          </a:p>
        </p:txBody>
      </p:sp>
      <p:sp>
        <p:nvSpPr>
          <p:cNvPr id="9" name="Rectangle: Rounded Corners 8">
            <a:extLst>
              <a:ext uri="{FF2B5EF4-FFF2-40B4-BE49-F238E27FC236}">
                <a16:creationId xmlns:a16="http://schemas.microsoft.com/office/drawing/2014/main" id="{8438440E-F309-47AE-9D50-456117734F05}"/>
              </a:ext>
            </a:extLst>
          </p:cNvPr>
          <p:cNvSpPr/>
          <p:nvPr/>
        </p:nvSpPr>
        <p:spPr>
          <a:xfrm>
            <a:off x="443204" y="2388463"/>
            <a:ext cx="3657600" cy="731520"/>
          </a:xfrm>
          <a:prstGeom prst="roundRect">
            <a:avLst/>
          </a:prstGeom>
          <a:ln w="190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marL="0" marR="0" lvl="0" indent="0" algn="ctr" defTabSz="10668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4" normalizeH="0" baseline="0" noProof="0" dirty="0">
                <a:ln>
                  <a:noFill/>
                </a:ln>
                <a:solidFill>
                  <a:srgbClr val="FFFFFF"/>
                </a:solidFill>
                <a:effectLst/>
                <a:uLnTx/>
                <a:uFillTx/>
                <a:latin typeface="Arial"/>
                <a:ea typeface="+mn-ea"/>
                <a:cs typeface="+mn-cs"/>
              </a:rPr>
              <a:t>Supplemental payments</a:t>
            </a:r>
          </a:p>
        </p:txBody>
      </p:sp>
      <p:sp>
        <p:nvSpPr>
          <p:cNvPr id="11" name="Rectangle: Rounded Corners 10">
            <a:extLst>
              <a:ext uri="{FF2B5EF4-FFF2-40B4-BE49-F238E27FC236}">
                <a16:creationId xmlns:a16="http://schemas.microsoft.com/office/drawing/2014/main" id="{71407DC5-77E4-4000-8379-7D029387E251}"/>
              </a:ext>
            </a:extLst>
          </p:cNvPr>
          <p:cNvSpPr/>
          <p:nvPr/>
        </p:nvSpPr>
        <p:spPr>
          <a:xfrm>
            <a:off x="4640166" y="2388462"/>
            <a:ext cx="3657600" cy="731520"/>
          </a:xfrm>
          <a:prstGeom prst="roundRect">
            <a:avLst/>
          </a:prstGeom>
          <a:ln w="190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marL="0" marR="0" lvl="0" indent="0" algn="ctr" defTabSz="10668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4" normalizeH="0" baseline="0" noProof="0" dirty="0">
                <a:ln>
                  <a:noFill/>
                </a:ln>
                <a:solidFill>
                  <a:srgbClr val="FFFFFF"/>
                </a:solidFill>
                <a:effectLst/>
                <a:uLnTx/>
                <a:uFillTx/>
                <a:latin typeface="Arial"/>
                <a:ea typeface="+mn-ea"/>
                <a:cs typeface="+mn-cs"/>
              </a:rPr>
              <a:t>Access focus – RFI response </a:t>
            </a:r>
            <a:br>
              <a:rPr kumimoji="0" lang="en-US" sz="1400" b="1" i="0" u="none" strike="noStrike" kern="1200" cap="all" spc="4" normalizeH="0" baseline="0" noProof="0" dirty="0">
                <a:ln>
                  <a:noFill/>
                </a:ln>
                <a:solidFill>
                  <a:srgbClr val="FFFFFF"/>
                </a:solidFill>
                <a:effectLst/>
                <a:uLnTx/>
                <a:uFillTx/>
                <a:latin typeface="Arial"/>
                <a:ea typeface="+mn-ea"/>
                <a:cs typeface="+mn-cs"/>
              </a:rPr>
            </a:br>
            <a:r>
              <a:rPr kumimoji="0" lang="en-US" sz="1400" b="1" i="0" u="none" strike="noStrike" kern="1200" cap="all" spc="4" normalizeH="0" baseline="0" noProof="0" dirty="0">
                <a:ln>
                  <a:noFill/>
                </a:ln>
                <a:solidFill>
                  <a:srgbClr val="FFFFFF"/>
                </a:solidFill>
                <a:effectLst/>
                <a:uLnTx/>
                <a:uFillTx/>
                <a:latin typeface="Arial"/>
                <a:ea typeface="+mn-ea"/>
                <a:cs typeface="+mn-cs"/>
              </a:rPr>
              <a:t>To inform policy</a:t>
            </a:r>
          </a:p>
        </p:txBody>
      </p:sp>
      <p:sp>
        <p:nvSpPr>
          <p:cNvPr id="10" name="Rectangle: Rounded Corners 9">
            <a:extLst>
              <a:ext uri="{FF2B5EF4-FFF2-40B4-BE49-F238E27FC236}">
                <a16:creationId xmlns:a16="http://schemas.microsoft.com/office/drawing/2014/main" id="{64979117-CD10-44EF-906C-313946377927}"/>
              </a:ext>
            </a:extLst>
          </p:cNvPr>
          <p:cNvSpPr/>
          <p:nvPr/>
        </p:nvSpPr>
        <p:spPr>
          <a:xfrm>
            <a:off x="2513111" y="3735257"/>
            <a:ext cx="3955855" cy="912672"/>
          </a:xfrm>
          <a:prstGeom prst="roundRect">
            <a:avLst/>
          </a:prstGeom>
          <a:ln w="19050">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marL="0" marR="0" lvl="0" indent="0" algn="ctr" defTabSz="1066800" rtl="0" eaLnBrk="1" fontAlgn="auto" latinLnBrk="0" hangingPunct="1">
              <a:lnSpc>
                <a:spcPct val="100000"/>
              </a:lnSpc>
              <a:spcBef>
                <a:spcPct val="0"/>
              </a:spcBef>
              <a:spcAft>
                <a:spcPts val="0"/>
              </a:spcAft>
              <a:buClrTx/>
              <a:buSzTx/>
              <a:buFontTx/>
              <a:buNone/>
              <a:tabLst/>
              <a:defRPr/>
            </a:pPr>
            <a:r>
              <a:rPr kumimoji="0" lang="en-US" sz="1400" b="1" i="0" u="none" strike="noStrike" kern="1200" cap="all" spc="4" normalizeH="0" baseline="0" noProof="0" dirty="0">
                <a:ln>
                  <a:noFill/>
                </a:ln>
                <a:solidFill>
                  <a:srgbClr val="FFFFFF"/>
                </a:solidFill>
                <a:effectLst/>
                <a:uLnTx/>
                <a:uFillTx/>
                <a:latin typeface="Arial"/>
                <a:ea typeface="+mn-ea"/>
                <a:cs typeface="+mn-cs"/>
              </a:rPr>
              <a:t>ACE Kids IMPLEMENTATION </a:t>
            </a:r>
          </a:p>
        </p:txBody>
      </p:sp>
      <p:sp>
        <p:nvSpPr>
          <p:cNvPr id="12" name="TextBox 11">
            <a:extLst>
              <a:ext uri="{FF2B5EF4-FFF2-40B4-BE49-F238E27FC236}">
                <a16:creationId xmlns:a16="http://schemas.microsoft.com/office/drawing/2014/main" id="{D3B43801-05B3-48FD-9C23-6BC23B850147}"/>
              </a:ext>
            </a:extLst>
          </p:cNvPr>
          <p:cNvSpPr txBox="1"/>
          <p:nvPr/>
        </p:nvSpPr>
        <p:spPr>
          <a:xfrm>
            <a:off x="537202" y="3284100"/>
            <a:ext cx="292037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Focus on directed payments </a:t>
            </a:r>
          </a:p>
        </p:txBody>
      </p:sp>
    </p:spTree>
    <p:extLst>
      <p:ext uri="{BB962C8B-B14F-4D97-AF65-F5344CB8AC3E}">
        <p14:creationId xmlns:p14="http://schemas.microsoft.com/office/powerpoint/2010/main" val="315150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B71B-5B63-4095-B6E6-35AB90B2D856}"/>
              </a:ext>
            </a:extLst>
          </p:cNvPr>
          <p:cNvSpPr>
            <a:spLocks noGrp="1"/>
          </p:cNvSpPr>
          <p:nvPr>
            <p:ph type="title"/>
          </p:nvPr>
        </p:nvSpPr>
        <p:spPr/>
        <p:txBody>
          <a:bodyPr wrap="square" anchor="t">
            <a:normAutofit/>
          </a:bodyPr>
          <a:lstStyle/>
          <a:p>
            <a:pPr>
              <a:lnSpc>
                <a:spcPct val="90000"/>
              </a:lnSpc>
            </a:pPr>
            <a:r>
              <a:rPr lang="en-US" dirty="0"/>
              <a:t>ACE Kids Guidance </a:t>
            </a:r>
          </a:p>
        </p:txBody>
      </p:sp>
      <p:sp>
        <p:nvSpPr>
          <p:cNvPr id="3" name="Content Placeholder 2">
            <a:extLst>
              <a:ext uri="{FF2B5EF4-FFF2-40B4-BE49-F238E27FC236}">
                <a16:creationId xmlns:a16="http://schemas.microsoft.com/office/drawing/2014/main" id="{BFEE6C17-4029-488A-B9AF-55945E70E39B}"/>
              </a:ext>
            </a:extLst>
          </p:cNvPr>
          <p:cNvSpPr>
            <a:spLocks noGrp="1"/>
          </p:cNvSpPr>
          <p:nvPr>
            <p:ph idx="1"/>
          </p:nvPr>
        </p:nvSpPr>
        <p:spPr>
          <a:xfrm>
            <a:off x="274320" y="725805"/>
            <a:ext cx="8671972" cy="3933825"/>
          </a:xfrm>
        </p:spPr>
        <p:txBody>
          <a:bodyPr wrap="square" anchor="t">
            <a:normAutofit lnSpcReduction="10000"/>
          </a:bodyPr>
          <a:lstStyle/>
          <a:p>
            <a:pPr marL="0" indent="0">
              <a:spcAft>
                <a:spcPts val="600"/>
              </a:spcAft>
              <a:buNone/>
            </a:pPr>
            <a:r>
              <a:rPr lang="en-US" dirty="0">
                <a:ea typeface="+mn-ea"/>
                <a:cs typeface="+mn-cs"/>
              </a:rPr>
              <a:t>CMS released </a:t>
            </a:r>
            <a:r>
              <a:rPr lang="en-US" dirty="0">
                <a:ea typeface="+mn-ea"/>
                <a:cs typeface="+mn-cs"/>
                <a:hlinkClick r:id="rId3"/>
              </a:rPr>
              <a:t>guidance</a:t>
            </a:r>
            <a:r>
              <a:rPr lang="en-US" dirty="0">
                <a:ea typeface="+mn-ea"/>
                <a:cs typeface="+mn-cs"/>
              </a:rPr>
              <a:t> on Aug. 1:</a:t>
            </a:r>
          </a:p>
          <a:p>
            <a:pPr>
              <a:spcAft>
                <a:spcPts val="600"/>
              </a:spcAft>
            </a:pPr>
            <a:r>
              <a:rPr lang="en-US" dirty="0">
                <a:ea typeface="+mn-ea"/>
                <a:cs typeface="+mn-cs"/>
              </a:rPr>
              <a:t>Defines eligible children but does not specify a specific method of identifying eligible children. </a:t>
            </a:r>
          </a:p>
          <a:p>
            <a:pPr>
              <a:spcAft>
                <a:spcPts val="600"/>
              </a:spcAft>
            </a:pPr>
            <a:r>
              <a:rPr lang="en-US" dirty="0"/>
              <a:t>Outlines requirements for health homes. </a:t>
            </a:r>
          </a:p>
          <a:p>
            <a:pPr>
              <a:spcAft>
                <a:spcPts val="600"/>
              </a:spcAft>
            </a:pPr>
            <a:r>
              <a:rPr lang="en-US" dirty="0"/>
              <a:t>Clarifies flexibility in payment method. </a:t>
            </a:r>
          </a:p>
          <a:p>
            <a:pPr>
              <a:spcAft>
                <a:spcPts val="600"/>
              </a:spcAft>
            </a:pPr>
            <a:r>
              <a:rPr lang="en-US" dirty="0">
                <a:ea typeface="+mn-ea"/>
                <a:cs typeface="+mn-cs"/>
              </a:rPr>
              <a:t>Discusses </a:t>
            </a:r>
            <a:r>
              <a:rPr lang="en-US" dirty="0"/>
              <a:t>i</a:t>
            </a:r>
            <a:r>
              <a:rPr lang="en-US" dirty="0">
                <a:ea typeface="+mn-ea"/>
                <a:cs typeface="+mn-cs"/>
              </a:rPr>
              <a:t>ncreased federal match rate for health home services for 6 months.</a:t>
            </a:r>
          </a:p>
          <a:p>
            <a:pPr>
              <a:spcAft>
                <a:spcPts val="600"/>
              </a:spcAft>
            </a:pPr>
            <a:r>
              <a:rPr lang="en-US" dirty="0"/>
              <a:t>Notes standards for states and providers. </a:t>
            </a:r>
          </a:p>
          <a:p>
            <a:pPr>
              <a:spcAft>
                <a:spcPts val="600"/>
              </a:spcAft>
            </a:pPr>
            <a:r>
              <a:rPr lang="en-US" dirty="0"/>
              <a:t>Highlights the $5 million in state planning grants and plans to provide more details.</a:t>
            </a:r>
          </a:p>
          <a:p>
            <a:pPr>
              <a:spcAft>
                <a:spcPts val="600"/>
              </a:spcAft>
            </a:pPr>
            <a:r>
              <a:rPr lang="en-US" dirty="0"/>
              <a:t>Implementation guide and state plan template \coming soon. </a:t>
            </a:r>
            <a:endParaRPr lang="en-US" dirty="0">
              <a:ea typeface="+mn-ea"/>
              <a:cs typeface="+mn-cs"/>
            </a:endParaRPr>
          </a:p>
        </p:txBody>
      </p:sp>
      <p:sp>
        <p:nvSpPr>
          <p:cNvPr id="4" name="Slide Number Placeholder 3">
            <a:extLst>
              <a:ext uri="{FF2B5EF4-FFF2-40B4-BE49-F238E27FC236}">
                <a16:creationId xmlns:a16="http://schemas.microsoft.com/office/drawing/2014/main" id="{15993577-AA78-45A4-86B4-E23382E4BE13}"/>
              </a:ext>
            </a:extLst>
          </p:cNvPr>
          <p:cNvSpPr>
            <a:spLocks noGrp="1"/>
          </p:cNvSpPr>
          <p:nvPr>
            <p:ph type="sldNum" sz="quarter" idx="4"/>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6151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EFCC-5CE6-470C-8861-1DCE1A775E8B}"/>
              </a:ext>
            </a:extLst>
          </p:cNvPr>
          <p:cNvSpPr>
            <a:spLocks noGrp="1"/>
          </p:cNvSpPr>
          <p:nvPr>
            <p:ph type="title"/>
          </p:nvPr>
        </p:nvSpPr>
        <p:spPr>
          <a:xfrm>
            <a:off x="274319" y="156014"/>
            <a:ext cx="8595360" cy="628650"/>
          </a:xfrm>
        </p:spPr>
        <p:txBody>
          <a:bodyPr/>
          <a:lstStyle/>
          <a:p>
            <a:r>
              <a:rPr lang="en-US" sz="2400" dirty="0"/>
              <a:t>Increased Federal Oversight of Supplemental Payments</a:t>
            </a:r>
          </a:p>
        </p:txBody>
      </p:sp>
      <p:sp>
        <p:nvSpPr>
          <p:cNvPr id="3" name="Text Placeholder 2">
            <a:extLst>
              <a:ext uri="{FF2B5EF4-FFF2-40B4-BE49-F238E27FC236}">
                <a16:creationId xmlns:a16="http://schemas.microsoft.com/office/drawing/2014/main" id="{DB6A0034-FFE8-45B8-B5BC-E0467204B27B}"/>
              </a:ext>
            </a:extLst>
          </p:cNvPr>
          <p:cNvSpPr>
            <a:spLocks noGrp="1"/>
          </p:cNvSpPr>
          <p:nvPr>
            <p:ph type="body" sz="quarter" idx="11"/>
          </p:nvPr>
        </p:nvSpPr>
        <p:spPr>
          <a:xfrm>
            <a:off x="299869" y="722160"/>
            <a:ext cx="8544261" cy="719205"/>
          </a:xfrm>
        </p:spPr>
        <p:txBody>
          <a:bodyPr>
            <a:normAutofit lnSpcReduction="10000"/>
          </a:bodyPr>
          <a:lstStyle/>
          <a:p>
            <a:r>
              <a:rPr lang="en-US" sz="1588" dirty="0"/>
              <a:t>Several CMS actions in recent years, most notably the Medicaid Fiscal Accountability Rule (MFAR), have illustrated the government’s increasing scrutiny over Medicaid supplemental payments and any non-federal share financing.</a:t>
            </a:r>
          </a:p>
        </p:txBody>
      </p:sp>
      <p:graphicFrame>
        <p:nvGraphicFramePr>
          <p:cNvPr id="7" name="Content Placeholder 6">
            <a:extLst>
              <a:ext uri="{FF2B5EF4-FFF2-40B4-BE49-F238E27FC236}">
                <a16:creationId xmlns:a16="http://schemas.microsoft.com/office/drawing/2014/main" id="{A36B5FC7-094D-456B-A051-B0062A6442AE}"/>
              </a:ext>
            </a:extLst>
          </p:cNvPr>
          <p:cNvGraphicFramePr>
            <a:graphicFrameLocks noGrp="1"/>
          </p:cNvGraphicFramePr>
          <p:nvPr>
            <p:ph sz="quarter" idx="15"/>
            <p:extLst>
              <p:ext uri="{D42A27DB-BD31-4B8C-83A1-F6EECF244321}">
                <p14:modId xmlns:p14="http://schemas.microsoft.com/office/powerpoint/2010/main" val="3195746664"/>
              </p:ext>
            </p:extLst>
          </p:nvPr>
        </p:nvGraphicFramePr>
        <p:xfrm>
          <a:off x="299869" y="1527507"/>
          <a:ext cx="8545186" cy="345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3140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7C3E-6714-4085-82FD-F300202B61B8}"/>
              </a:ext>
            </a:extLst>
          </p:cNvPr>
          <p:cNvSpPr>
            <a:spLocks noGrp="1"/>
          </p:cNvSpPr>
          <p:nvPr>
            <p:ph type="title"/>
          </p:nvPr>
        </p:nvSpPr>
        <p:spPr/>
        <p:txBody>
          <a:bodyPr/>
          <a:lstStyle/>
          <a:p>
            <a:r>
              <a:rPr lang="en-US" dirty="0"/>
              <a:t>What’s Next on Supplemental Payments?</a:t>
            </a:r>
          </a:p>
        </p:txBody>
      </p:sp>
      <p:sp>
        <p:nvSpPr>
          <p:cNvPr id="3" name="Text Placeholder 2">
            <a:extLst>
              <a:ext uri="{FF2B5EF4-FFF2-40B4-BE49-F238E27FC236}">
                <a16:creationId xmlns:a16="http://schemas.microsoft.com/office/drawing/2014/main" id="{2A76F513-0F14-432D-B142-35BDD2C4F5BF}"/>
              </a:ext>
            </a:extLst>
          </p:cNvPr>
          <p:cNvSpPr>
            <a:spLocks noGrp="1"/>
          </p:cNvSpPr>
          <p:nvPr>
            <p:ph type="body" sz="quarter" idx="11"/>
          </p:nvPr>
        </p:nvSpPr>
        <p:spPr>
          <a:xfrm>
            <a:off x="299868" y="717737"/>
            <a:ext cx="8544261" cy="605118"/>
          </a:xfrm>
          <a:solidFill>
            <a:schemeClr val="accent1"/>
          </a:solidFill>
        </p:spPr>
        <p:txBody>
          <a:bodyPr>
            <a:normAutofit lnSpcReduction="10000"/>
          </a:bodyPr>
          <a:lstStyle/>
          <a:p>
            <a:r>
              <a:rPr lang="en-US"/>
              <a:t>CHA will continue to monitor future developments in Medicaid supplemental payment policy that may impact children’s hospitals.</a:t>
            </a:r>
          </a:p>
        </p:txBody>
      </p:sp>
      <p:sp>
        <p:nvSpPr>
          <p:cNvPr id="4" name="Content Placeholder 3">
            <a:extLst>
              <a:ext uri="{FF2B5EF4-FFF2-40B4-BE49-F238E27FC236}">
                <a16:creationId xmlns:a16="http://schemas.microsoft.com/office/drawing/2014/main" id="{B7B9E19C-159B-48B0-9CBC-E9C499F3601A}"/>
              </a:ext>
            </a:extLst>
          </p:cNvPr>
          <p:cNvSpPr>
            <a:spLocks noGrp="1"/>
          </p:cNvSpPr>
          <p:nvPr>
            <p:ph sz="quarter" idx="15"/>
          </p:nvPr>
        </p:nvSpPr>
        <p:spPr>
          <a:xfrm>
            <a:off x="299868" y="1327416"/>
            <a:ext cx="8544261" cy="3303374"/>
          </a:xfrm>
        </p:spPr>
        <p:txBody>
          <a:bodyPr/>
          <a:lstStyle/>
          <a:p>
            <a:r>
              <a:rPr lang="en-US" dirty="0"/>
              <a:t>The MACPAC June 2022 Report to Congress alludes to further examination on:</a:t>
            </a:r>
          </a:p>
          <a:p>
            <a:pPr lvl="1"/>
            <a:r>
              <a:rPr lang="en-US" dirty="0"/>
              <a:t>Upper limits on directed payments.</a:t>
            </a:r>
          </a:p>
          <a:p>
            <a:pPr lvl="1"/>
            <a:r>
              <a:rPr lang="en-US" dirty="0"/>
              <a:t>Additional reporting requirements to heighten transparency.</a:t>
            </a:r>
          </a:p>
          <a:p>
            <a:r>
              <a:rPr lang="en-US" dirty="0"/>
              <a:t>CMS modified its preprint form in 2021 to require states to include more information on the sources of nonfederal share used to finance directed payments.</a:t>
            </a:r>
          </a:p>
          <a:p>
            <a:pPr lvl="1"/>
            <a:r>
              <a:rPr lang="en-US" dirty="0"/>
              <a:t>Effective July 2021, so information is not yet available, but CMS and MACPAC may further examine the sources of nonfederal share used to finance directed payments.</a:t>
            </a:r>
          </a:p>
          <a:p>
            <a:r>
              <a:rPr lang="en-US" dirty="0"/>
              <a:t>CMS may also address supplemental payments in future rulemaking.</a:t>
            </a:r>
          </a:p>
        </p:txBody>
      </p:sp>
    </p:spTree>
    <p:extLst>
      <p:ext uri="{BB962C8B-B14F-4D97-AF65-F5344CB8AC3E}">
        <p14:creationId xmlns:p14="http://schemas.microsoft.com/office/powerpoint/2010/main" val="9916126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B312-D378-4B02-9EF8-0372DA317126}"/>
              </a:ext>
            </a:extLst>
          </p:cNvPr>
          <p:cNvSpPr>
            <a:spLocks noGrp="1"/>
          </p:cNvSpPr>
          <p:nvPr>
            <p:ph type="title"/>
          </p:nvPr>
        </p:nvSpPr>
        <p:spPr/>
        <p:txBody>
          <a:bodyPr/>
          <a:lstStyle/>
          <a:p>
            <a:r>
              <a:rPr lang="en-US"/>
              <a:t>Recent Engagement on Supplemental Payments</a:t>
            </a:r>
          </a:p>
        </p:txBody>
      </p:sp>
      <p:sp>
        <p:nvSpPr>
          <p:cNvPr id="3" name="Text Placeholder 2">
            <a:extLst>
              <a:ext uri="{FF2B5EF4-FFF2-40B4-BE49-F238E27FC236}">
                <a16:creationId xmlns:a16="http://schemas.microsoft.com/office/drawing/2014/main" id="{D8D466D9-C91D-479F-B4FB-6B7FD32298F4}"/>
              </a:ext>
            </a:extLst>
          </p:cNvPr>
          <p:cNvSpPr>
            <a:spLocks noGrp="1"/>
          </p:cNvSpPr>
          <p:nvPr>
            <p:ph type="body" sz="quarter" idx="11"/>
          </p:nvPr>
        </p:nvSpPr>
        <p:spPr>
          <a:xfrm>
            <a:off x="291997" y="771730"/>
            <a:ext cx="8544261" cy="737719"/>
          </a:xfrm>
          <a:solidFill>
            <a:schemeClr val="accent2"/>
          </a:solidFill>
        </p:spPr>
        <p:txBody>
          <a:bodyPr>
            <a:normAutofit fontScale="92500"/>
          </a:bodyPr>
          <a:lstStyle/>
          <a:p>
            <a:r>
              <a:rPr lang="en-US" sz="1853"/>
              <a:t>Supplemental payments remain critical to closing the gap between hospital costs and reimbursement, thereby helping to ensure Medicaid enrollees’ access to care.</a:t>
            </a:r>
          </a:p>
        </p:txBody>
      </p:sp>
      <p:graphicFrame>
        <p:nvGraphicFramePr>
          <p:cNvPr id="9" name="Chart 8">
            <a:extLst>
              <a:ext uri="{FF2B5EF4-FFF2-40B4-BE49-F238E27FC236}">
                <a16:creationId xmlns:a16="http://schemas.microsoft.com/office/drawing/2014/main" id="{C4AA5320-FB37-4E52-A0E3-8958296AB42A}"/>
              </a:ext>
            </a:extLst>
          </p:cNvPr>
          <p:cNvGraphicFramePr/>
          <p:nvPr/>
        </p:nvGraphicFramePr>
        <p:xfrm>
          <a:off x="5227545" y="1977903"/>
          <a:ext cx="3604033" cy="24510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CB14E7E-F693-49E8-B9F2-F9B7006C7527}"/>
              </a:ext>
            </a:extLst>
          </p:cNvPr>
          <p:cNvSpPr txBox="1"/>
          <p:nvPr/>
        </p:nvSpPr>
        <p:spPr>
          <a:xfrm>
            <a:off x="4824133" y="1509449"/>
            <a:ext cx="4113474" cy="499880"/>
          </a:xfrm>
          <a:prstGeom prst="rect">
            <a:avLst/>
          </a:prstGeom>
          <a:noFill/>
        </p:spPr>
        <p:txBody>
          <a:bodyPr wrap="square" rtlCol="0">
            <a:spAutoFit/>
          </a:bodyPr>
          <a:lstStyle/>
          <a:p>
            <a:pPr algn="ctr"/>
            <a:r>
              <a:rPr lang="en-US" sz="1324" b="1"/>
              <a:t>Estimated Percentage of Hospital Costs Reimbursed by Payer</a:t>
            </a:r>
          </a:p>
        </p:txBody>
      </p:sp>
      <p:sp>
        <p:nvSpPr>
          <p:cNvPr id="11" name="TextBox 10">
            <a:extLst>
              <a:ext uri="{FF2B5EF4-FFF2-40B4-BE49-F238E27FC236}">
                <a16:creationId xmlns:a16="http://schemas.microsoft.com/office/drawing/2014/main" id="{CB3E0CDB-B336-4331-918D-C8D40EB8DE9E}"/>
              </a:ext>
            </a:extLst>
          </p:cNvPr>
          <p:cNvSpPr txBox="1"/>
          <p:nvPr/>
        </p:nvSpPr>
        <p:spPr>
          <a:xfrm>
            <a:off x="553879" y="1536935"/>
            <a:ext cx="4683415" cy="3486724"/>
          </a:xfrm>
          <a:prstGeom prst="rect">
            <a:avLst/>
          </a:prstGeom>
          <a:noFill/>
        </p:spPr>
        <p:txBody>
          <a:bodyPr wrap="square" rtlCol="0">
            <a:spAutoFit/>
          </a:bodyPr>
          <a:lstStyle/>
          <a:p>
            <a:pPr lvl="0"/>
            <a:r>
              <a:rPr lang="en-US" sz="1400" kern="0" dirty="0"/>
              <a:t>CHA sent letters to CMS and MACPAC emphasizing that: </a:t>
            </a:r>
          </a:p>
          <a:p>
            <a:pPr marL="226931" indent="-226931">
              <a:spcBef>
                <a:spcPts val="397"/>
              </a:spcBef>
              <a:buFont typeface="Wingdings" pitchFamily="2" charset="2"/>
              <a:buChar char="§"/>
            </a:pPr>
            <a:r>
              <a:rPr lang="en-US" sz="1400" b="1" kern="0" dirty="0"/>
              <a:t>Supplemental payments are often not supplemental at all. </a:t>
            </a:r>
          </a:p>
          <a:p>
            <a:pPr marL="226931" indent="-226931">
              <a:spcBef>
                <a:spcPts val="397"/>
              </a:spcBef>
              <a:buFont typeface="Wingdings" pitchFamily="2" charset="2"/>
              <a:buChar char="§"/>
            </a:pPr>
            <a:r>
              <a:rPr lang="en-US" sz="1400" b="1" kern="0" dirty="0"/>
              <a:t>Access should be central to future decision-making on supplemental payments. </a:t>
            </a:r>
          </a:p>
          <a:p>
            <a:pPr marL="226931" indent="-226931">
              <a:spcBef>
                <a:spcPts val="397"/>
              </a:spcBef>
              <a:buFont typeface="Wingdings" pitchFamily="2" charset="2"/>
              <a:buChar char="§"/>
            </a:pPr>
            <a:r>
              <a:rPr lang="en-US" sz="1400" b="1" kern="0" dirty="0"/>
              <a:t>Data collection should be streamlined.</a:t>
            </a:r>
          </a:p>
          <a:p>
            <a:pPr>
              <a:spcBef>
                <a:spcPts val="397"/>
              </a:spcBef>
            </a:pPr>
            <a:endParaRPr lang="en-US" sz="1200" b="1" kern="0" dirty="0"/>
          </a:p>
          <a:p>
            <a:pPr>
              <a:spcBef>
                <a:spcPts val="397"/>
              </a:spcBef>
            </a:pPr>
            <a:r>
              <a:rPr lang="en-US" sz="1400" kern="0" dirty="0"/>
              <a:t>Highlighted the importance to access in CMS RFI response.</a:t>
            </a:r>
          </a:p>
          <a:p>
            <a:pPr>
              <a:spcBef>
                <a:spcPts val="397"/>
              </a:spcBef>
            </a:pPr>
            <a:endParaRPr lang="en-US" sz="1200" kern="0" dirty="0"/>
          </a:p>
          <a:p>
            <a:pPr>
              <a:spcBef>
                <a:spcPts val="397"/>
              </a:spcBef>
            </a:pPr>
            <a:r>
              <a:rPr lang="en-US" sz="1400" kern="0" dirty="0"/>
              <a:t>Exploring letter to CMS on directed payments and data on impact of directed payments on children’s hospitals.</a:t>
            </a:r>
          </a:p>
          <a:p>
            <a:pPr>
              <a:spcBef>
                <a:spcPts val="397"/>
              </a:spcBef>
            </a:pPr>
            <a:endParaRPr lang="en-US" sz="1191" b="1" kern="0" dirty="0"/>
          </a:p>
        </p:txBody>
      </p:sp>
    </p:spTree>
    <p:extLst>
      <p:ext uri="{BB962C8B-B14F-4D97-AF65-F5344CB8AC3E}">
        <p14:creationId xmlns:p14="http://schemas.microsoft.com/office/powerpoint/2010/main" val="1946135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0E1E-09D7-4A0C-AC40-8B3EAE174C12}"/>
              </a:ext>
            </a:extLst>
          </p:cNvPr>
          <p:cNvSpPr>
            <a:spLocks noGrp="1"/>
          </p:cNvSpPr>
          <p:nvPr>
            <p:ph type="title"/>
          </p:nvPr>
        </p:nvSpPr>
        <p:spPr>
          <a:xfrm>
            <a:off x="192819" y="180889"/>
            <a:ext cx="8758362" cy="422672"/>
          </a:xfrm>
        </p:spPr>
        <p:txBody>
          <a:bodyPr/>
          <a:lstStyle/>
          <a:p>
            <a:r>
              <a:rPr lang="en-US" sz="2400" i="1" dirty="0"/>
              <a:t>Health &amp; Hospital Corporation of Marion County v. </a:t>
            </a:r>
            <a:r>
              <a:rPr lang="en-US" sz="2400" i="1" dirty="0" err="1"/>
              <a:t>Talevski</a:t>
            </a:r>
            <a:endParaRPr lang="en-US" sz="2400" i="1" dirty="0"/>
          </a:p>
        </p:txBody>
      </p:sp>
      <p:sp>
        <p:nvSpPr>
          <p:cNvPr id="3" name="Text Placeholder 2">
            <a:extLst>
              <a:ext uri="{FF2B5EF4-FFF2-40B4-BE49-F238E27FC236}">
                <a16:creationId xmlns:a16="http://schemas.microsoft.com/office/drawing/2014/main" id="{46377D90-4F4E-43E1-B821-3ADF8FA5357F}"/>
              </a:ext>
            </a:extLst>
          </p:cNvPr>
          <p:cNvSpPr>
            <a:spLocks noGrp="1"/>
          </p:cNvSpPr>
          <p:nvPr>
            <p:ph type="body" sz="quarter" idx="11"/>
          </p:nvPr>
        </p:nvSpPr>
        <p:spPr>
          <a:xfrm>
            <a:off x="299869" y="626232"/>
            <a:ext cx="8544261" cy="605118"/>
          </a:xfrm>
        </p:spPr>
        <p:txBody>
          <a:bodyPr>
            <a:normAutofit fontScale="85000" lnSpcReduction="10000"/>
          </a:bodyPr>
          <a:lstStyle/>
          <a:p>
            <a:r>
              <a:rPr lang="en-US"/>
              <a:t>During the next Supreme Court term, the Court will rule on a case that will impact whether private entities can get into court if the Medicaid program causes harm.</a:t>
            </a:r>
          </a:p>
        </p:txBody>
      </p:sp>
      <p:pic>
        <p:nvPicPr>
          <p:cNvPr id="10" name="Graphic 9" descr="Fork In Road outline">
            <a:extLst>
              <a:ext uri="{FF2B5EF4-FFF2-40B4-BE49-F238E27FC236}">
                <a16:creationId xmlns:a16="http://schemas.microsoft.com/office/drawing/2014/main" id="{F630498D-5100-492E-970D-CC60AAC74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5212" y="1535835"/>
            <a:ext cx="1764926" cy="1764926"/>
          </a:xfrm>
          <a:prstGeom prst="rect">
            <a:avLst/>
          </a:prstGeom>
        </p:spPr>
      </p:pic>
      <p:sp>
        <p:nvSpPr>
          <p:cNvPr id="17" name="TextBox 16">
            <a:extLst>
              <a:ext uri="{FF2B5EF4-FFF2-40B4-BE49-F238E27FC236}">
                <a16:creationId xmlns:a16="http://schemas.microsoft.com/office/drawing/2014/main" id="{170E6569-7E41-4F53-B9DC-536033E2B7F0}"/>
              </a:ext>
            </a:extLst>
          </p:cNvPr>
          <p:cNvSpPr txBox="1"/>
          <p:nvPr/>
        </p:nvSpPr>
        <p:spPr>
          <a:xfrm>
            <a:off x="3875212" y="3333606"/>
            <a:ext cx="1764926" cy="1314142"/>
          </a:xfrm>
          <a:prstGeom prst="rect">
            <a:avLst/>
          </a:prstGeom>
          <a:noFill/>
        </p:spPr>
        <p:txBody>
          <a:bodyPr wrap="square" rtlCol="0">
            <a:spAutoFit/>
          </a:bodyPr>
          <a:lstStyle/>
          <a:p>
            <a:pPr algn="ctr"/>
            <a:r>
              <a:rPr lang="en-US" sz="1588" b="1" dirty="0"/>
              <a:t>Paths for Private Parties to Sue to Enforce Medicaid Rights</a:t>
            </a:r>
          </a:p>
        </p:txBody>
      </p:sp>
      <p:sp>
        <p:nvSpPr>
          <p:cNvPr id="19" name="TextBox 18">
            <a:extLst>
              <a:ext uri="{FF2B5EF4-FFF2-40B4-BE49-F238E27FC236}">
                <a16:creationId xmlns:a16="http://schemas.microsoft.com/office/drawing/2014/main" id="{61794DD4-2798-4268-A4C4-841B28E0950C}"/>
              </a:ext>
            </a:extLst>
          </p:cNvPr>
          <p:cNvSpPr txBox="1"/>
          <p:nvPr/>
        </p:nvSpPr>
        <p:spPr>
          <a:xfrm>
            <a:off x="192819" y="1414620"/>
            <a:ext cx="3311045" cy="1802866"/>
          </a:xfrm>
          <a:prstGeom prst="rect">
            <a:avLst/>
          </a:prstGeom>
          <a:noFill/>
          <a:ln w="19050">
            <a:solidFill>
              <a:srgbClr val="FF0000"/>
            </a:solidFill>
            <a:prstDash val="dash"/>
          </a:ln>
        </p:spPr>
        <p:txBody>
          <a:bodyPr wrap="square" rtlCol="0">
            <a:spAutoFit/>
          </a:bodyPr>
          <a:lstStyle/>
          <a:p>
            <a:pPr algn="ctr"/>
            <a:r>
              <a:rPr lang="en-US" sz="1588" b="1"/>
              <a:t>Direct Enforcement of Medicaid Provisions through Supremacy Clause</a:t>
            </a:r>
          </a:p>
          <a:p>
            <a:pPr algn="l"/>
            <a:r>
              <a:rPr lang="en-US" sz="1588"/>
              <a:t>A 2015 Supreme Court </a:t>
            </a:r>
            <a:r>
              <a:rPr lang="en-US" sz="1588">
                <a:hlinkClick r:id="rId5"/>
              </a:rPr>
              <a:t>decision</a:t>
            </a:r>
            <a:r>
              <a:rPr lang="en-US" sz="1588"/>
              <a:t> in </a:t>
            </a:r>
            <a:r>
              <a:rPr lang="en-US" sz="1588" i="1"/>
              <a:t>Armstrong v. Exceptional Child Center</a:t>
            </a:r>
            <a:r>
              <a:rPr lang="en-US" sz="1588"/>
              <a:t> foreclosed this path for legal action against Medicaid.</a:t>
            </a:r>
          </a:p>
        </p:txBody>
      </p:sp>
      <p:sp>
        <p:nvSpPr>
          <p:cNvPr id="20" name="TextBox 19">
            <a:extLst>
              <a:ext uri="{FF2B5EF4-FFF2-40B4-BE49-F238E27FC236}">
                <a16:creationId xmlns:a16="http://schemas.microsoft.com/office/drawing/2014/main" id="{56BF8C34-A725-4053-9590-726E313FB8A0}"/>
              </a:ext>
            </a:extLst>
          </p:cNvPr>
          <p:cNvSpPr txBox="1"/>
          <p:nvPr/>
        </p:nvSpPr>
        <p:spPr>
          <a:xfrm>
            <a:off x="5711404" y="1414620"/>
            <a:ext cx="3311045" cy="3024674"/>
          </a:xfrm>
          <a:prstGeom prst="rect">
            <a:avLst/>
          </a:prstGeom>
          <a:noFill/>
          <a:ln w="19050">
            <a:solidFill>
              <a:schemeClr val="bg2"/>
            </a:solidFill>
            <a:prstDash val="dash"/>
          </a:ln>
        </p:spPr>
        <p:txBody>
          <a:bodyPr wrap="square" rtlCol="0">
            <a:spAutoFit/>
          </a:bodyPr>
          <a:lstStyle/>
          <a:p>
            <a:pPr algn="ctr"/>
            <a:r>
              <a:rPr lang="en-US" sz="1588" b="1" dirty="0"/>
              <a:t>Using Section 1983</a:t>
            </a:r>
          </a:p>
          <a:p>
            <a:r>
              <a:rPr lang="en-US" sz="1588" dirty="0"/>
              <a:t>The decision in this case will rule on whether private parties can sue Medicaid for violating a person’s rights. If the Court rules against the enrollees, </a:t>
            </a:r>
            <a:r>
              <a:rPr lang="en-US" sz="1588" b="1" i="1" dirty="0"/>
              <a:t>only CMS will be able to ensure enrollees’ rights are protected</a:t>
            </a:r>
            <a:r>
              <a:rPr lang="en-US" sz="1588" dirty="0"/>
              <a:t>, even though CMS has limited resources and limited on-the-ground information on how programs operate, potentially placing enrollee rights in jeopardy.</a:t>
            </a:r>
          </a:p>
        </p:txBody>
      </p:sp>
      <p:pic>
        <p:nvPicPr>
          <p:cNvPr id="22" name="Graphic 21" descr="Close with solid fill">
            <a:extLst>
              <a:ext uri="{FF2B5EF4-FFF2-40B4-BE49-F238E27FC236}">
                <a16:creationId xmlns:a16="http://schemas.microsoft.com/office/drawing/2014/main" id="{5EAFF504-6497-4AAF-9F26-6DA2A2E28A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59227" y="1557424"/>
            <a:ext cx="723073" cy="723073"/>
          </a:xfrm>
          <a:prstGeom prst="rect">
            <a:avLst/>
          </a:prstGeom>
        </p:spPr>
      </p:pic>
      <p:pic>
        <p:nvPicPr>
          <p:cNvPr id="24" name="Graphic 23" descr="Question mark">
            <a:extLst>
              <a:ext uri="{FF2B5EF4-FFF2-40B4-BE49-F238E27FC236}">
                <a16:creationId xmlns:a16="http://schemas.microsoft.com/office/drawing/2014/main" id="{CCA55A75-5D24-46B1-8B91-B06E994C56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17727" y="1616401"/>
            <a:ext cx="605118" cy="605118"/>
          </a:xfrm>
          <a:prstGeom prst="rect">
            <a:avLst/>
          </a:prstGeom>
        </p:spPr>
      </p:pic>
      <p:sp>
        <p:nvSpPr>
          <p:cNvPr id="11" name="Footer Placeholder 2">
            <a:extLst>
              <a:ext uri="{FF2B5EF4-FFF2-40B4-BE49-F238E27FC236}">
                <a16:creationId xmlns:a16="http://schemas.microsoft.com/office/drawing/2014/main" id="{17FE9400-6D39-411F-9757-B84FFB3F46B4}"/>
              </a:ext>
            </a:extLst>
          </p:cNvPr>
          <p:cNvSpPr txBox="1"/>
          <p:nvPr/>
        </p:nvSpPr>
        <p:spPr>
          <a:xfrm>
            <a:off x="235324" y="4647748"/>
            <a:ext cx="7650704" cy="151279"/>
          </a:xfrm>
          <a:prstGeom prst="rect">
            <a:avLst/>
          </a:prstGeom>
        </p:spPr>
        <p:txBody>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a:lstStyle>
          <a:p>
            <a:r>
              <a:rPr lang="en-US" sz="794">
                <a:latin typeface="+mn-lt"/>
              </a:rPr>
              <a:t>2022 Medicaid Landscape – Opportunities &amp; Challenges in the Year Ahead, July 18, 2022</a:t>
            </a:r>
            <a:endParaRPr lang="en-US" altLang="en-US" sz="794">
              <a:latin typeface="+mn-lt"/>
            </a:endParaRPr>
          </a:p>
        </p:txBody>
      </p:sp>
    </p:spTree>
    <p:extLst>
      <p:ext uri="{BB962C8B-B14F-4D97-AF65-F5344CB8AC3E}">
        <p14:creationId xmlns:p14="http://schemas.microsoft.com/office/powerpoint/2010/main" val="9981945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62E8DCE-7606-4BCB-865F-1D646E80E6AB}"/>
              </a:ext>
            </a:extLst>
          </p:cNvPr>
          <p:cNvSpPr>
            <a:spLocks noGrp="1"/>
          </p:cNvSpPr>
          <p:nvPr>
            <p:ph sz="half" idx="4294967295"/>
          </p:nvPr>
        </p:nvSpPr>
        <p:spPr>
          <a:xfrm>
            <a:off x="4085650" y="1208708"/>
            <a:ext cx="5058350" cy="2554545"/>
          </a:xfrm>
        </p:spPr>
        <p:txBody>
          <a:bodyPr wrap="square" anchor="t">
            <a:spAutoFit/>
          </a:bodyPr>
          <a:lstStyle/>
          <a:p>
            <a:pPr marL="0" indent="0">
              <a:spcBef>
                <a:spcPts val="1800"/>
              </a:spcBef>
              <a:buNone/>
            </a:pPr>
            <a:r>
              <a:rPr lang="en-US" sz="2000" dirty="0">
                <a:solidFill>
                  <a:schemeClr val="bg1"/>
                </a:solidFill>
              </a:rPr>
              <a:t>Policy priorities and status</a:t>
            </a:r>
          </a:p>
          <a:p>
            <a:pPr marL="0" indent="0">
              <a:spcBef>
                <a:spcPts val="1800"/>
              </a:spcBef>
              <a:buNone/>
            </a:pPr>
            <a:r>
              <a:rPr lang="en-US" sz="2000" dirty="0">
                <a:solidFill>
                  <a:schemeClr val="bg1"/>
                </a:solidFill>
              </a:rPr>
              <a:t>Next steps to advance</a:t>
            </a:r>
          </a:p>
          <a:p>
            <a:pPr marL="0" indent="0">
              <a:spcBef>
                <a:spcPts val="1800"/>
              </a:spcBef>
              <a:buNone/>
            </a:pPr>
            <a:r>
              <a:rPr lang="en-US" sz="2000" dirty="0">
                <a:solidFill>
                  <a:schemeClr val="bg1"/>
                </a:solidFill>
              </a:rPr>
              <a:t>Discussion/questions</a:t>
            </a:r>
          </a:p>
          <a:p>
            <a:pPr marL="0" indent="0">
              <a:spcBef>
                <a:spcPts val="1800"/>
              </a:spcBef>
              <a:buNone/>
            </a:pPr>
            <a:endParaRPr lang="en-US" dirty="0">
              <a:solidFill>
                <a:schemeClr val="bg1"/>
              </a:solidFill>
            </a:endParaRPr>
          </a:p>
          <a:p>
            <a:pPr marL="0" indent="0">
              <a:spcBef>
                <a:spcPts val="1800"/>
              </a:spcBef>
              <a:buNone/>
            </a:pPr>
            <a:endParaRPr lang="en-US" sz="2000" dirty="0">
              <a:solidFill>
                <a:schemeClr val="bg1"/>
              </a:solidFill>
            </a:endParaRPr>
          </a:p>
        </p:txBody>
      </p:sp>
      <p:sp>
        <p:nvSpPr>
          <p:cNvPr id="2" name="Title 1"/>
          <p:cNvSpPr>
            <a:spLocks noGrp="1"/>
          </p:cNvSpPr>
          <p:nvPr>
            <p:ph type="title" idx="4294967295"/>
          </p:nvPr>
        </p:nvSpPr>
        <p:spPr>
          <a:xfrm>
            <a:off x="1602325" y="548469"/>
            <a:ext cx="7434285" cy="339299"/>
          </a:xfrm>
        </p:spPr>
        <p:txBody>
          <a:bodyPr wrap="square" anchor="t">
            <a:normAutofit fontScale="90000"/>
          </a:bodyPr>
          <a:lstStyle/>
          <a:p>
            <a:pPr algn="l">
              <a:lnSpc>
                <a:spcPct val="90000"/>
              </a:lnSpc>
            </a:pPr>
            <a:r>
              <a:rPr lang="en-US" b="1" dirty="0"/>
              <a:t>Agenda 	</a:t>
            </a:r>
          </a:p>
        </p:txBody>
      </p:sp>
      <p:sp>
        <p:nvSpPr>
          <p:cNvPr id="5" name="Slide Number Placeholder 4">
            <a:extLst>
              <a:ext uri="{FF2B5EF4-FFF2-40B4-BE49-F238E27FC236}">
                <a16:creationId xmlns:a16="http://schemas.microsoft.com/office/drawing/2014/main" id="{23BEAC3E-5CE2-413B-AF89-2C670EB6F269}"/>
              </a:ext>
            </a:extLst>
          </p:cNvPr>
          <p:cNvSpPr>
            <a:spLocks noGrp="1"/>
          </p:cNvSpPr>
          <p:nvPr>
            <p:ph type="sldNum" sz="quarter" idx="4"/>
          </p:nvPr>
        </p:nvSpPr>
        <p:spPr/>
        <p:txBody>
          <a:bodyPr/>
          <a:lstStyle/>
          <a:p>
            <a:fld id="{5315D994-0852-4F75-99F1-5016CE36A879}" type="slidenum">
              <a:rPr lang="en-US" smtClean="0"/>
              <a:pPr/>
              <a:t>2</a:t>
            </a:fld>
            <a:endParaRPr lang="en-US" dirty="0"/>
          </a:p>
        </p:txBody>
      </p:sp>
    </p:spTree>
    <p:extLst>
      <p:ext uri="{BB962C8B-B14F-4D97-AF65-F5344CB8AC3E}">
        <p14:creationId xmlns:p14="http://schemas.microsoft.com/office/powerpoint/2010/main" val="74021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B351-C177-BAFC-0561-02554CD22037}"/>
              </a:ext>
            </a:extLst>
          </p:cNvPr>
          <p:cNvSpPr>
            <a:spLocks noGrp="1"/>
          </p:cNvSpPr>
          <p:nvPr>
            <p:ph type="ctrTitle"/>
          </p:nvPr>
        </p:nvSpPr>
        <p:spPr>
          <a:xfrm>
            <a:off x="3202106" y="1308778"/>
            <a:ext cx="2475363" cy="492443"/>
          </a:xfrm>
        </p:spPr>
        <p:txBody>
          <a:bodyPr/>
          <a:lstStyle/>
          <a:p>
            <a:r>
              <a:rPr lang="en-US" dirty="0">
                <a:cs typeface="Arial"/>
              </a:rPr>
              <a:t>Questions?</a:t>
            </a:r>
            <a:endParaRPr lang="en-US" dirty="0"/>
          </a:p>
        </p:txBody>
      </p:sp>
    </p:spTree>
    <p:extLst>
      <p:ext uri="{BB962C8B-B14F-4D97-AF65-F5344CB8AC3E}">
        <p14:creationId xmlns:p14="http://schemas.microsoft.com/office/powerpoint/2010/main" val="107251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16182" y="1330138"/>
            <a:ext cx="6511636" cy="1466849"/>
          </a:xfrm>
        </p:spPr>
        <p:txBody>
          <a:bodyPr/>
          <a:lstStyle/>
          <a:p>
            <a:endParaRPr lang="en-US" sz="1400"/>
          </a:p>
          <a:p>
            <a:endParaRPr lang="en-US" sz="1400">
              <a:latin typeface="Arial"/>
              <a:cs typeface="Arial"/>
            </a:endParaRPr>
          </a:p>
          <a:p>
            <a:r>
              <a:rPr lang="en-US" sz="1400">
                <a:latin typeface="Arial"/>
                <a:cs typeface="Arial"/>
              </a:rPr>
              <a:t>Elizabeth Brown, Vice President, Federal Affairs</a:t>
            </a:r>
          </a:p>
          <a:p>
            <a:r>
              <a:rPr lang="en-US" sz="1400">
                <a:latin typeface="Arial"/>
                <a:cs typeface="Arial"/>
                <a:hlinkClick r:id="rId3"/>
              </a:rPr>
              <a:t>Elizabeth.Brown@childrenshospitals.org</a:t>
            </a:r>
            <a:endParaRPr lang="en-US" sz="1400">
              <a:latin typeface="Arial"/>
              <a:cs typeface="Arial"/>
            </a:endParaRPr>
          </a:p>
          <a:p>
            <a:endParaRPr lang="en-US" sz="1400">
              <a:latin typeface="Arial"/>
              <a:cs typeface="Arial"/>
            </a:endParaRPr>
          </a:p>
          <a:p>
            <a:r>
              <a:rPr lang="en-US" sz="1400">
                <a:latin typeface="Arial"/>
                <a:cs typeface="Arial"/>
              </a:rPr>
              <a:t>Aimee Ossman, Vice President, Policy </a:t>
            </a:r>
          </a:p>
          <a:p>
            <a:r>
              <a:rPr lang="en-US" sz="1400">
                <a:latin typeface="Arial"/>
                <a:cs typeface="Arial"/>
                <a:hlinkClick r:id="rId4"/>
              </a:rPr>
              <a:t>Aimee.Ossman@childrenshospitals.org</a:t>
            </a:r>
            <a:endParaRPr lang="en-US" sz="1400">
              <a:latin typeface="Arial"/>
              <a:cs typeface="Arial"/>
            </a:endParaRPr>
          </a:p>
          <a:p>
            <a:endParaRPr lang="en-US" sz="1400">
              <a:latin typeface="Arial"/>
              <a:cs typeface="Arial"/>
            </a:endParaRPr>
          </a:p>
          <a:p>
            <a:endParaRPr lang="en-US" sz="1400">
              <a:latin typeface="Arial"/>
              <a:cs typeface="Arial"/>
            </a:endParaRPr>
          </a:p>
        </p:txBody>
      </p:sp>
    </p:spTree>
    <p:extLst>
      <p:ext uri="{BB962C8B-B14F-4D97-AF65-F5344CB8AC3E}">
        <p14:creationId xmlns:p14="http://schemas.microsoft.com/office/powerpoint/2010/main" val="121897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3F61F-B702-4EFE-A60A-699BC4B70BA1}"/>
              </a:ext>
            </a:extLst>
          </p:cNvPr>
          <p:cNvSpPr>
            <a:spLocks noGrp="1"/>
          </p:cNvSpPr>
          <p:nvPr>
            <p:ph type="title"/>
          </p:nvPr>
        </p:nvSpPr>
        <p:spPr/>
        <p:txBody>
          <a:bodyPr/>
          <a:lstStyle/>
          <a:p>
            <a:r>
              <a:rPr lang="en-US"/>
              <a:t>Policy Priorities </a:t>
            </a:r>
          </a:p>
        </p:txBody>
      </p:sp>
      <p:sp>
        <p:nvSpPr>
          <p:cNvPr id="3" name="Content Placeholder 2">
            <a:extLst>
              <a:ext uri="{FF2B5EF4-FFF2-40B4-BE49-F238E27FC236}">
                <a16:creationId xmlns:a16="http://schemas.microsoft.com/office/drawing/2014/main" id="{6DABA464-6EC0-469A-97F8-896FFF19CB9B}"/>
              </a:ext>
            </a:extLst>
          </p:cNvPr>
          <p:cNvSpPr>
            <a:spLocks noGrp="1"/>
          </p:cNvSpPr>
          <p:nvPr>
            <p:ph idx="1"/>
          </p:nvPr>
        </p:nvSpPr>
        <p:spPr>
          <a:xfrm>
            <a:off x="274320" y="796903"/>
            <a:ext cx="8595360" cy="3886200"/>
          </a:xfrm>
        </p:spPr>
        <p:txBody>
          <a:bodyPr/>
          <a:lstStyle/>
          <a:p>
            <a:pPr marL="514350" marR="0" indent="-285750">
              <a:lnSpc>
                <a:spcPct val="107000"/>
              </a:lnSpc>
              <a:spcBef>
                <a:spcPts val="600"/>
              </a:spcBef>
              <a:spcAft>
                <a:spcPts val="600"/>
              </a:spcAft>
              <a:buFont typeface="Arial" panose="020B0604020202020204" pitchFamily="34" charset="0"/>
              <a:buChar char="•"/>
            </a:pPr>
            <a:r>
              <a:rPr lang="en-US" b="1" dirty="0">
                <a:effectLst/>
                <a:latin typeface="+mj-lt"/>
                <a:ea typeface="Calibri" panose="020F0502020204030204" pitchFamily="34" charset="0"/>
                <a:cs typeface="Arial" panose="020B0604020202020204" pitchFamily="34" charset="0"/>
              </a:rPr>
              <a:t>Address current children’s mental health challenges</a:t>
            </a:r>
            <a:r>
              <a:rPr lang="en-US" dirty="0">
                <a:effectLst/>
                <a:latin typeface="+mj-lt"/>
                <a:ea typeface="Calibri" panose="020F0502020204030204" pitchFamily="34" charset="0"/>
                <a:cs typeface="Arial" panose="020B0604020202020204" pitchFamily="34" charset="0"/>
              </a:rPr>
              <a:t> and work on </a:t>
            </a:r>
            <a:r>
              <a:rPr lang="en-US" b="1" dirty="0">
                <a:effectLst/>
                <a:latin typeface="+mj-lt"/>
                <a:ea typeface="Calibri" panose="020F0502020204030204" pitchFamily="34" charset="0"/>
                <a:cs typeface="Arial" panose="020B0604020202020204" pitchFamily="34" charset="0"/>
              </a:rPr>
              <a:t>longer term solutions</a:t>
            </a:r>
            <a:r>
              <a:rPr lang="en-US" dirty="0">
                <a:effectLst/>
                <a:latin typeface="+mj-lt"/>
                <a:ea typeface="Calibri" panose="020F0502020204030204" pitchFamily="34" charset="0"/>
                <a:cs typeface="Arial" panose="020B0604020202020204" pitchFamily="34" charset="0"/>
              </a:rPr>
              <a:t> improving health at a broader community level.</a:t>
            </a:r>
          </a:p>
          <a:p>
            <a:pPr marL="514350" marR="0" indent="-285750">
              <a:lnSpc>
                <a:spcPct val="107000"/>
              </a:lnSpc>
              <a:spcBef>
                <a:spcPts val="600"/>
              </a:spcBef>
              <a:spcAft>
                <a:spcPts val="600"/>
              </a:spcAft>
              <a:buFont typeface="Arial" panose="020B0604020202020204" pitchFamily="34" charset="0"/>
              <a:buChar char="•"/>
            </a:pPr>
            <a:r>
              <a:rPr lang="en-US" b="1" dirty="0">
                <a:effectLst/>
                <a:latin typeface="+mj-lt"/>
                <a:ea typeface="Calibri" panose="020F0502020204030204" pitchFamily="34" charset="0"/>
                <a:cs typeface="Arial" panose="020B0604020202020204" pitchFamily="34" charset="0"/>
              </a:rPr>
              <a:t>Increase CHGME funding</a:t>
            </a:r>
            <a:r>
              <a:rPr lang="en-US" dirty="0">
                <a:effectLst/>
                <a:latin typeface="+mj-lt"/>
                <a:ea typeface="Calibri" panose="020F0502020204030204" pitchFamily="34" charset="0"/>
                <a:cs typeface="Arial" panose="020B0604020202020204" pitchFamily="34" charset="0"/>
              </a:rPr>
              <a:t> to address the gap in funding between physician training for adults compared to children and </a:t>
            </a:r>
            <a:r>
              <a:rPr lang="en-US" b="1" dirty="0">
                <a:effectLst/>
                <a:latin typeface="+mj-lt"/>
                <a:ea typeface="Calibri" panose="020F0502020204030204" pitchFamily="34" charset="0"/>
                <a:cs typeface="Arial" panose="020B0604020202020204" pitchFamily="34" charset="0"/>
              </a:rPr>
              <a:t>address broader workforce challenges.</a:t>
            </a:r>
            <a:endParaRPr lang="en-US" dirty="0">
              <a:effectLst/>
              <a:latin typeface="+mj-lt"/>
              <a:ea typeface="Calibri" panose="020F0502020204030204" pitchFamily="34" charset="0"/>
              <a:cs typeface="Arial" panose="020B0604020202020204" pitchFamily="34" charset="0"/>
            </a:endParaRPr>
          </a:p>
          <a:p>
            <a:pPr marL="514350" marR="0" indent="-285750">
              <a:lnSpc>
                <a:spcPct val="107000"/>
              </a:lnSpc>
              <a:spcBef>
                <a:spcPts val="600"/>
              </a:spcBef>
              <a:spcAft>
                <a:spcPts val="600"/>
              </a:spcAft>
              <a:buFont typeface="Arial" panose="020B0604020202020204" pitchFamily="34" charset="0"/>
              <a:buChar char="•"/>
            </a:pPr>
            <a:r>
              <a:rPr lang="en-US" b="1" dirty="0">
                <a:effectLst/>
                <a:latin typeface="+mj-lt"/>
                <a:ea typeface="Calibri" panose="020F0502020204030204" pitchFamily="34" charset="0"/>
                <a:cs typeface="Arial" panose="020B0604020202020204" pitchFamily="34" charset="0"/>
              </a:rPr>
              <a:t>Bolster Medicaid for kids </a:t>
            </a:r>
            <a:r>
              <a:rPr lang="en-US" dirty="0">
                <a:effectLst/>
                <a:latin typeface="+mj-lt"/>
                <a:ea typeface="Calibri" panose="020F0502020204030204" pitchFamily="34" charset="0"/>
                <a:cs typeface="Arial" panose="020B0604020202020204" pitchFamily="34" charset="0"/>
              </a:rPr>
              <a:t>to maintain and strengthen its critical role for children and children’s hospitals.</a:t>
            </a:r>
          </a:p>
          <a:p>
            <a:pPr marL="514350" marR="0" indent="-285750">
              <a:lnSpc>
                <a:spcPct val="107000"/>
              </a:lnSpc>
              <a:spcBef>
                <a:spcPts val="600"/>
              </a:spcBef>
              <a:spcAft>
                <a:spcPts val="600"/>
              </a:spcAft>
              <a:buFont typeface="Arial" panose="020B0604020202020204" pitchFamily="34" charset="0"/>
              <a:buChar char="•"/>
            </a:pPr>
            <a:r>
              <a:rPr lang="en-US" b="1" dirty="0">
                <a:effectLst/>
                <a:latin typeface="+mj-lt"/>
                <a:ea typeface="Calibri" panose="020F0502020204030204" pitchFamily="34" charset="0"/>
                <a:cs typeface="Arial" panose="020B0604020202020204" pitchFamily="34" charset="0"/>
              </a:rPr>
              <a:t>Support pediatric capacity, including children’s hospitals</a:t>
            </a:r>
            <a:r>
              <a:rPr lang="en-US" dirty="0">
                <a:effectLst/>
                <a:latin typeface="+mj-lt"/>
                <a:ea typeface="Calibri" panose="020F0502020204030204" pitchFamily="34" charset="0"/>
                <a:cs typeface="Arial" panose="020B0604020202020204" pitchFamily="34" charset="0"/>
              </a:rPr>
              <a:t>, to ensure a strong health care system for children.</a:t>
            </a:r>
          </a:p>
          <a:p>
            <a:endParaRPr lang="en-US" dirty="0"/>
          </a:p>
        </p:txBody>
      </p:sp>
      <p:sp>
        <p:nvSpPr>
          <p:cNvPr id="4" name="Slide Number Placeholder 3">
            <a:extLst>
              <a:ext uri="{FF2B5EF4-FFF2-40B4-BE49-F238E27FC236}">
                <a16:creationId xmlns:a16="http://schemas.microsoft.com/office/drawing/2014/main" id="{78736C10-0C2D-4188-AF49-956C5FD8F6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5499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933079F-38CA-4693-862C-42A1BD7B94EB}"/>
              </a:ext>
            </a:extLst>
          </p:cNvPr>
          <p:cNvSpPr/>
          <p:nvPr/>
        </p:nvSpPr>
        <p:spPr>
          <a:xfrm>
            <a:off x="3690645" y="1204030"/>
            <a:ext cx="5055454" cy="3667008"/>
          </a:xfrm>
          <a:custGeom>
            <a:avLst/>
            <a:gdLst>
              <a:gd name="connsiteX0" fmla="*/ 0 w 5055454"/>
              <a:gd name="connsiteY0" fmla="*/ 0 h 3667008"/>
              <a:gd name="connsiteX1" fmla="*/ 5055454 w 5055454"/>
              <a:gd name="connsiteY1" fmla="*/ 0 h 3667008"/>
              <a:gd name="connsiteX2" fmla="*/ 5055454 w 5055454"/>
              <a:gd name="connsiteY2" fmla="*/ 3221108 h 3667008"/>
              <a:gd name="connsiteX3" fmla="*/ 4797841 w 5055454"/>
              <a:gd name="connsiteY3" fmla="*/ 3201806 h 3667008"/>
              <a:gd name="connsiteX4" fmla="*/ 2990772 w 5055454"/>
              <a:gd name="connsiteY4" fmla="*/ 3268514 h 3667008"/>
              <a:gd name="connsiteX5" fmla="*/ 2117958 w 5055454"/>
              <a:gd name="connsiteY5" fmla="*/ 3376832 h 3667008"/>
              <a:gd name="connsiteX6" fmla="*/ 887393 w 5055454"/>
              <a:gd name="connsiteY6" fmla="*/ 3563499 h 3667008"/>
              <a:gd name="connsiteX7" fmla="*/ 156840 w 5055454"/>
              <a:gd name="connsiteY7" fmla="*/ 3652242 h 3667008"/>
              <a:gd name="connsiteX8" fmla="*/ 0 w 5055454"/>
              <a:gd name="connsiteY8" fmla="*/ 3667008 h 3667008"/>
              <a:gd name="connsiteX9" fmla="*/ 0 w 5055454"/>
              <a:gd name="connsiteY9" fmla="*/ 0 h 36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5454" h="3667008">
                <a:moveTo>
                  <a:pt x="0" y="0"/>
                </a:moveTo>
                <a:lnTo>
                  <a:pt x="5055454" y="0"/>
                </a:lnTo>
                <a:lnTo>
                  <a:pt x="5055454" y="3221108"/>
                </a:lnTo>
                <a:lnTo>
                  <a:pt x="4797841" y="3201806"/>
                </a:lnTo>
                <a:cubicBezTo>
                  <a:pt x="4159747" y="3166061"/>
                  <a:pt x="3499429" y="3209467"/>
                  <a:pt x="2990772" y="3268514"/>
                </a:cubicBezTo>
                <a:cubicBezTo>
                  <a:pt x="2700792" y="3295052"/>
                  <a:pt x="2436150" y="3331459"/>
                  <a:pt x="2117958" y="3376832"/>
                </a:cubicBezTo>
                <a:lnTo>
                  <a:pt x="887393" y="3563499"/>
                </a:lnTo>
                <a:cubicBezTo>
                  <a:pt x="625403" y="3590016"/>
                  <a:pt x="400294" y="3621205"/>
                  <a:pt x="156840" y="3652242"/>
                </a:cubicBezTo>
                <a:lnTo>
                  <a:pt x="0" y="3667008"/>
                </a:lnTo>
                <a:lnTo>
                  <a:pt x="0" y="0"/>
                </a:lnTo>
                <a:close/>
              </a:path>
            </a:pathLst>
          </a:custGeom>
          <a:solidFill>
            <a:srgbClr val="ADD0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63746CF0-A19C-4DB2-8711-AB99AF833519}"/>
              </a:ext>
            </a:extLst>
          </p:cNvPr>
          <p:cNvSpPr>
            <a:spLocks noGrp="1"/>
          </p:cNvSpPr>
          <p:nvPr>
            <p:ph type="title"/>
          </p:nvPr>
        </p:nvSpPr>
        <p:spPr>
          <a:xfrm>
            <a:off x="274320" y="205978"/>
            <a:ext cx="8595360" cy="422672"/>
          </a:xfrm>
        </p:spPr>
        <p:txBody>
          <a:bodyPr vert="horz" wrap="square" lIns="45720" tIns="0" rIns="0" bIns="0" numCol="1" rtlCol="0" anchor="t" anchorCtr="0" compatLnSpc="1">
            <a:prstTxWarp prst="textNoShape">
              <a:avLst/>
            </a:prstTxWarp>
            <a:normAutofit/>
          </a:bodyPr>
          <a:lstStyle/>
          <a:p>
            <a:pPr>
              <a:lnSpc>
                <a:spcPct val="90000"/>
              </a:lnSpc>
            </a:pPr>
            <a:r>
              <a:rPr lang="en-US" b="1" kern="1200">
                <a:latin typeface="+mj-lt"/>
                <a:ea typeface="+mj-ea"/>
                <a:cs typeface="+mj-cs"/>
              </a:rPr>
              <a:t>Sound the Alarm for Kids</a:t>
            </a:r>
          </a:p>
        </p:txBody>
      </p:sp>
      <p:sp>
        <p:nvSpPr>
          <p:cNvPr id="10" name="Slide Number Placeholder 4">
            <a:extLst>
              <a:ext uri="{FF2B5EF4-FFF2-40B4-BE49-F238E27FC236}">
                <a16:creationId xmlns:a16="http://schemas.microsoft.com/office/drawing/2014/main" id="{01B9F8DB-D352-42DA-8C6A-E14DE66A5925}"/>
              </a:ext>
            </a:extLst>
          </p:cNvPr>
          <p:cNvSpPr>
            <a:spLocks noGrp="1"/>
          </p:cNvSpPr>
          <p:nvPr>
            <p:ph type="sldNum" sz="quarter" idx="4"/>
          </p:nvPr>
        </p:nvSpPr>
        <p:spPr>
          <a:xfrm>
            <a:off x="8229600" y="4762613"/>
            <a:ext cx="640080" cy="171337"/>
          </a:xfrm>
        </p:spPr>
        <p:txBody>
          <a:bodyPr vert="horz" wrap="none" lIns="0" tIns="0" rIns="0" bIns="0" rtlCol="0" anchor="b" anchorCtr="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 name="Content Placeholder 2">
            <a:extLst>
              <a:ext uri="{FF2B5EF4-FFF2-40B4-BE49-F238E27FC236}">
                <a16:creationId xmlns:a16="http://schemas.microsoft.com/office/drawing/2014/main" id="{BB1A38E8-991B-47CE-AC5D-C77FEB1398F3}"/>
              </a:ext>
            </a:extLst>
          </p:cNvPr>
          <p:cNvSpPr>
            <a:spLocks noGrp="1"/>
          </p:cNvSpPr>
          <p:nvPr>
            <p:ph sz="quarter" idx="16"/>
          </p:nvPr>
        </p:nvSpPr>
        <p:spPr>
          <a:xfrm>
            <a:off x="3840631" y="1377619"/>
            <a:ext cx="4755481" cy="2723823"/>
          </a:xfrm>
        </p:spPr>
        <p:txBody>
          <a:bodyPr vert="horz" wrap="square" lIns="45720" tIns="45720" rIns="45720" bIns="45720" numCol="1" rtlCol="0" anchor="t" anchorCtr="0" compatLnSpc="1">
            <a:prstTxWarp prst="textNoShape">
              <a:avLst/>
            </a:prstTxWarp>
            <a:spAutoFit/>
          </a:bodyPr>
          <a:lstStyle/>
          <a:p>
            <a:pPr marL="182880" indent="-182880">
              <a:spcBef>
                <a:spcPts val="1200"/>
              </a:spcBef>
              <a:spcAft>
                <a:spcPts val="600"/>
              </a:spcAft>
              <a:buFont typeface="Arial" panose="020B0604020202020204" pitchFamily="34" charset="0"/>
              <a:buChar char="•"/>
            </a:pPr>
            <a:r>
              <a:rPr lang="en-US" sz="1800" baseline="0" dirty="0">
                <a:latin typeface="+mn-lt"/>
                <a:ea typeface="+mn-ea"/>
                <a:cs typeface="+mn-cs"/>
              </a:rPr>
              <a:t>Raise </a:t>
            </a:r>
            <a:r>
              <a:rPr lang="en-US" sz="1800" b="1" baseline="0" dirty="0">
                <a:latin typeface="+mn-lt"/>
                <a:ea typeface="+mn-ea"/>
                <a:cs typeface="+mn-cs"/>
              </a:rPr>
              <a:t>awareness</a:t>
            </a:r>
            <a:r>
              <a:rPr lang="en-US" sz="1800" baseline="0" dirty="0">
                <a:latin typeface="+mn-lt"/>
                <a:ea typeface="+mn-ea"/>
                <a:cs typeface="+mn-cs"/>
              </a:rPr>
              <a:t> of the emergency in child and adolescent mental health.</a:t>
            </a:r>
          </a:p>
          <a:p>
            <a:pPr marL="182880" indent="-182880">
              <a:spcBef>
                <a:spcPts val="1200"/>
              </a:spcBef>
              <a:spcAft>
                <a:spcPts val="600"/>
              </a:spcAft>
              <a:buFont typeface="Arial" panose="020B0604020202020204" pitchFamily="34" charset="0"/>
              <a:buChar char="•"/>
            </a:pPr>
            <a:r>
              <a:rPr lang="en-US" sz="1800" b="1" baseline="0" dirty="0">
                <a:latin typeface="+mn-lt"/>
                <a:ea typeface="+mn-ea"/>
                <a:cs typeface="+mn-cs"/>
              </a:rPr>
              <a:t>Amplify</a:t>
            </a:r>
            <a:r>
              <a:rPr lang="en-US" sz="1800" baseline="0" dirty="0">
                <a:latin typeface="+mn-lt"/>
                <a:ea typeface="+mn-ea"/>
                <a:cs typeface="+mn-cs"/>
              </a:rPr>
              <a:t> our expert partners’ voices.</a:t>
            </a:r>
          </a:p>
          <a:p>
            <a:pPr marL="182880" indent="-182880">
              <a:spcBef>
                <a:spcPts val="1200"/>
              </a:spcBef>
              <a:spcAft>
                <a:spcPts val="600"/>
              </a:spcAft>
              <a:buFont typeface="Arial" panose="020B0604020202020204" pitchFamily="34" charset="0"/>
              <a:buChar char="•"/>
            </a:pPr>
            <a:r>
              <a:rPr lang="en-US" sz="1800" baseline="0" dirty="0">
                <a:latin typeface="+mn-lt"/>
                <a:ea typeface="+mn-ea"/>
                <a:cs typeface="+mn-cs"/>
              </a:rPr>
              <a:t>Provide </a:t>
            </a:r>
            <a:r>
              <a:rPr lang="en-US" sz="1800" b="1" baseline="0" dirty="0">
                <a:latin typeface="+mn-lt"/>
                <a:ea typeface="+mn-ea"/>
                <a:cs typeface="+mn-cs"/>
              </a:rPr>
              <a:t>opportunities</a:t>
            </a:r>
            <a:r>
              <a:rPr lang="en-US" sz="1800" baseline="0" dirty="0">
                <a:latin typeface="+mn-lt"/>
                <a:ea typeface="+mn-ea"/>
                <a:cs typeface="+mn-cs"/>
              </a:rPr>
              <a:t> for collective engagement.</a:t>
            </a:r>
          </a:p>
          <a:p>
            <a:pPr marL="182880" indent="-182880">
              <a:spcBef>
                <a:spcPts val="1200"/>
              </a:spcBef>
              <a:spcAft>
                <a:spcPts val="600"/>
              </a:spcAft>
              <a:buFont typeface="Arial" panose="020B0604020202020204" pitchFamily="34" charset="0"/>
              <a:buChar char="•"/>
            </a:pPr>
            <a:r>
              <a:rPr lang="en-US" sz="1800" b="1" baseline="0" dirty="0">
                <a:latin typeface="+mn-lt"/>
                <a:ea typeface="+mn-ea"/>
                <a:cs typeface="+mn-cs"/>
              </a:rPr>
              <a:t>Elevate</a:t>
            </a:r>
            <a:r>
              <a:rPr lang="en-US" sz="1800" baseline="0" dirty="0">
                <a:latin typeface="+mn-lt"/>
                <a:ea typeface="+mn-ea"/>
                <a:cs typeface="+mn-cs"/>
              </a:rPr>
              <a:t> the unique needs of kids in mental health policy discussions.</a:t>
            </a:r>
          </a:p>
        </p:txBody>
      </p:sp>
      <p:pic>
        <p:nvPicPr>
          <p:cNvPr id="1026" name="Picture 2" descr="Sound The Alarm For The Kids">
            <a:extLst>
              <a:ext uri="{FF2B5EF4-FFF2-40B4-BE49-F238E27FC236}">
                <a16:creationId xmlns:a16="http://schemas.microsoft.com/office/drawing/2014/main" id="{FB95342A-8A2A-46AB-9D8B-69534F1F5C9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01" y="1158381"/>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0B46CE0-9CB8-4A47-84FA-7634EF9B78A0}"/>
              </a:ext>
            </a:extLst>
          </p:cNvPr>
          <p:cNvSpPr txBox="1"/>
          <p:nvPr/>
        </p:nvSpPr>
        <p:spPr>
          <a:xfrm>
            <a:off x="172168" y="3318879"/>
            <a:ext cx="3292745"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A communications initiative presented by CHA, AAP and American Academy of Child and Adolescent Psychiatry.</a:t>
            </a:r>
          </a:p>
        </p:txBody>
      </p:sp>
    </p:spTree>
    <p:extLst>
      <p:ext uri="{BB962C8B-B14F-4D97-AF65-F5344CB8AC3E}">
        <p14:creationId xmlns:p14="http://schemas.microsoft.com/office/powerpoint/2010/main" val="285215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F962-4CFC-38B4-93E1-A9EFCE14BD14}"/>
              </a:ext>
            </a:extLst>
          </p:cNvPr>
          <p:cNvSpPr>
            <a:spLocks noGrp="1"/>
          </p:cNvSpPr>
          <p:nvPr>
            <p:ph type="title"/>
          </p:nvPr>
        </p:nvSpPr>
        <p:spPr>
          <a:xfrm>
            <a:off x="274320" y="205978"/>
            <a:ext cx="8595360" cy="422672"/>
          </a:xfrm>
        </p:spPr>
        <p:txBody>
          <a:bodyPr wrap="square" anchor="t">
            <a:normAutofit/>
          </a:bodyPr>
          <a:lstStyle/>
          <a:p>
            <a:pPr>
              <a:lnSpc>
                <a:spcPct val="90000"/>
              </a:lnSpc>
            </a:pPr>
            <a:r>
              <a:rPr lang="en-US" dirty="0"/>
              <a:t>Sound the Alarm Town Halls</a:t>
            </a:r>
          </a:p>
        </p:txBody>
      </p:sp>
      <p:sp>
        <p:nvSpPr>
          <p:cNvPr id="11" name="Content Placeholder 2">
            <a:extLst>
              <a:ext uri="{FF2B5EF4-FFF2-40B4-BE49-F238E27FC236}">
                <a16:creationId xmlns:a16="http://schemas.microsoft.com/office/drawing/2014/main" id="{27F1118F-FA54-24B6-3762-A96CDEB0D411}"/>
              </a:ext>
            </a:extLst>
          </p:cNvPr>
          <p:cNvSpPr>
            <a:spLocks noGrp="1"/>
          </p:cNvSpPr>
          <p:nvPr>
            <p:ph idx="1"/>
          </p:nvPr>
        </p:nvSpPr>
        <p:spPr>
          <a:xfrm>
            <a:off x="274320" y="1047750"/>
            <a:ext cx="8595360" cy="3657600"/>
          </a:xfrm>
        </p:spPr>
        <p:txBody>
          <a:bodyPr/>
          <a:lstStyle/>
          <a:p>
            <a:pPr marL="226695" indent="-226695"/>
            <a:r>
              <a:rPr lang="en-US" sz="1600" dirty="0"/>
              <a:t>Sound the Alarm for Kids has partnered with congressional caucuses </a:t>
            </a:r>
            <a:r>
              <a:rPr lang="en-US" sz="1600" dirty="0">
                <a:ea typeface="+mn-lt"/>
                <a:cs typeface="+mn-lt"/>
              </a:rPr>
              <a:t>on a series of roundtable town hall-style discussions focused on the mental health of children and adolescents across diverse communities.</a:t>
            </a:r>
            <a:r>
              <a:rPr lang="en-US" dirty="0">
                <a:ea typeface="+mn-lt"/>
                <a:cs typeface="+mn-lt"/>
              </a:rPr>
              <a:t> </a:t>
            </a:r>
          </a:p>
          <a:p>
            <a:pPr marL="226695" indent="-226695"/>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br>
              <a:rPr lang="en-US" dirty="0">
                <a:cs typeface="Arial"/>
              </a:rPr>
            </a:br>
            <a:r>
              <a:rPr lang="en-US" dirty="0">
                <a:cs typeface="Arial"/>
              </a:rPr>
              <a:t>           </a:t>
            </a:r>
            <a:r>
              <a:rPr lang="en-US" sz="1200" dirty="0">
                <a:cs typeface="Arial"/>
              </a:rPr>
              <a:t> </a:t>
            </a:r>
            <a:r>
              <a:rPr lang="en-US" dirty="0">
                <a:cs typeface="Arial"/>
              </a:rPr>
              <a:t>          3/22                              4/28                         6/23</a:t>
            </a:r>
          </a:p>
          <a:p>
            <a:pPr marL="171450" indent="-171450"/>
            <a:endParaRPr lang="en-US" sz="1600" dirty="0">
              <a:cs typeface="Arial"/>
            </a:endParaRPr>
          </a:p>
          <a:p>
            <a:pPr marL="171450" indent="-171450"/>
            <a:r>
              <a:rPr lang="en-US" sz="1600" dirty="0">
                <a:cs typeface="Arial"/>
              </a:rPr>
              <a:t>Family Perspectives (4/31) &amp; Media Roundtable (6/28)</a:t>
            </a:r>
            <a:endParaRPr lang="en-US" dirty="0">
              <a:cs typeface="Arial"/>
            </a:endParaRPr>
          </a:p>
          <a:p>
            <a:pPr marL="171450" indent="-171450"/>
            <a:r>
              <a:rPr lang="en-US" sz="1600" dirty="0">
                <a:cs typeface="Arial"/>
              </a:rPr>
              <a:t>One Year Anniversary of Sound the Alarm for Kids (week of action) </a:t>
            </a:r>
          </a:p>
          <a:p>
            <a:pPr marL="0" indent="0">
              <a:buNone/>
            </a:pPr>
            <a:endParaRPr lang="en-US" dirty="0">
              <a:cs typeface="Arial"/>
            </a:endParaRPr>
          </a:p>
        </p:txBody>
      </p:sp>
      <p:sp>
        <p:nvSpPr>
          <p:cNvPr id="3" name="Slide Number Placeholder 2">
            <a:extLst>
              <a:ext uri="{FF2B5EF4-FFF2-40B4-BE49-F238E27FC236}">
                <a16:creationId xmlns:a16="http://schemas.microsoft.com/office/drawing/2014/main" id="{B2E1E666-D5D8-59C5-0533-FA1DC917B7DF}"/>
              </a:ext>
            </a:extLst>
          </p:cNvPr>
          <p:cNvSpPr>
            <a:spLocks noGrp="1"/>
          </p:cNvSpPr>
          <p:nvPr>
            <p:ph type="sldNum" sz="quarter" idx="4"/>
          </p:nvPr>
        </p:nvSpPr>
        <p:spPr>
          <a:xfrm>
            <a:off x="8229600" y="4762613"/>
            <a:ext cx="640080" cy="171337"/>
          </a:xfrm>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15D994-0852-4F75-99F1-5016CE36A879}" type="slidenum">
              <a:rPr kumimoji="0" lang="en-US" sz="1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4" name="Picture 4" descr="Logo, company name&#10;&#10;Description automatically generated">
            <a:extLst>
              <a:ext uri="{FF2B5EF4-FFF2-40B4-BE49-F238E27FC236}">
                <a16:creationId xmlns:a16="http://schemas.microsoft.com/office/drawing/2014/main" id="{542BCD78-C5C5-88F0-B804-8414DDD5ADE3}"/>
              </a:ext>
            </a:extLst>
          </p:cNvPr>
          <p:cNvPicPr>
            <a:picLocks noChangeAspect="1"/>
          </p:cNvPicPr>
          <p:nvPr/>
        </p:nvPicPr>
        <p:blipFill>
          <a:blip r:embed="rId3"/>
          <a:stretch>
            <a:fillRect/>
          </a:stretch>
        </p:blipFill>
        <p:spPr>
          <a:xfrm>
            <a:off x="1157288" y="2137411"/>
            <a:ext cx="2143125" cy="1125855"/>
          </a:xfrm>
          <a:prstGeom prst="rect">
            <a:avLst/>
          </a:prstGeom>
        </p:spPr>
      </p:pic>
      <p:pic>
        <p:nvPicPr>
          <p:cNvPr id="5" name="Picture 5" descr="A picture containing icon&#10;&#10;Description automatically generated">
            <a:extLst>
              <a:ext uri="{FF2B5EF4-FFF2-40B4-BE49-F238E27FC236}">
                <a16:creationId xmlns:a16="http://schemas.microsoft.com/office/drawing/2014/main" id="{EA73A420-F5EC-1C6F-D1D4-FBA063F12F9E}"/>
              </a:ext>
            </a:extLst>
          </p:cNvPr>
          <p:cNvPicPr>
            <a:picLocks noChangeAspect="1"/>
          </p:cNvPicPr>
          <p:nvPr/>
        </p:nvPicPr>
        <p:blipFill>
          <a:blip r:embed="rId4"/>
          <a:stretch>
            <a:fillRect/>
          </a:stretch>
        </p:blipFill>
        <p:spPr>
          <a:xfrm>
            <a:off x="3945909" y="1973382"/>
            <a:ext cx="1400176" cy="1378745"/>
          </a:xfrm>
          <a:prstGeom prst="rect">
            <a:avLst/>
          </a:prstGeom>
        </p:spPr>
      </p:pic>
      <p:pic>
        <p:nvPicPr>
          <p:cNvPr id="6" name="Picture 6" descr="Text&#10;&#10;Description automatically generated">
            <a:extLst>
              <a:ext uri="{FF2B5EF4-FFF2-40B4-BE49-F238E27FC236}">
                <a16:creationId xmlns:a16="http://schemas.microsoft.com/office/drawing/2014/main" id="{49B9F424-6E62-9E7D-D29A-C78AF292DA06}"/>
              </a:ext>
            </a:extLst>
          </p:cNvPr>
          <p:cNvPicPr>
            <a:picLocks noChangeAspect="1"/>
          </p:cNvPicPr>
          <p:nvPr/>
        </p:nvPicPr>
        <p:blipFill>
          <a:blip r:embed="rId5"/>
          <a:stretch>
            <a:fillRect/>
          </a:stretch>
        </p:blipFill>
        <p:spPr>
          <a:xfrm>
            <a:off x="5993607" y="2133969"/>
            <a:ext cx="1871663" cy="989861"/>
          </a:xfrm>
          <a:prstGeom prst="rect">
            <a:avLst/>
          </a:prstGeom>
        </p:spPr>
      </p:pic>
    </p:spTree>
    <p:extLst>
      <p:ext uri="{BB962C8B-B14F-4D97-AF65-F5344CB8AC3E}">
        <p14:creationId xmlns:p14="http://schemas.microsoft.com/office/powerpoint/2010/main" val="419096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C48A-4C5D-4F95-51B0-A7DA48DB72CE}"/>
              </a:ext>
            </a:extLst>
          </p:cNvPr>
          <p:cNvSpPr>
            <a:spLocks noGrp="1"/>
          </p:cNvSpPr>
          <p:nvPr>
            <p:ph type="title"/>
          </p:nvPr>
        </p:nvSpPr>
        <p:spPr>
          <a:xfrm>
            <a:off x="257520" y="275824"/>
            <a:ext cx="8628960" cy="260984"/>
          </a:xfrm>
        </p:spPr>
        <p:txBody>
          <a:bodyPr/>
          <a:lstStyle/>
          <a:p>
            <a:r>
              <a:rPr lang="en-US" dirty="0"/>
              <a:t>Children’s Mental Health – A National Emergency</a:t>
            </a:r>
            <a:br>
              <a:rPr lang="en-US" dirty="0"/>
            </a:br>
            <a:r>
              <a:rPr lang="en-US" sz="2400" dirty="0"/>
              <a:t>July Mental Health D.C. Fly-In</a:t>
            </a:r>
            <a:r>
              <a:rPr lang="en-US" dirty="0"/>
              <a:t> </a:t>
            </a:r>
          </a:p>
        </p:txBody>
      </p:sp>
      <p:sp>
        <p:nvSpPr>
          <p:cNvPr id="4" name="Slide Number Placeholder 3">
            <a:extLst>
              <a:ext uri="{FF2B5EF4-FFF2-40B4-BE49-F238E27FC236}">
                <a16:creationId xmlns:a16="http://schemas.microsoft.com/office/drawing/2014/main" id="{27F69A19-AE25-5597-3FBE-318FB4EC78F5}"/>
              </a:ext>
            </a:extLst>
          </p:cNvPr>
          <p:cNvSpPr>
            <a:spLocks noGrp="1"/>
          </p:cNvSpPr>
          <p:nvPr>
            <p:ph type="sldNum" sz="quarter" idx="4"/>
          </p:nvPr>
        </p:nvSpPr>
        <p:spPr/>
        <p:txBody>
          <a:bodyPr/>
          <a:lstStyle/>
          <a:p>
            <a:fld id="{5315D994-0852-4F75-99F1-5016CE36A879}" type="slidenum">
              <a:rPr lang="en-US" smtClean="0"/>
              <a:pPr/>
              <a:t>6</a:t>
            </a:fld>
            <a:endParaRPr lang="en-US"/>
          </a:p>
        </p:txBody>
      </p:sp>
      <p:pic>
        <p:nvPicPr>
          <p:cNvPr id="11" name="Picture 12" descr="Map&#10;&#10;Description automatically generated">
            <a:extLst>
              <a:ext uri="{FF2B5EF4-FFF2-40B4-BE49-F238E27FC236}">
                <a16:creationId xmlns:a16="http://schemas.microsoft.com/office/drawing/2014/main" id="{B421033E-E5E7-239C-F658-AC0A979E859C}"/>
              </a:ext>
            </a:extLst>
          </p:cNvPr>
          <p:cNvPicPr>
            <a:picLocks noChangeAspect="1"/>
          </p:cNvPicPr>
          <p:nvPr/>
        </p:nvPicPr>
        <p:blipFill>
          <a:blip r:embed="rId3"/>
          <a:stretch>
            <a:fillRect/>
          </a:stretch>
        </p:blipFill>
        <p:spPr>
          <a:xfrm>
            <a:off x="1320985" y="1013315"/>
            <a:ext cx="6341044" cy="3565091"/>
          </a:xfrm>
          <a:prstGeom prst="rect">
            <a:avLst/>
          </a:prstGeom>
        </p:spPr>
      </p:pic>
      <p:sp>
        <p:nvSpPr>
          <p:cNvPr id="13" name="TextBox 12">
            <a:extLst>
              <a:ext uri="{FF2B5EF4-FFF2-40B4-BE49-F238E27FC236}">
                <a16:creationId xmlns:a16="http://schemas.microsoft.com/office/drawing/2014/main" id="{5F622771-9139-E20A-0592-1632B819933D}"/>
              </a:ext>
            </a:extLst>
          </p:cNvPr>
          <p:cNvSpPr txBox="1"/>
          <p:nvPr/>
        </p:nvSpPr>
        <p:spPr>
          <a:xfrm>
            <a:off x="584892" y="660664"/>
            <a:ext cx="979858" cy="9489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24</a:t>
            </a:r>
          </a:p>
        </p:txBody>
      </p:sp>
      <p:sp>
        <p:nvSpPr>
          <p:cNvPr id="15" name="TextBox 14">
            <a:extLst>
              <a:ext uri="{FF2B5EF4-FFF2-40B4-BE49-F238E27FC236}">
                <a16:creationId xmlns:a16="http://schemas.microsoft.com/office/drawing/2014/main" id="{F6494363-9646-7AFF-5DD4-B954F931EB70}"/>
              </a:ext>
            </a:extLst>
          </p:cNvPr>
          <p:cNvSpPr txBox="1"/>
          <p:nvPr/>
        </p:nvSpPr>
        <p:spPr>
          <a:xfrm>
            <a:off x="3011199" y="4012730"/>
            <a:ext cx="5276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8</a:t>
            </a:r>
            <a:endParaRPr lang="en-US" sz="5400">
              <a:cs typeface="Arial"/>
            </a:endParaRPr>
          </a:p>
        </p:txBody>
      </p:sp>
      <p:sp>
        <p:nvSpPr>
          <p:cNvPr id="18" name="TextBox 17">
            <a:extLst>
              <a:ext uri="{FF2B5EF4-FFF2-40B4-BE49-F238E27FC236}">
                <a16:creationId xmlns:a16="http://schemas.microsoft.com/office/drawing/2014/main" id="{393BBD54-1612-1D76-FB4E-521608224F7E}"/>
              </a:ext>
            </a:extLst>
          </p:cNvPr>
          <p:cNvSpPr txBox="1"/>
          <p:nvPr/>
        </p:nvSpPr>
        <p:spPr>
          <a:xfrm>
            <a:off x="6958444" y="660783"/>
            <a:ext cx="9675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t>21</a:t>
            </a:r>
            <a:endParaRPr lang="en-US" sz="5400" dirty="0">
              <a:cs typeface="Arial"/>
            </a:endParaRPr>
          </a:p>
        </p:txBody>
      </p:sp>
      <p:sp>
        <p:nvSpPr>
          <p:cNvPr id="19" name="TextBox 18">
            <a:extLst>
              <a:ext uri="{FF2B5EF4-FFF2-40B4-BE49-F238E27FC236}">
                <a16:creationId xmlns:a16="http://schemas.microsoft.com/office/drawing/2014/main" id="{2AFD580B-E42B-7156-8E30-3A716BA3D423}"/>
              </a:ext>
            </a:extLst>
          </p:cNvPr>
          <p:cNvSpPr txBox="1"/>
          <p:nvPr/>
        </p:nvSpPr>
        <p:spPr>
          <a:xfrm>
            <a:off x="5263923" y="3577991"/>
            <a:ext cx="5746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latin typeface="Arial"/>
              </a:rPr>
              <a:t>2</a:t>
            </a:r>
            <a:endParaRPr lang="en-US" sz="5400">
              <a:cs typeface="Arial"/>
            </a:endParaRPr>
          </a:p>
        </p:txBody>
      </p:sp>
      <p:sp>
        <p:nvSpPr>
          <p:cNvPr id="20" name="TextBox 19">
            <a:extLst>
              <a:ext uri="{FF2B5EF4-FFF2-40B4-BE49-F238E27FC236}">
                <a16:creationId xmlns:a16="http://schemas.microsoft.com/office/drawing/2014/main" id="{0BE72296-20BD-DBF9-28F7-DEBB0592E8E6}"/>
              </a:ext>
            </a:extLst>
          </p:cNvPr>
          <p:cNvSpPr txBox="1"/>
          <p:nvPr/>
        </p:nvSpPr>
        <p:spPr>
          <a:xfrm>
            <a:off x="6570857" y="2110624"/>
            <a:ext cx="10348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45</a:t>
            </a:r>
            <a:r>
              <a:rPr lang="en-US" sz="5400">
                <a:cs typeface="Arial"/>
              </a:rPr>
              <a:t>​</a:t>
            </a:r>
          </a:p>
        </p:txBody>
      </p:sp>
      <p:sp>
        <p:nvSpPr>
          <p:cNvPr id="21" name="TextBox 20">
            <a:extLst>
              <a:ext uri="{FF2B5EF4-FFF2-40B4-BE49-F238E27FC236}">
                <a16:creationId xmlns:a16="http://schemas.microsoft.com/office/drawing/2014/main" id="{4BED4EE4-552F-102E-295B-7548C4EC8162}"/>
              </a:ext>
            </a:extLst>
          </p:cNvPr>
          <p:cNvSpPr txBox="1"/>
          <p:nvPr/>
        </p:nvSpPr>
        <p:spPr>
          <a:xfrm>
            <a:off x="1208446" y="1346385"/>
            <a:ext cx="6920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States</a:t>
            </a:r>
            <a:endParaRPr lang="en-US" sz="1400">
              <a:cs typeface="Arial"/>
            </a:endParaRPr>
          </a:p>
        </p:txBody>
      </p:sp>
      <p:sp>
        <p:nvSpPr>
          <p:cNvPr id="22" name="TextBox 21">
            <a:extLst>
              <a:ext uri="{FF2B5EF4-FFF2-40B4-BE49-F238E27FC236}">
                <a16:creationId xmlns:a16="http://schemas.microsoft.com/office/drawing/2014/main" id="{6C430EF0-B862-977B-A6BC-2F38F9D0DA93}"/>
              </a:ext>
            </a:extLst>
          </p:cNvPr>
          <p:cNvSpPr txBox="1"/>
          <p:nvPr/>
        </p:nvSpPr>
        <p:spPr>
          <a:xfrm>
            <a:off x="3482739" y="4497654"/>
            <a:ext cx="7320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CEOs</a:t>
            </a:r>
            <a:endParaRPr lang="en-US" sz="1400">
              <a:cs typeface="Arial"/>
            </a:endParaRPr>
          </a:p>
        </p:txBody>
      </p:sp>
      <p:sp>
        <p:nvSpPr>
          <p:cNvPr id="23" name="TextBox 22">
            <a:extLst>
              <a:ext uri="{FF2B5EF4-FFF2-40B4-BE49-F238E27FC236}">
                <a16:creationId xmlns:a16="http://schemas.microsoft.com/office/drawing/2014/main" id="{4845D05B-3332-AF94-F81C-443D09E77DE9}"/>
              </a:ext>
            </a:extLst>
          </p:cNvPr>
          <p:cNvSpPr txBox="1"/>
          <p:nvPr/>
        </p:nvSpPr>
        <p:spPr>
          <a:xfrm>
            <a:off x="5593317" y="4202191"/>
            <a:ext cx="727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COOs</a:t>
            </a:r>
            <a:endParaRPr lang="en-US" sz="1400">
              <a:cs typeface="Arial"/>
            </a:endParaRPr>
          </a:p>
        </p:txBody>
      </p:sp>
      <p:sp>
        <p:nvSpPr>
          <p:cNvPr id="24" name="TextBox 23">
            <a:extLst>
              <a:ext uri="{FF2B5EF4-FFF2-40B4-BE49-F238E27FC236}">
                <a16:creationId xmlns:a16="http://schemas.microsoft.com/office/drawing/2014/main" id="{9199DB6E-786F-E699-486A-8183CB02B1F4}"/>
              </a:ext>
            </a:extLst>
          </p:cNvPr>
          <p:cNvSpPr txBox="1"/>
          <p:nvPr/>
        </p:nvSpPr>
        <p:spPr>
          <a:xfrm>
            <a:off x="7438803" y="1349717"/>
            <a:ext cx="1141109" cy="7557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Behavioral </a:t>
            </a:r>
            <a:endParaRPr lang="en-US">
              <a:cs typeface="Arial"/>
            </a:endParaRPr>
          </a:p>
          <a:p>
            <a:pPr algn="ctr"/>
            <a:r>
              <a:rPr lang="en-US" sz="1400">
                <a:cs typeface="Arial"/>
              </a:rPr>
              <a:t>Health </a:t>
            </a:r>
            <a:endParaRPr lang="en-US">
              <a:cs typeface="Arial"/>
            </a:endParaRPr>
          </a:p>
          <a:p>
            <a:pPr algn="ctr"/>
            <a:r>
              <a:rPr lang="en-US" sz="1400">
                <a:cs typeface="Arial"/>
              </a:rPr>
              <a:t>Experts</a:t>
            </a:r>
            <a:endParaRPr lang="en-US"/>
          </a:p>
        </p:txBody>
      </p:sp>
      <p:sp>
        <p:nvSpPr>
          <p:cNvPr id="25" name="TextBox 24">
            <a:extLst>
              <a:ext uri="{FF2B5EF4-FFF2-40B4-BE49-F238E27FC236}">
                <a16:creationId xmlns:a16="http://schemas.microsoft.com/office/drawing/2014/main" id="{DA8E3822-E720-EA64-0259-E8451C7163B3}"/>
              </a:ext>
            </a:extLst>
          </p:cNvPr>
          <p:cNvSpPr txBox="1"/>
          <p:nvPr/>
        </p:nvSpPr>
        <p:spPr>
          <a:xfrm>
            <a:off x="7141191" y="2795233"/>
            <a:ext cx="126753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Government </a:t>
            </a:r>
            <a:endParaRPr lang="en-US">
              <a:cs typeface="Arial"/>
            </a:endParaRPr>
          </a:p>
          <a:p>
            <a:pPr algn="ctr"/>
            <a:r>
              <a:rPr lang="en-US" sz="1400"/>
              <a:t>Relations </a:t>
            </a:r>
            <a:endParaRPr lang="en-US">
              <a:cs typeface="Arial"/>
            </a:endParaRPr>
          </a:p>
          <a:p>
            <a:pPr algn="ctr"/>
            <a:r>
              <a:rPr lang="en-US" sz="1400"/>
              <a:t>Staff</a:t>
            </a:r>
            <a:endParaRPr lang="en-US" sz="1400">
              <a:cs typeface="Arial"/>
            </a:endParaRPr>
          </a:p>
        </p:txBody>
      </p:sp>
      <p:sp>
        <p:nvSpPr>
          <p:cNvPr id="26" name="TextBox 25">
            <a:extLst>
              <a:ext uri="{FF2B5EF4-FFF2-40B4-BE49-F238E27FC236}">
                <a16:creationId xmlns:a16="http://schemas.microsoft.com/office/drawing/2014/main" id="{4DF4C687-24B2-C987-A9C3-F44972D3701E}"/>
              </a:ext>
            </a:extLst>
          </p:cNvPr>
          <p:cNvSpPr txBox="1"/>
          <p:nvPr/>
        </p:nvSpPr>
        <p:spPr>
          <a:xfrm>
            <a:off x="967710" y="2114976"/>
            <a:ext cx="10031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80</a:t>
            </a:r>
          </a:p>
        </p:txBody>
      </p:sp>
      <p:sp>
        <p:nvSpPr>
          <p:cNvPr id="27" name="TextBox 26">
            <a:extLst>
              <a:ext uri="{FF2B5EF4-FFF2-40B4-BE49-F238E27FC236}">
                <a16:creationId xmlns:a16="http://schemas.microsoft.com/office/drawing/2014/main" id="{89CC4A10-142F-AD14-6C01-9E8F489CE333}"/>
              </a:ext>
            </a:extLst>
          </p:cNvPr>
          <p:cNvSpPr txBox="1"/>
          <p:nvPr/>
        </p:nvSpPr>
        <p:spPr>
          <a:xfrm>
            <a:off x="1468841" y="2795232"/>
            <a:ext cx="105429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Children's </a:t>
            </a:r>
            <a:endParaRPr lang="en-US" sz="1400">
              <a:cs typeface="Arial"/>
            </a:endParaRPr>
          </a:p>
          <a:p>
            <a:pPr algn="ctr"/>
            <a:r>
              <a:rPr lang="en-US" sz="1400"/>
              <a:t>Hospital </a:t>
            </a:r>
            <a:endParaRPr lang="en-US" sz="1400">
              <a:cs typeface="Arial"/>
            </a:endParaRPr>
          </a:p>
          <a:p>
            <a:pPr algn="ctr"/>
            <a:r>
              <a:rPr lang="en-US" sz="1400"/>
              <a:t>Staff</a:t>
            </a:r>
            <a:endParaRPr lang="en-US" sz="1400">
              <a:cs typeface="Arial"/>
            </a:endParaRPr>
          </a:p>
        </p:txBody>
      </p:sp>
    </p:spTree>
    <p:extLst>
      <p:ext uri="{BB962C8B-B14F-4D97-AF65-F5344CB8AC3E}">
        <p14:creationId xmlns:p14="http://schemas.microsoft.com/office/powerpoint/2010/main" val="32292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99D0-A360-5466-79FC-0EB3A298818A}"/>
              </a:ext>
            </a:extLst>
          </p:cNvPr>
          <p:cNvSpPr>
            <a:spLocks noGrp="1"/>
          </p:cNvSpPr>
          <p:nvPr>
            <p:ph type="title"/>
          </p:nvPr>
        </p:nvSpPr>
        <p:spPr>
          <a:xfrm>
            <a:off x="282149" y="299923"/>
            <a:ext cx="8595360" cy="422672"/>
          </a:xfrm>
        </p:spPr>
        <p:txBody>
          <a:bodyPr/>
          <a:lstStyle/>
          <a:p>
            <a:r>
              <a:rPr lang="en-US">
                <a:ea typeface="+mj-lt"/>
                <a:cs typeface="+mj-lt"/>
              </a:rPr>
              <a:t>Behavioral Health Policy Priorities</a:t>
            </a:r>
            <a:endParaRPr lang="en-US" b="0">
              <a:ea typeface="+mj-lt"/>
              <a:cs typeface="+mj-lt"/>
            </a:endParaRPr>
          </a:p>
          <a:p>
            <a:endParaRPr lang="en-US">
              <a:cs typeface="Arial"/>
            </a:endParaRPr>
          </a:p>
        </p:txBody>
      </p:sp>
      <p:sp>
        <p:nvSpPr>
          <p:cNvPr id="4" name="Slide Number Placeholder 3">
            <a:extLst>
              <a:ext uri="{FF2B5EF4-FFF2-40B4-BE49-F238E27FC236}">
                <a16:creationId xmlns:a16="http://schemas.microsoft.com/office/drawing/2014/main" id="{9F4319E9-43B0-F145-F1E8-5BB95D3BC397}"/>
              </a:ext>
            </a:extLst>
          </p:cNvPr>
          <p:cNvSpPr>
            <a:spLocks noGrp="1"/>
          </p:cNvSpPr>
          <p:nvPr>
            <p:ph type="sldNum" sz="quarter" idx="4"/>
          </p:nvPr>
        </p:nvSpPr>
        <p:spPr/>
        <p:txBody>
          <a:bodyPr/>
          <a:lstStyle/>
          <a:p>
            <a:fld id="{5315D994-0852-4F75-99F1-5016CE36A879}" type="slidenum">
              <a:rPr lang="en-US" smtClean="0"/>
              <a:pPr/>
              <a:t>7</a:t>
            </a:fld>
            <a:endParaRPr lang="en-US"/>
          </a:p>
        </p:txBody>
      </p:sp>
      <p:cxnSp>
        <p:nvCxnSpPr>
          <p:cNvPr id="8" name="Straight Arrow Connector 7">
            <a:extLst>
              <a:ext uri="{FF2B5EF4-FFF2-40B4-BE49-F238E27FC236}">
                <a16:creationId xmlns:a16="http://schemas.microsoft.com/office/drawing/2014/main" id="{80EA2C61-BA6C-8C23-10CB-BC0458A73E26}"/>
              </a:ext>
            </a:extLst>
          </p:cNvPr>
          <p:cNvCxnSpPr/>
          <p:nvPr/>
        </p:nvCxnSpPr>
        <p:spPr>
          <a:xfrm flipV="1">
            <a:off x="270875" y="940235"/>
            <a:ext cx="8595984" cy="7828"/>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3821AB-3B6B-FA2B-0947-63D48F61A7D8}"/>
              </a:ext>
            </a:extLst>
          </p:cNvPr>
          <p:cNvSpPr txBox="1"/>
          <p:nvPr/>
        </p:nvSpPr>
        <p:spPr>
          <a:xfrm>
            <a:off x="182410" y="1047489"/>
            <a:ext cx="1608029" cy="346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Arial"/>
              </a:rPr>
              <a:t>Medicaid Rates</a:t>
            </a:r>
          </a:p>
        </p:txBody>
      </p:sp>
      <p:sp>
        <p:nvSpPr>
          <p:cNvPr id="14" name="TextBox 13">
            <a:extLst>
              <a:ext uri="{FF2B5EF4-FFF2-40B4-BE49-F238E27FC236}">
                <a16:creationId xmlns:a16="http://schemas.microsoft.com/office/drawing/2014/main" id="{5289BC06-7F5C-46DD-581E-5B441ABE38B3}"/>
              </a:ext>
            </a:extLst>
          </p:cNvPr>
          <p:cNvSpPr txBox="1"/>
          <p:nvPr/>
        </p:nvSpPr>
        <p:spPr>
          <a:xfrm>
            <a:off x="1916483" y="1027914"/>
            <a:ext cx="15297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Workforce Development</a:t>
            </a:r>
            <a:endParaRPr lang="en-US">
              <a:cs typeface="Arial"/>
            </a:endParaRPr>
          </a:p>
        </p:txBody>
      </p:sp>
      <p:sp>
        <p:nvSpPr>
          <p:cNvPr id="15" name="TextBox 14">
            <a:extLst>
              <a:ext uri="{FF2B5EF4-FFF2-40B4-BE49-F238E27FC236}">
                <a16:creationId xmlns:a16="http://schemas.microsoft.com/office/drawing/2014/main" id="{9BD17DF2-5ACA-D25D-1C40-1B4E67C7F84D}"/>
              </a:ext>
            </a:extLst>
          </p:cNvPr>
          <p:cNvSpPr txBox="1"/>
          <p:nvPr/>
        </p:nvSpPr>
        <p:spPr>
          <a:xfrm>
            <a:off x="4100708" y="1630732"/>
            <a:ext cx="19290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p>
        </p:txBody>
      </p:sp>
      <p:sp>
        <p:nvSpPr>
          <p:cNvPr id="16" name="TextBox 15">
            <a:extLst>
              <a:ext uri="{FF2B5EF4-FFF2-40B4-BE49-F238E27FC236}">
                <a16:creationId xmlns:a16="http://schemas.microsoft.com/office/drawing/2014/main" id="{B88DB3F3-AF79-0F97-1925-3DDCA29730DE}"/>
              </a:ext>
            </a:extLst>
          </p:cNvPr>
          <p:cNvSpPr txBox="1"/>
          <p:nvPr/>
        </p:nvSpPr>
        <p:spPr>
          <a:xfrm>
            <a:off x="5596003" y="1027915"/>
            <a:ext cx="1482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Infrastructure </a:t>
            </a:r>
            <a:endParaRPr lang="en-US"/>
          </a:p>
          <a:p>
            <a:pPr algn="ctr"/>
            <a:r>
              <a:rPr lang="en-US" sz="1600"/>
              <a:t>Investment</a:t>
            </a:r>
            <a:endParaRPr lang="en-US">
              <a:cs typeface="Arial"/>
            </a:endParaRPr>
          </a:p>
        </p:txBody>
      </p:sp>
      <p:sp>
        <p:nvSpPr>
          <p:cNvPr id="17" name="TextBox 16">
            <a:extLst>
              <a:ext uri="{FF2B5EF4-FFF2-40B4-BE49-F238E27FC236}">
                <a16:creationId xmlns:a16="http://schemas.microsoft.com/office/drawing/2014/main" id="{1D6557B5-5C98-9709-2A52-39CAAEF0D333}"/>
              </a:ext>
            </a:extLst>
          </p:cNvPr>
          <p:cNvSpPr txBox="1"/>
          <p:nvPr/>
        </p:nvSpPr>
        <p:spPr>
          <a:xfrm>
            <a:off x="7443593" y="1027916"/>
            <a:ext cx="1153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Telehealth</a:t>
            </a:r>
            <a:endParaRPr lang="en-US"/>
          </a:p>
        </p:txBody>
      </p:sp>
      <p:sp>
        <p:nvSpPr>
          <p:cNvPr id="18" name="TextBox 17">
            <a:extLst>
              <a:ext uri="{FF2B5EF4-FFF2-40B4-BE49-F238E27FC236}">
                <a16:creationId xmlns:a16="http://schemas.microsoft.com/office/drawing/2014/main" id="{5BCD0CE7-2E0D-3D89-7551-1F75D9990FB3}"/>
              </a:ext>
            </a:extLst>
          </p:cNvPr>
          <p:cNvSpPr txBox="1"/>
          <p:nvPr/>
        </p:nvSpPr>
        <p:spPr>
          <a:xfrm>
            <a:off x="3764071" y="1027916"/>
            <a:ext cx="15297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Continuum of Care</a:t>
            </a:r>
            <a:endParaRPr lang="en-US">
              <a:cs typeface="Arial"/>
            </a:endParaRPr>
          </a:p>
        </p:txBody>
      </p:sp>
      <p:sp>
        <p:nvSpPr>
          <p:cNvPr id="19" name="TextBox 18">
            <a:extLst>
              <a:ext uri="{FF2B5EF4-FFF2-40B4-BE49-F238E27FC236}">
                <a16:creationId xmlns:a16="http://schemas.microsoft.com/office/drawing/2014/main" id="{61193C7E-9766-AFB1-36B4-A8352E813C7E}"/>
              </a:ext>
            </a:extLst>
          </p:cNvPr>
          <p:cNvSpPr txBox="1"/>
          <p:nvPr/>
        </p:nvSpPr>
        <p:spPr>
          <a:xfrm>
            <a:off x="178496" y="1615074"/>
            <a:ext cx="15062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ea typeface="+mn-lt"/>
                <a:cs typeface="+mn-lt"/>
              </a:rPr>
              <a:t>Increase critical Medicaid investments in pediatric behavioral health services, such as Medicaid parity with Medicare payment rates for similar services – </a:t>
            </a:r>
            <a:r>
              <a:rPr lang="en-US" sz="1100" b="1">
                <a:solidFill>
                  <a:schemeClr val="accent5"/>
                </a:solidFill>
                <a:ea typeface="+mn-lt"/>
                <a:cs typeface="+mn-lt"/>
              </a:rPr>
              <a:t>Included in H.R. 7236 and version included in S.4747</a:t>
            </a:r>
            <a:endParaRPr lang="en-US" sz="1100" b="1">
              <a:solidFill>
                <a:schemeClr val="accent5"/>
              </a:solidFill>
              <a:cs typeface="Arial"/>
            </a:endParaRPr>
          </a:p>
        </p:txBody>
      </p:sp>
      <p:sp>
        <p:nvSpPr>
          <p:cNvPr id="20" name="TextBox 19">
            <a:extLst>
              <a:ext uri="{FF2B5EF4-FFF2-40B4-BE49-F238E27FC236}">
                <a16:creationId xmlns:a16="http://schemas.microsoft.com/office/drawing/2014/main" id="{E6025539-0054-5040-B502-48A36A315ED9}"/>
              </a:ext>
            </a:extLst>
          </p:cNvPr>
          <p:cNvSpPr txBox="1"/>
          <p:nvPr/>
        </p:nvSpPr>
        <p:spPr>
          <a:xfrm>
            <a:off x="1877338" y="1630733"/>
            <a:ext cx="1608030"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ea typeface="+mn-lt"/>
                <a:cs typeface="+mn-lt"/>
              </a:rPr>
              <a:t>Expand investments to support the recruiting, training, mentorship, retention and professional development of a diverse pediatric workforce, in a wide array of settings across the care continuum – </a:t>
            </a:r>
            <a:r>
              <a:rPr lang="en-US" sz="1100" b="1">
                <a:solidFill>
                  <a:schemeClr val="accent5"/>
                </a:solidFill>
                <a:ea typeface="+mn-lt"/>
                <a:cs typeface="+mn-lt"/>
              </a:rPr>
              <a:t>Included in</a:t>
            </a:r>
            <a:r>
              <a:rPr lang="en-US" sz="1100">
                <a:solidFill>
                  <a:schemeClr val="accent5"/>
                </a:solidFill>
                <a:ea typeface="+mn-lt"/>
                <a:cs typeface="+mn-lt"/>
              </a:rPr>
              <a:t> </a:t>
            </a:r>
            <a:r>
              <a:rPr lang="en-US" sz="1100" b="1">
                <a:solidFill>
                  <a:schemeClr val="accent5"/>
                </a:solidFill>
                <a:ea typeface="+mn-lt"/>
                <a:cs typeface="+mn-lt"/>
              </a:rPr>
              <a:t>S.4472, and H.R. 7236</a:t>
            </a:r>
            <a:endParaRPr lang="en-US" sz="1100" b="1">
              <a:solidFill>
                <a:schemeClr val="accent5"/>
              </a:solidFill>
              <a:cs typeface="Arial"/>
            </a:endParaRPr>
          </a:p>
        </p:txBody>
      </p:sp>
      <p:sp>
        <p:nvSpPr>
          <p:cNvPr id="21" name="TextBox 20">
            <a:extLst>
              <a:ext uri="{FF2B5EF4-FFF2-40B4-BE49-F238E27FC236}">
                <a16:creationId xmlns:a16="http://schemas.microsoft.com/office/drawing/2014/main" id="{D83055CC-06ED-163E-4DA9-A6FBC822AD4F}"/>
              </a:ext>
            </a:extLst>
          </p:cNvPr>
          <p:cNvSpPr txBox="1"/>
          <p:nvPr/>
        </p:nvSpPr>
        <p:spPr>
          <a:xfrm>
            <a:off x="3732757" y="1630732"/>
            <a:ext cx="167848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ea typeface="+mn-lt"/>
                <a:cs typeface="+mn-lt"/>
              </a:rPr>
              <a:t>Bolster community-based systems of care to facilitate prevention, early identification and treatment, and enhance coordination and integration of pediatric mental health care - </a:t>
            </a:r>
          </a:p>
          <a:p>
            <a:pPr algn="ctr"/>
            <a:r>
              <a:rPr lang="en-US" sz="1100" b="1">
                <a:solidFill>
                  <a:schemeClr val="accent5"/>
                </a:solidFill>
                <a:ea typeface="+mn-lt"/>
                <a:cs typeface="+mn-lt"/>
              </a:rPr>
              <a:t>Included in</a:t>
            </a:r>
            <a:r>
              <a:rPr lang="en-US" sz="1100">
                <a:solidFill>
                  <a:schemeClr val="accent5"/>
                </a:solidFill>
                <a:ea typeface="+mn-lt"/>
                <a:cs typeface="+mn-lt"/>
              </a:rPr>
              <a:t> </a:t>
            </a:r>
            <a:r>
              <a:rPr lang="en-US" sz="1100" b="1">
                <a:solidFill>
                  <a:schemeClr val="accent5"/>
                </a:solidFill>
                <a:ea typeface="+mn-lt"/>
                <a:cs typeface="+mn-lt"/>
              </a:rPr>
              <a:t>S.4472, and H.R. 7236</a:t>
            </a:r>
            <a:endParaRPr lang="en-US" sz="1100" b="1">
              <a:solidFill>
                <a:schemeClr val="accent5"/>
              </a:solidFill>
              <a:cs typeface="Arial"/>
            </a:endParaRPr>
          </a:p>
        </p:txBody>
      </p:sp>
      <p:sp>
        <p:nvSpPr>
          <p:cNvPr id="22" name="TextBox 21">
            <a:extLst>
              <a:ext uri="{FF2B5EF4-FFF2-40B4-BE49-F238E27FC236}">
                <a16:creationId xmlns:a16="http://schemas.microsoft.com/office/drawing/2014/main" id="{C471BE0E-6BD0-70FF-B7A7-E22847BA9173}"/>
              </a:ext>
            </a:extLst>
          </p:cNvPr>
          <p:cNvSpPr txBox="1"/>
          <p:nvPr/>
        </p:nvSpPr>
        <p:spPr>
          <a:xfrm>
            <a:off x="5650804" y="1630732"/>
            <a:ext cx="142796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ea typeface="+mn-lt"/>
                <a:cs typeface="+mn-lt"/>
              </a:rPr>
              <a:t>Invest in pediatric mental health systems and infrastructure to expand care capacity - </a:t>
            </a:r>
            <a:r>
              <a:rPr lang="en-US" sz="1100" b="1">
                <a:solidFill>
                  <a:schemeClr val="accent5"/>
                </a:solidFill>
                <a:ea typeface="+mn-lt"/>
                <a:cs typeface="+mn-lt"/>
              </a:rPr>
              <a:t>Included in</a:t>
            </a:r>
            <a:r>
              <a:rPr lang="en-US" sz="1100">
                <a:solidFill>
                  <a:schemeClr val="accent5"/>
                </a:solidFill>
                <a:ea typeface="+mn-lt"/>
                <a:cs typeface="+mn-lt"/>
              </a:rPr>
              <a:t> </a:t>
            </a:r>
            <a:r>
              <a:rPr lang="en-US" sz="1100" b="1">
                <a:solidFill>
                  <a:schemeClr val="accent5"/>
                </a:solidFill>
                <a:ea typeface="+mn-lt"/>
                <a:cs typeface="+mn-lt"/>
              </a:rPr>
              <a:t>S.4472, and H.R. 7236</a:t>
            </a:r>
            <a:endParaRPr lang="en-US" sz="1100" b="1">
              <a:solidFill>
                <a:schemeClr val="accent5"/>
              </a:solidFill>
              <a:cs typeface="Arial"/>
            </a:endParaRPr>
          </a:p>
        </p:txBody>
      </p:sp>
      <p:sp>
        <p:nvSpPr>
          <p:cNvPr id="23" name="TextBox 22">
            <a:extLst>
              <a:ext uri="{FF2B5EF4-FFF2-40B4-BE49-F238E27FC236}">
                <a16:creationId xmlns:a16="http://schemas.microsoft.com/office/drawing/2014/main" id="{099A5FAF-7DE0-F4CE-5050-8716EA154A22}"/>
              </a:ext>
            </a:extLst>
          </p:cNvPr>
          <p:cNvSpPr txBox="1"/>
          <p:nvPr/>
        </p:nvSpPr>
        <p:spPr>
          <a:xfrm>
            <a:off x="7255701" y="1630732"/>
            <a:ext cx="152974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ea typeface="+mn-lt"/>
                <a:cs typeface="+mn-lt"/>
              </a:rPr>
              <a:t>Facilitate access to mental health services for children through telehealth – </a:t>
            </a:r>
            <a:r>
              <a:rPr lang="en-US" sz="1100" b="1">
                <a:solidFill>
                  <a:schemeClr val="accent5"/>
                </a:solidFill>
                <a:ea typeface="+mn-lt"/>
                <a:cs typeface="+mn-lt"/>
              </a:rPr>
              <a:t>signed into law as part of the Bipartisan Safer Communities Act. Also, in SFC telehealth discussion draft and in House E&amp;C mental health package</a:t>
            </a:r>
            <a:endParaRPr lang="en-US" sz="1100" b="1">
              <a:solidFill>
                <a:schemeClr val="accent5"/>
              </a:solidFill>
              <a:cs typeface="Arial"/>
            </a:endParaRPr>
          </a:p>
        </p:txBody>
      </p:sp>
      <p:sp>
        <p:nvSpPr>
          <p:cNvPr id="24" name="Oval 23">
            <a:extLst>
              <a:ext uri="{FF2B5EF4-FFF2-40B4-BE49-F238E27FC236}">
                <a16:creationId xmlns:a16="http://schemas.microsoft.com/office/drawing/2014/main" id="{2BC5F7EF-4B87-4B06-FA33-ADE7CB522AC3}"/>
              </a:ext>
            </a:extLst>
          </p:cNvPr>
          <p:cNvSpPr/>
          <p:nvPr/>
        </p:nvSpPr>
        <p:spPr>
          <a:xfrm>
            <a:off x="875646" y="887390"/>
            <a:ext cx="108038" cy="1080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0002F31-537C-8C25-F3C6-3600AA3F4BDF}"/>
              </a:ext>
            </a:extLst>
          </p:cNvPr>
          <p:cNvSpPr/>
          <p:nvPr/>
        </p:nvSpPr>
        <p:spPr>
          <a:xfrm>
            <a:off x="2644946" y="887389"/>
            <a:ext cx="108038" cy="1080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14FD1D8-E89E-4A11-71E3-AC1F7D337B9D}"/>
              </a:ext>
            </a:extLst>
          </p:cNvPr>
          <p:cNvSpPr/>
          <p:nvPr/>
        </p:nvSpPr>
        <p:spPr>
          <a:xfrm>
            <a:off x="4414248" y="887389"/>
            <a:ext cx="108038" cy="1080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6E17D7E-78E7-776C-091D-6D254BBEA7DB}"/>
              </a:ext>
            </a:extLst>
          </p:cNvPr>
          <p:cNvSpPr/>
          <p:nvPr/>
        </p:nvSpPr>
        <p:spPr>
          <a:xfrm>
            <a:off x="6277494" y="887390"/>
            <a:ext cx="108038" cy="1080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5C9B05-8983-BB6E-FBFB-BC2654A1B650}"/>
              </a:ext>
            </a:extLst>
          </p:cNvPr>
          <p:cNvSpPr/>
          <p:nvPr/>
        </p:nvSpPr>
        <p:spPr>
          <a:xfrm>
            <a:off x="8007652" y="887390"/>
            <a:ext cx="108038" cy="1080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17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6A17-1537-4EFB-97B9-11F37D5617AE}"/>
              </a:ext>
            </a:extLst>
          </p:cNvPr>
          <p:cNvSpPr>
            <a:spLocks noGrp="1"/>
          </p:cNvSpPr>
          <p:nvPr>
            <p:ph type="title"/>
          </p:nvPr>
        </p:nvSpPr>
        <p:spPr/>
        <p:txBody>
          <a:bodyPr/>
          <a:lstStyle/>
          <a:p>
            <a:r>
              <a:rPr lang="en-US" dirty="0"/>
              <a:t>Senate Finance Committee</a:t>
            </a:r>
            <a:endParaRPr lang="en-US" dirty="0">
              <a:cs typeface="Arial"/>
            </a:endParaRPr>
          </a:p>
        </p:txBody>
      </p:sp>
      <p:sp>
        <p:nvSpPr>
          <p:cNvPr id="4" name="Slide Number Placeholder 3">
            <a:extLst>
              <a:ext uri="{FF2B5EF4-FFF2-40B4-BE49-F238E27FC236}">
                <a16:creationId xmlns:a16="http://schemas.microsoft.com/office/drawing/2014/main" id="{1D2F4985-CB42-4992-9A37-54ACB3748FCF}"/>
              </a:ext>
            </a:extLst>
          </p:cNvPr>
          <p:cNvSpPr>
            <a:spLocks noGrp="1"/>
          </p:cNvSpPr>
          <p:nvPr>
            <p:ph type="sldNum" sz="quarter" idx="4"/>
          </p:nvPr>
        </p:nvSpPr>
        <p:spPr/>
        <p:txBody>
          <a:bodyPr/>
          <a:lstStyle/>
          <a:p>
            <a:fld id="{5315D994-0852-4F75-99F1-5016CE36A879}" type="slidenum">
              <a:rPr lang="en-US" smtClean="0"/>
              <a:pPr/>
              <a:t>8</a:t>
            </a:fld>
            <a:endParaRPr lang="en-US"/>
          </a:p>
        </p:txBody>
      </p:sp>
      <p:pic>
        <p:nvPicPr>
          <p:cNvPr id="10" name="Picture 10" descr="A picture containing text, posing&#10;&#10;Description automatically generated">
            <a:extLst>
              <a:ext uri="{FF2B5EF4-FFF2-40B4-BE49-F238E27FC236}">
                <a16:creationId xmlns:a16="http://schemas.microsoft.com/office/drawing/2014/main" id="{DD245B3F-B099-6439-890B-EDAF9226CEBE}"/>
              </a:ext>
            </a:extLst>
          </p:cNvPr>
          <p:cNvPicPr>
            <a:picLocks noGrp="1" noChangeAspect="1"/>
          </p:cNvPicPr>
          <p:nvPr>
            <p:ph idx="1"/>
          </p:nvPr>
        </p:nvPicPr>
        <p:blipFill rotWithShape="1">
          <a:blip r:embed="rId3"/>
          <a:srcRect r="63083" b="67816"/>
          <a:stretch/>
        </p:blipFill>
        <p:spPr>
          <a:xfrm>
            <a:off x="574265" y="1109095"/>
            <a:ext cx="2229979" cy="1094015"/>
          </a:xfrm>
        </p:spPr>
      </p:pic>
      <p:pic>
        <p:nvPicPr>
          <p:cNvPr id="11" name="Picture 11" descr="A picture containing text, posing&#10;&#10;Description automatically generated">
            <a:extLst>
              <a:ext uri="{FF2B5EF4-FFF2-40B4-BE49-F238E27FC236}">
                <a16:creationId xmlns:a16="http://schemas.microsoft.com/office/drawing/2014/main" id="{B1DEBB79-26F8-FB0E-A16A-584E9BF39411}"/>
              </a:ext>
            </a:extLst>
          </p:cNvPr>
          <p:cNvPicPr>
            <a:picLocks noChangeAspect="1"/>
          </p:cNvPicPr>
          <p:nvPr/>
        </p:nvPicPr>
        <p:blipFill rotWithShape="1">
          <a:blip r:embed="rId3"/>
          <a:srcRect t="37234" r="63746" b="31635"/>
          <a:stretch/>
        </p:blipFill>
        <p:spPr>
          <a:xfrm>
            <a:off x="491063" y="3039297"/>
            <a:ext cx="2229498" cy="1094752"/>
          </a:xfrm>
          <a:prstGeom prst="rect">
            <a:avLst/>
          </a:prstGeom>
        </p:spPr>
      </p:pic>
      <p:pic>
        <p:nvPicPr>
          <p:cNvPr id="12" name="Picture 12" descr="A picture containing text, posing&#10;&#10;Description automatically generated">
            <a:extLst>
              <a:ext uri="{FF2B5EF4-FFF2-40B4-BE49-F238E27FC236}">
                <a16:creationId xmlns:a16="http://schemas.microsoft.com/office/drawing/2014/main" id="{1ADE65FE-34BA-8314-1081-3AE78CB8D02C}"/>
              </a:ext>
            </a:extLst>
          </p:cNvPr>
          <p:cNvPicPr>
            <a:picLocks noChangeAspect="1"/>
          </p:cNvPicPr>
          <p:nvPr/>
        </p:nvPicPr>
        <p:blipFill rotWithShape="1">
          <a:blip r:embed="rId3"/>
          <a:srcRect l="47297" t="1525" r="13391" b="67974"/>
          <a:stretch/>
        </p:blipFill>
        <p:spPr>
          <a:xfrm>
            <a:off x="6222189" y="3045935"/>
            <a:ext cx="2503369" cy="1093883"/>
          </a:xfrm>
          <a:prstGeom prst="rect">
            <a:avLst/>
          </a:prstGeom>
        </p:spPr>
      </p:pic>
      <p:pic>
        <p:nvPicPr>
          <p:cNvPr id="13" name="Picture 13" descr="A picture containing text, posing&#10;&#10;Description automatically generated">
            <a:extLst>
              <a:ext uri="{FF2B5EF4-FFF2-40B4-BE49-F238E27FC236}">
                <a16:creationId xmlns:a16="http://schemas.microsoft.com/office/drawing/2014/main" id="{B9FEE897-253E-2F13-45A0-A9709B270EE4}"/>
              </a:ext>
            </a:extLst>
          </p:cNvPr>
          <p:cNvPicPr>
            <a:picLocks noChangeAspect="1"/>
          </p:cNvPicPr>
          <p:nvPr/>
        </p:nvPicPr>
        <p:blipFill rotWithShape="1">
          <a:blip r:embed="rId3"/>
          <a:srcRect l="49937" t="36995" r="14033" b="33184"/>
          <a:stretch/>
        </p:blipFill>
        <p:spPr>
          <a:xfrm>
            <a:off x="6363223" y="1133495"/>
            <a:ext cx="2229517" cy="1039128"/>
          </a:xfrm>
          <a:prstGeom prst="rect">
            <a:avLst/>
          </a:prstGeom>
        </p:spPr>
      </p:pic>
      <p:sp>
        <p:nvSpPr>
          <p:cNvPr id="15" name="TextBox 14">
            <a:extLst>
              <a:ext uri="{FF2B5EF4-FFF2-40B4-BE49-F238E27FC236}">
                <a16:creationId xmlns:a16="http://schemas.microsoft.com/office/drawing/2014/main" id="{AEDBC935-27CC-FD2B-F7AA-4A09E83F8D00}"/>
              </a:ext>
            </a:extLst>
          </p:cNvPr>
          <p:cNvSpPr txBox="1"/>
          <p:nvPr/>
        </p:nvSpPr>
        <p:spPr>
          <a:xfrm>
            <a:off x="546448" y="892842"/>
            <a:ext cx="22969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Strengthening the Workforce</a:t>
            </a:r>
            <a:endParaRPr lang="en-US" sz="1200">
              <a:cs typeface="Arial"/>
            </a:endParaRPr>
          </a:p>
        </p:txBody>
      </p:sp>
      <p:sp>
        <p:nvSpPr>
          <p:cNvPr id="16" name="TextBox 15">
            <a:extLst>
              <a:ext uri="{FF2B5EF4-FFF2-40B4-BE49-F238E27FC236}">
                <a16:creationId xmlns:a16="http://schemas.microsoft.com/office/drawing/2014/main" id="{F32FD88B-8904-3CA5-75CF-A5C7203019AD}"/>
              </a:ext>
            </a:extLst>
          </p:cNvPr>
          <p:cNvSpPr txBox="1"/>
          <p:nvPr/>
        </p:nvSpPr>
        <p:spPr>
          <a:xfrm>
            <a:off x="234115" y="264940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mn-lt"/>
                <a:cs typeface="+mn-lt"/>
              </a:rPr>
              <a:t>Increasing Integration, Coordination + Access to Care</a:t>
            </a:r>
            <a:endParaRPr lang="en-US"/>
          </a:p>
        </p:txBody>
      </p:sp>
      <p:sp>
        <p:nvSpPr>
          <p:cNvPr id="17" name="TextBox 16">
            <a:extLst>
              <a:ext uri="{FF2B5EF4-FFF2-40B4-BE49-F238E27FC236}">
                <a16:creationId xmlns:a16="http://schemas.microsoft.com/office/drawing/2014/main" id="{8C9D9500-93FE-2624-87BB-F2EF45D9941F}"/>
              </a:ext>
            </a:extLst>
          </p:cNvPr>
          <p:cNvSpPr txBox="1"/>
          <p:nvPr/>
        </p:nvSpPr>
        <p:spPr>
          <a:xfrm>
            <a:off x="6188067" y="25155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a:rPr>
              <a:t>Ensuring Parity: </a:t>
            </a:r>
            <a:endParaRPr lang="en-US" sz="1200">
              <a:latin typeface="Arial"/>
              <a:cs typeface="Arial"/>
            </a:endParaRPr>
          </a:p>
          <a:p>
            <a:pPr algn="ctr"/>
            <a:r>
              <a:rPr lang="en-US" sz="1200" b="1">
                <a:latin typeface="Arial"/>
              </a:rPr>
              <a:t>Behavioral + Physical </a:t>
            </a:r>
            <a:endParaRPr lang="en-US" sz="1200">
              <a:latin typeface="Arial"/>
            </a:endParaRPr>
          </a:p>
          <a:p>
            <a:pPr algn="ctr"/>
            <a:r>
              <a:rPr lang="en-US" sz="1200" b="1">
                <a:latin typeface="Arial"/>
              </a:rPr>
              <a:t>Health Care</a:t>
            </a:r>
            <a:r>
              <a:rPr lang="en-US" sz="1200" b="1">
                <a:latin typeface="Arial"/>
                <a:ea typeface="Arial"/>
                <a:cs typeface="Arial"/>
              </a:rPr>
              <a:t>​</a:t>
            </a:r>
            <a:endParaRPr lang="en-US" sz="1200">
              <a:cs typeface="Arial"/>
            </a:endParaRPr>
          </a:p>
        </p:txBody>
      </p:sp>
      <p:sp>
        <p:nvSpPr>
          <p:cNvPr id="18" name="TextBox 17">
            <a:extLst>
              <a:ext uri="{FF2B5EF4-FFF2-40B4-BE49-F238E27FC236}">
                <a16:creationId xmlns:a16="http://schemas.microsoft.com/office/drawing/2014/main" id="{A708FA74-87F9-EB35-6EEF-E059231B7E12}"/>
              </a:ext>
            </a:extLst>
          </p:cNvPr>
          <p:cNvSpPr txBox="1"/>
          <p:nvPr/>
        </p:nvSpPr>
        <p:spPr>
          <a:xfrm>
            <a:off x="6198818" y="88851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rPr>
              <a:t>Furthering the Use of Telehealth</a:t>
            </a:r>
            <a:r>
              <a:rPr lang="en-US" sz="1200" b="1">
                <a:latin typeface="Arial"/>
                <a:ea typeface="Arial"/>
                <a:cs typeface="Arial"/>
              </a:rPr>
              <a:t>​</a:t>
            </a:r>
            <a:endParaRPr lang="en-US" sz="1200">
              <a:cs typeface="Arial"/>
            </a:endParaRPr>
          </a:p>
        </p:txBody>
      </p:sp>
      <p:sp>
        <p:nvSpPr>
          <p:cNvPr id="19" name="TextBox 18">
            <a:extLst>
              <a:ext uri="{FF2B5EF4-FFF2-40B4-BE49-F238E27FC236}">
                <a16:creationId xmlns:a16="http://schemas.microsoft.com/office/drawing/2014/main" id="{A53C7284-CD93-FDDE-5D8E-4DF989F73CCE}"/>
              </a:ext>
            </a:extLst>
          </p:cNvPr>
          <p:cNvSpPr txBox="1"/>
          <p:nvPr/>
        </p:nvSpPr>
        <p:spPr>
          <a:xfrm>
            <a:off x="3498128" y="1464225"/>
            <a:ext cx="205426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mn-lt"/>
                <a:cs typeface="+mn-lt"/>
              </a:rPr>
              <a:t>Improving Access to Behavioral Health Care for Children + Young People</a:t>
            </a:r>
            <a:endParaRPr lang="en-US" b="1">
              <a:cs typeface="Arial"/>
            </a:endParaRPr>
          </a:p>
        </p:txBody>
      </p:sp>
      <p:sp>
        <p:nvSpPr>
          <p:cNvPr id="20" name="TextBox 19">
            <a:extLst>
              <a:ext uri="{FF2B5EF4-FFF2-40B4-BE49-F238E27FC236}">
                <a16:creationId xmlns:a16="http://schemas.microsoft.com/office/drawing/2014/main" id="{7EA7A3A9-9D92-29AD-2503-3332F23F1A89}"/>
              </a:ext>
            </a:extLst>
          </p:cNvPr>
          <p:cNvSpPr txBox="1"/>
          <p:nvPr/>
        </p:nvSpPr>
        <p:spPr>
          <a:xfrm>
            <a:off x="389578" y="2121455"/>
            <a:ext cx="13001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ea typeface="+mn-lt"/>
                <a:cs typeface="+mn-lt"/>
              </a:rPr>
              <a:t>Sen. Debbie Stabenow D-Mich. </a:t>
            </a:r>
            <a:endParaRPr lang="en-US" sz="800" b="1">
              <a:cs typeface="Arial"/>
            </a:endParaRPr>
          </a:p>
        </p:txBody>
      </p:sp>
      <p:sp>
        <p:nvSpPr>
          <p:cNvPr id="21" name="TextBox 20">
            <a:extLst>
              <a:ext uri="{FF2B5EF4-FFF2-40B4-BE49-F238E27FC236}">
                <a16:creationId xmlns:a16="http://schemas.microsoft.com/office/drawing/2014/main" id="{F6A2D360-F2FA-DFB1-3A77-7A047FCFF10C}"/>
              </a:ext>
            </a:extLst>
          </p:cNvPr>
          <p:cNvSpPr txBox="1"/>
          <p:nvPr/>
        </p:nvSpPr>
        <p:spPr>
          <a:xfrm>
            <a:off x="1688601" y="2115385"/>
            <a:ext cx="10678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Sen. Steve Daines R-Mont. </a:t>
            </a:r>
            <a:endParaRPr lang="en-US" sz="800" b="1">
              <a:ea typeface="+mn-lt"/>
              <a:cs typeface="+mn-lt"/>
            </a:endParaRPr>
          </a:p>
        </p:txBody>
      </p:sp>
      <p:sp>
        <p:nvSpPr>
          <p:cNvPr id="22" name="TextBox 21">
            <a:extLst>
              <a:ext uri="{FF2B5EF4-FFF2-40B4-BE49-F238E27FC236}">
                <a16:creationId xmlns:a16="http://schemas.microsoft.com/office/drawing/2014/main" id="{48F396CC-B9F7-120A-802A-301821BA211D}"/>
              </a:ext>
            </a:extLst>
          </p:cNvPr>
          <p:cNvSpPr txBox="1"/>
          <p:nvPr/>
        </p:nvSpPr>
        <p:spPr>
          <a:xfrm>
            <a:off x="134446" y="4099831"/>
            <a:ext cx="16158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Sen. Catherine Cortez Masto</a:t>
            </a:r>
            <a:endParaRPr lang="en-US" b="1">
              <a:cs typeface="Arial"/>
            </a:endParaRPr>
          </a:p>
          <a:p>
            <a:pPr algn="ctr"/>
            <a:r>
              <a:rPr lang="en-US" sz="800" b="1">
                <a:cs typeface="Arial"/>
              </a:rPr>
              <a:t>D-Nev.</a:t>
            </a:r>
          </a:p>
        </p:txBody>
      </p:sp>
      <p:sp>
        <p:nvSpPr>
          <p:cNvPr id="23" name="TextBox 22">
            <a:extLst>
              <a:ext uri="{FF2B5EF4-FFF2-40B4-BE49-F238E27FC236}">
                <a16:creationId xmlns:a16="http://schemas.microsoft.com/office/drawing/2014/main" id="{38B699D4-3EE8-1CDD-D834-887E68CF1C21}"/>
              </a:ext>
            </a:extLst>
          </p:cNvPr>
          <p:cNvSpPr txBox="1"/>
          <p:nvPr/>
        </p:nvSpPr>
        <p:spPr>
          <a:xfrm>
            <a:off x="1677121" y="4095918"/>
            <a:ext cx="10835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t>Sen. John Cornyn</a:t>
            </a:r>
            <a:endParaRPr lang="en-US" sz="800" b="1">
              <a:cs typeface="Arial"/>
            </a:endParaRPr>
          </a:p>
          <a:p>
            <a:pPr algn="ctr"/>
            <a:r>
              <a:rPr lang="en-US" sz="800" b="1">
                <a:cs typeface="Arial"/>
              </a:rPr>
              <a:t>R-Texas</a:t>
            </a:r>
          </a:p>
        </p:txBody>
      </p:sp>
      <p:sp>
        <p:nvSpPr>
          <p:cNvPr id="24" name="TextBox 23">
            <a:extLst>
              <a:ext uri="{FF2B5EF4-FFF2-40B4-BE49-F238E27FC236}">
                <a16:creationId xmlns:a16="http://schemas.microsoft.com/office/drawing/2014/main" id="{352A71CC-A238-08AE-7A8E-8AD65DA61B7B}"/>
              </a:ext>
            </a:extLst>
          </p:cNvPr>
          <p:cNvSpPr txBox="1"/>
          <p:nvPr/>
        </p:nvSpPr>
        <p:spPr>
          <a:xfrm>
            <a:off x="6332754" y="4099979"/>
            <a:ext cx="11774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Sen. Michael Bennet</a:t>
            </a:r>
            <a:endParaRPr lang="en-US" sz="800" b="1">
              <a:cs typeface="Arial"/>
            </a:endParaRPr>
          </a:p>
          <a:p>
            <a:pPr algn="ctr"/>
            <a:r>
              <a:rPr lang="en-US" sz="800" b="1">
                <a:cs typeface="Arial"/>
              </a:rPr>
              <a:t>D-Colo.</a:t>
            </a:r>
          </a:p>
        </p:txBody>
      </p:sp>
      <p:sp>
        <p:nvSpPr>
          <p:cNvPr id="3" name="TextBox 2">
            <a:extLst>
              <a:ext uri="{FF2B5EF4-FFF2-40B4-BE49-F238E27FC236}">
                <a16:creationId xmlns:a16="http://schemas.microsoft.com/office/drawing/2014/main" id="{59290095-5D1B-41EF-7CF2-E917C52F32FD}"/>
              </a:ext>
            </a:extLst>
          </p:cNvPr>
          <p:cNvSpPr txBox="1"/>
          <p:nvPr/>
        </p:nvSpPr>
        <p:spPr>
          <a:xfrm>
            <a:off x="7536837" y="4093405"/>
            <a:ext cx="10913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Segoe UI"/>
              </a:rPr>
              <a:t>Sen. Richard Burr</a:t>
            </a:r>
          </a:p>
          <a:p>
            <a:pPr algn="ctr"/>
            <a:r>
              <a:rPr lang="en-US" sz="800" b="1">
                <a:cs typeface="Segoe UI"/>
              </a:rPr>
              <a:t>R-N.C.</a:t>
            </a:r>
          </a:p>
        </p:txBody>
      </p:sp>
      <p:sp>
        <p:nvSpPr>
          <p:cNvPr id="7" name="TextBox 6">
            <a:extLst>
              <a:ext uri="{FF2B5EF4-FFF2-40B4-BE49-F238E27FC236}">
                <a16:creationId xmlns:a16="http://schemas.microsoft.com/office/drawing/2014/main" id="{D0B327B0-0CA7-05A7-0900-76B304CCCFC2}"/>
              </a:ext>
            </a:extLst>
          </p:cNvPr>
          <p:cNvSpPr txBox="1"/>
          <p:nvPr/>
        </p:nvSpPr>
        <p:spPr>
          <a:xfrm>
            <a:off x="7540458" y="2121958"/>
            <a:ext cx="10443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Segoe UI"/>
              </a:rPr>
              <a:t>Sen. John Thune</a:t>
            </a:r>
          </a:p>
          <a:p>
            <a:pPr algn="ctr"/>
            <a:r>
              <a:rPr lang="en-US" sz="800" b="1">
                <a:cs typeface="Segoe UI"/>
              </a:rPr>
              <a:t>R-S.D.</a:t>
            </a:r>
          </a:p>
        </p:txBody>
      </p:sp>
      <p:sp>
        <p:nvSpPr>
          <p:cNvPr id="8" name="TextBox 7">
            <a:extLst>
              <a:ext uri="{FF2B5EF4-FFF2-40B4-BE49-F238E27FC236}">
                <a16:creationId xmlns:a16="http://schemas.microsoft.com/office/drawing/2014/main" id="{1D7FE6FD-DBB5-C2F4-758B-4DA0543369FD}"/>
              </a:ext>
            </a:extLst>
          </p:cNvPr>
          <p:cNvSpPr txBox="1"/>
          <p:nvPr/>
        </p:nvSpPr>
        <p:spPr>
          <a:xfrm>
            <a:off x="6329102" y="2139719"/>
            <a:ext cx="10443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Segoe UI"/>
              </a:rPr>
              <a:t>Sen. Ben Cardin</a:t>
            </a:r>
          </a:p>
          <a:p>
            <a:pPr algn="ctr"/>
            <a:r>
              <a:rPr lang="en-US" sz="800" b="1">
                <a:cs typeface="Segoe UI"/>
              </a:rPr>
              <a:t>D-Md.</a:t>
            </a:r>
          </a:p>
        </p:txBody>
      </p:sp>
      <p:grpSp>
        <p:nvGrpSpPr>
          <p:cNvPr id="25" name="Group 24">
            <a:extLst>
              <a:ext uri="{FF2B5EF4-FFF2-40B4-BE49-F238E27FC236}">
                <a16:creationId xmlns:a16="http://schemas.microsoft.com/office/drawing/2014/main" id="{8599558A-EE9A-BF17-C775-E25FF9C86A5C}"/>
              </a:ext>
            </a:extLst>
          </p:cNvPr>
          <p:cNvGrpSpPr/>
          <p:nvPr/>
        </p:nvGrpSpPr>
        <p:grpSpPr>
          <a:xfrm>
            <a:off x="3205658" y="2140018"/>
            <a:ext cx="2641906" cy="1501937"/>
            <a:chOff x="6284934" y="3131115"/>
            <a:chExt cx="2386011" cy="1382520"/>
          </a:xfrm>
        </p:grpSpPr>
        <p:pic>
          <p:nvPicPr>
            <p:cNvPr id="14" name="Picture 14">
              <a:extLst>
                <a:ext uri="{FF2B5EF4-FFF2-40B4-BE49-F238E27FC236}">
                  <a16:creationId xmlns:a16="http://schemas.microsoft.com/office/drawing/2014/main" id="{96C05254-8D2A-009B-2645-DA553C7003A3}"/>
                </a:ext>
              </a:extLst>
            </p:cNvPr>
            <p:cNvPicPr>
              <a:picLocks noChangeAspect="1"/>
            </p:cNvPicPr>
            <p:nvPr/>
          </p:nvPicPr>
          <p:blipFill rotWithShape="1">
            <a:blip r:embed="rId3"/>
            <a:srcRect l="48642" t="71991" r="13704" b="-1094"/>
            <a:stretch/>
          </p:blipFill>
          <p:spPr>
            <a:xfrm>
              <a:off x="6284934" y="3131115"/>
              <a:ext cx="2386011" cy="1039177"/>
            </a:xfrm>
            <a:prstGeom prst="rect">
              <a:avLst/>
            </a:prstGeom>
          </p:spPr>
        </p:pic>
        <p:sp>
          <p:nvSpPr>
            <p:cNvPr id="5" name="TextBox 4">
              <a:extLst>
                <a:ext uri="{FF2B5EF4-FFF2-40B4-BE49-F238E27FC236}">
                  <a16:creationId xmlns:a16="http://schemas.microsoft.com/office/drawing/2014/main" id="{2B964F3C-B7B1-33AA-159E-77F16F74D18F}"/>
                </a:ext>
              </a:extLst>
            </p:cNvPr>
            <p:cNvSpPr txBox="1"/>
            <p:nvPr/>
          </p:nvSpPr>
          <p:spPr>
            <a:xfrm>
              <a:off x="6386709" y="4175081"/>
              <a:ext cx="10208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Segoe UI"/>
                </a:rPr>
                <a:t>Sen. Tom Carper</a:t>
              </a:r>
            </a:p>
            <a:p>
              <a:pPr algn="ctr"/>
              <a:r>
                <a:rPr lang="en-US" sz="800" b="1">
                  <a:cs typeface="Segoe UI"/>
                </a:rPr>
                <a:t>D-Del.</a:t>
              </a:r>
            </a:p>
          </p:txBody>
        </p:sp>
        <p:sp>
          <p:nvSpPr>
            <p:cNvPr id="9" name="TextBox 8">
              <a:extLst>
                <a:ext uri="{FF2B5EF4-FFF2-40B4-BE49-F238E27FC236}">
                  <a16:creationId xmlns:a16="http://schemas.microsoft.com/office/drawing/2014/main" id="{A6BC1F3D-BB78-F76E-BC94-2F04FB535BF9}"/>
                </a:ext>
              </a:extLst>
            </p:cNvPr>
            <p:cNvSpPr txBox="1"/>
            <p:nvPr/>
          </p:nvSpPr>
          <p:spPr>
            <a:xfrm>
              <a:off x="7568852" y="4175081"/>
              <a:ext cx="1028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Segoe UI"/>
                </a:rPr>
                <a:t>Sen. Bill Cassidy</a:t>
              </a:r>
            </a:p>
            <a:p>
              <a:pPr algn="ctr"/>
              <a:r>
                <a:rPr lang="en-US" sz="800" b="1">
                  <a:cs typeface="Segoe UI"/>
                </a:rPr>
                <a:t>R-La.</a:t>
              </a:r>
            </a:p>
          </p:txBody>
        </p:sp>
      </p:grpSp>
      <p:sp>
        <p:nvSpPr>
          <p:cNvPr id="6" name="TextBox 5">
            <a:extLst>
              <a:ext uri="{FF2B5EF4-FFF2-40B4-BE49-F238E27FC236}">
                <a16:creationId xmlns:a16="http://schemas.microsoft.com/office/drawing/2014/main" id="{00A1AB1E-B9D7-291B-EF22-7577753CFF80}"/>
              </a:ext>
            </a:extLst>
          </p:cNvPr>
          <p:cNvSpPr txBox="1"/>
          <p:nvPr/>
        </p:nvSpPr>
        <p:spPr>
          <a:xfrm>
            <a:off x="3566518" y="4227315"/>
            <a:ext cx="215384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FF0000"/>
                </a:solidFill>
              </a:rPr>
              <a:t>Discussion Draft Released</a:t>
            </a:r>
            <a:endParaRPr lang="en-US" sz="1100" b="1">
              <a:solidFill>
                <a:srgbClr val="FF0000"/>
              </a:solidFill>
              <a:cs typeface="Arial"/>
            </a:endParaRPr>
          </a:p>
        </p:txBody>
      </p:sp>
      <p:sp>
        <p:nvSpPr>
          <p:cNvPr id="26" name="TextBox 25">
            <a:extLst>
              <a:ext uri="{FF2B5EF4-FFF2-40B4-BE49-F238E27FC236}">
                <a16:creationId xmlns:a16="http://schemas.microsoft.com/office/drawing/2014/main" id="{95680BB1-1C45-DBF7-8A14-24B77BB434A1}"/>
              </a:ext>
            </a:extLst>
          </p:cNvPr>
          <p:cNvSpPr txBox="1"/>
          <p:nvPr/>
        </p:nvSpPr>
        <p:spPr>
          <a:xfrm>
            <a:off x="3209330" y="4521994"/>
            <a:ext cx="22699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a:solidFill>
                <a:srgbClr val="FF0000"/>
              </a:solidFill>
              <a:cs typeface="Arial"/>
            </a:endParaRPr>
          </a:p>
        </p:txBody>
      </p:sp>
      <p:pic>
        <p:nvPicPr>
          <p:cNvPr id="27" name="Graphic 27" descr="Star outline">
            <a:extLst>
              <a:ext uri="{FF2B5EF4-FFF2-40B4-BE49-F238E27FC236}">
                <a16:creationId xmlns:a16="http://schemas.microsoft.com/office/drawing/2014/main" id="{FCCC1266-BCFD-3BF5-F5F4-A8F14F637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468237" y="4161713"/>
            <a:ext cx="203010" cy="214952"/>
          </a:xfrm>
          <a:prstGeom prst="rect">
            <a:avLst/>
          </a:prstGeom>
        </p:spPr>
      </p:pic>
      <p:pic>
        <p:nvPicPr>
          <p:cNvPr id="28" name="Graphic 27" descr="Star outline">
            <a:extLst>
              <a:ext uri="{FF2B5EF4-FFF2-40B4-BE49-F238E27FC236}">
                <a16:creationId xmlns:a16="http://schemas.microsoft.com/office/drawing/2014/main" id="{B9B032C3-CF08-41E0-755C-477FF524DC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96185" y="1389512"/>
            <a:ext cx="203010" cy="214952"/>
          </a:xfrm>
          <a:prstGeom prst="rect">
            <a:avLst/>
          </a:prstGeom>
        </p:spPr>
      </p:pic>
      <p:pic>
        <p:nvPicPr>
          <p:cNvPr id="29" name="Graphic 27" descr="Star outline">
            <a:extLst>
              <a:ext uri="{FF2B5EF4-FFF2-40B4-BE49-F238E27FC236}">
                <a16:creationId xmlns:a16="http://schemas.microsoft.com/office/drawing/2014/main" id="{7B70D70F-A158-E885-D7B9-F8A7679827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103960" y="818011"/>
            <a:ext cx="203010" cy="214952"/>
          </a:xfrm>
          <a:prstGeom prst="rect">
            <a:avLst/>
          </a:prstGeom>
        </p:spPr>
      </p:pic>
    </p:spTree>
    <p:extLst>
      <p:ext uri="{BB962C8B-B14F-4D97-AF65-F5344CB8AC3E}">
        <p14:creationId xmlns:p14="http://schemas.microsoft.com/office/powerpoint/2010/main" val="366936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9896-AB3E-93B7-4CAD-7353DC9B272C}"/>
              </a:ext>
            </a:extLst>
          </p:cNvPr>
          <p:cNvSpPr>
            <a:spLocks noGrp="1"/>
          </p:cNvSpPr>
          <p:nvPr>
            <p:ph type="title"/>
          </p:nvPr>
        </p:nvSpPr>
        <p:spPr>
          <a:xfrm>
            <a:off x="274320" y="205978"/>
            <a:ext cx="8650161" cy="422672"/>
          </a:xfrm>
        </p:spPr>
        <p:txBody>
          <a:bodyPr/>
          <a:lstStyle/>
          <a:p>
            <a:r>
              <a:rPr lang="en-US" sz="2400" dirty="0"/>
              <a:t>Senate Finance Youth Mental Health Discussion Draft</a:t>
            </a:r>
            <a:endParaRPr lang="en-US" sz="2400" dirty="0">
              <a:cs typeface="Arial"/>
            </a:endParaRPr>
          </a:p>
        </p:txBody>
      </p:sp>
      <p:sp>
        <p:nvSpPr>
          <p:cNvPr id="3" name="Content Placeholder 2">
            <a:extLst>
              <a:ext uri="{FF2B5EF4-FFF2-40B4-BE49-F238E27FC236}">
                <a16:creationId xmlns:a16="http://schemas.microsoft.com/office/drawing/2014/main" id="{4D9547F0-0E1B-F292-955B-2BD024181EC9}"/>
              </a:ext>
            </a:extLst>
          </p:cNvPr>
          <p:cNvSpPr>
            <a:spLocks noGrp="1"/>
          </p:cNvSpPr>
          <p:nvPr>
            <p:ph idx="1"/>
          </p:nvPr>
        </p:nvSpPr>
        <p:spPr>
          <a:xfrm>
            <a:off x="73632" y="1826586"/>
            <a:ext cx="8850849" cy="2911625"/>
          </a:xfrm>
        </p:spPr>
        <p:txBody>
          <a:bodyPr/>
          <a:lstStyle/>
          <a:p>
            <a:pPr lvl="1" algn="l" fontAlgn="base">
              <a:buChar char="•"/>
            </a:pPr>
            <a:r>
              <a:rPr lang="en-US" sz="1200" b="1" i="0" dirty="0">
                <a:effectLst/>
              </a:rPr>
              <a:t>Requires oversight and enforcement of Medicaid’s Early and Periodic Screening, Diagnostic and Treatment (EPSDT)</a:t>
            </a:r>
            <a:r>
              <a:rPr lang="en-US" sz="1200" b="0" i="0" dirty="0">
                <a:effectLst/>
              </a:rPr>
              <a:t> benefit to ensure children are receiving needed services from early identification through treatment. </a:t>
            </a:r>
            <a:r>
              <a:rPr lang="en-US" sz="1200" b="0" i="0" dirty="0">
                <a:solidFill>
                  <a:srgbClr val="FF0000"/>
                </a:solidFill>
                <a:effectLst/>
              </a:rPr>
              <a:t>Signed into law as part of the Bipartisan Safer Communities Act.</a:t>
            </a:r>
            <a:endParaRPr lang="en-US" sz="1200" b="0" i="0" dirty="0">
              <a:effectLst/>
              <a:cs typeface="Arial"/>
            </a:endParaRPr>
          </a:p>
          <a:p>
            <a:pPr lvl="1">
              <a:buFont typeface="Arial" panose="020B0604020202020204" pitchFamily="34" charset="0"/>
              <a:buChar char="•"/>
            </a:pPr>
            <a:r>
              <a:rPr lang="en-US" sz="1200" b="1" i="0" dirty="0">
                <a:effectLst/>
              </a:rPr>
              <a:t>Addresses barriers to coordinated care</a:t>
            </a:r>
            <a:r>
              <a:rPr lang="en-US" sz="1200" b="0" i="0" dirty="0">
                <a:effectLst/>
              </a:rPr>
              <a:t> by allowing all providers to receive Medicaid reimbursement for behavioral and physical health services delivered on the same day. </a:t>
            </a:r>
            <a:endParaRPr lang="en-US" sz="1200" b="0" i="0" dirty="0">
              <a:effectLst/>
              <a:cs typeface="Arial"/>
            </a:endParaRPr>
          </a:p>
          <a:p>
            <a:pPr lvl="1">
              <a:buFont typeface="Arial" panose="020B0604020202020204" pitchFamily="34" charset="0"/>
              <a:buChar char="•"/>
            </a:pPr>
            <a:r>
              <a:rPr lang="en-US" sz="1200" b="1" i="0" dirty="0">
                <a:effectLst/>
              </a:rPr>
              <a:t>Requires guidance to state Medicaid and CHIP programs</a:t>
            </a:r>
            <a:r>
              <a:rPr lang="en-US" sz="1200" b="0" i="0" dirty="0">
                <a:effectLst/>
              </a:rPr>
              <a:t> to improve the provision of behavioral health services for children and additional publicly available data on mental health services provided under Medicaid.  </a:t>
            </a:r>
            <a:endParaRPr lang="en-US" sz="1200" b="0" i="0" dirty="0">
              <a:effectLst/>
              <a:cs typeface="Arial"/>
            </a:endParaRPr>
          </a:p>
          <a:p>
            <a:pPr lvl="1">
              <a:buFont typeface="Arial" panose="020B0604020202020204" pitchFamily="34" charset="0"/>
              <a:buChar char="•"/>
            </a:pPr>
            <a:r>
              <a:rPr lang="en-US" sz="1200" b="1" i="0" dirty="0">
                <a:effectLst/>
              </a:rPr>
              <a:t>Streamlines out of state enrollment</a:t>
            </a:r>
            <a:r>
              <a:rPr lang="en-US" sz="1200" b="0" i="0" dirty="0">
                <a:effectLst/>
              </a:rPr>
              <a:t> for out of state Medicaid providers to ensure children receive timely care when needed outside their home state. </a:t>
            </a:r>
            <a:endParaRPr lang="en-US" sz="1200" b="0" i="0" dirty="0">
              <a:effectLst/>
              <a:cs typeface="Arial"/>
            </a:endParaRPr>
          </a:p>
          <a:p>
            <a:pPr lvl="1">
              <a:buFont typeface="Arial" panose="020B0604020202020204" pitchFamily="34" charset="0"/>
              <a:buChar char="•"/>
            </a:pPr>
            <a:r>
              <a:rPr lang="en-US" sz="1200" b="1" i="0" dirty="0">
                <a:effectLst/>
              </a:rPr>
              <a:t>Supports mental health care in schools and family care services</a:t>
            </a:r>
            <a:r>
              <a:rPr lang="en-US" sz="1200" b="0" i="0" dirty="0">
                <a:effectLst/>
              </a:rPr>
              <a:t> for children and youth in foster care by updating guidance and support for states to address challenges.</a:t>
            </a:r>
            <a:endParaRPr lang="en-US" sz="1200" b="0" i="0" dirty="0">
              <a:effectLst/>
              <a:cs typeface="Arial"/>
            </a:endParaRPr>
          </a:p>
          <a:p>
            <a:pPr lvl="1">
              <a:buFont typeface="Arial" panose="020B0604020202020204" pitchFamily="34" charset="0"/>
              <a:buChar char="•"/>
            </a:pPr>
            <a:r>
              <a:rPr lang="en-US" sz="1200" b="0" i="0" dirty="0">
                <a:solidFill>
                  <a:srgbClr val="242424"/>
                </a:solidFill>
                <a:effectLst/>
              </a:rPr>
              <a:t>Requires Medicaid </a:t>
            </a:r>
            <a:r>
              <a:rPr lang="en-US" sz="1200" dirty="0">
                <a:solidFill>
                  <a:srgbClr val="242424"/>
                </a:solidFill>
              </a:rPr>
              <a:t>state</a:t>
            </a:r>
            <a:r>
              <a:rPr lang="en-US" sz="1200" b="0" i="0" dirty="0">
                <a:solidFill>
                  <a:srgbClr val="242424"/>
                </a:solidFill>
                <a:effectLst/>
              </a:rPr>
              <a:t> plans to</a:t>
            </a:r>
            <a:r>
              <a:rPr lang="en-US" sz="1200" b="1" i="0" dirty="0">
                <a:solidFill>
                  <a:srgbClr val="242424"/>
                </a:solidFill>
                <a:effectLst/>
              </a:rPr>
              <a:t> ensure that youth being discharged from juvenile justice settings are connected to Medicaid ahead of discharge</a:t>
            </a:r>
            <a:r>
              <a:rPr lang="en-US" sz="1200" b="0" i="0" dirty="0">
                <a:solidFill>
                  <a:srgbClr val="242424"/>
                </a:solidFill>
                <a:effectLst/>
              </a:rPr>
              <a:t> and receive appropriate screenings, diagnostics and referrals. </a:t>
            </a:r>
            <a:endParaRPr lang="en-US" sz="1200" dirty="0">
              <a:cs typeface="Arial"/>
            </a:endParaRPr>
          </a:p>
        </p:txBody>
      </p:sp>
      <p:sp>
        <p:nvSpPr>
          <p:cNvPr id="4" name="Slide Number Placeholder 3">
            <a:extLst>
              <a:ext uri="{FF2B5EF4-FFF2-40B4-BE49-F238E27FC236}">
                <a16:creationId xmlns:a16="http://schemas.microsoft.com/office/drawing/2014/main" id="{F8B7BC53-65BC-1075-C34A-8416381C89C3}"/>
              </a:ext>
            </a:extLst>
          </p:cNvPr>
          <p:cNvSpPr>
            <a:spLocks noGrp="1"/>
          </p:cNvSpPr>
          <p:nvPr>
            <p:ph type="sldNum" sz="quarter" idx="4"/>
          </p:nvPr>
        </p:nvSpPr>
        <p:spPr/>
        <p:txBody>
          <a:bodyPr/>
          <a:lstStyle/>
          <a:p>
            <a:fld id="{5315D994-0852-4F75-99F1-5016CE36A879}" type="slidenum">
              <a:rPr lang="en-US" smtClean="0"/>
              <a:pPr/>
              <a:t>9</a:t>
            </a:fld>
            <a:endParaRPr lang="en-US"/>
          </a:p>
        </p:txBody>
      </p:sp>
      <p:pic>
        <p:nvPicPr>
          <p:cNvPr id="5" name="Picture 6" descr="A picture containing logo&#10;&#10;Description automatically generated">
            <a:extLst>
              <a:ext uri="{FF2B5EF4-FFF2-40B4-BE49-F238E27FC236}">
                <a16:creationId xmlns:a16="http://schemas.microsoft.com/office/drawing/2014/main" id="{49BC054B-DF1C-C9DF-67EB-06219C5F520A}"/>
              </a:ext>
            </a:extLst>
          </p:cNvPr>
          <p:cNvPicPr>
            <a:picLocks noChangeAspect="1"/>
          </p:cNvPicPr>
          <p:nvPr/>
        </p:nvPicPr>
        <p:blipFill rotWithShape="1">
          <a:blip r:embed="rId3"/>
          <a:srcRect l="34891" t="22778" r="34891" b="23901"/>
          <a:stretch/>
        </p:blipFill>
        <p:spPr>
          <a:xfrm>
            <a:off x="7149721" y="631636"/>
            <a:ext cx="828946" cy="822780"/>
          </a:xfrm>
          <a:prstGeom prst="rect">
            <a:avLst/>
          </a:prstGeom>
        </p:spPr>
      </p:pic>
      <p:pic>
        <p:nvPicPr>
          <p:cNvPr id="7" name="Picture 7" descr="Logo&#10;&#10;Description automatically generated">
            <a:extLst>
              <a:ext uri="{FF2B5EF4-FFF2-40B4-BE49-F238E27FC236}">
                <a16:creationId xmlns:a16="http://schemas.microsoft.com/office/drawing/2014/main" id="{3C4B0BAD-FCB2-59BF-FC77-B2588D307BCE}"/>
              </a:ext>
            </a:extLst>
          </p:cNvPr>
          <p:cNvPicPr>
            <a:picLocks noChangeAspect="1"/>
          </p:cNvPicPr>
          <p:nvPr/>
        </p:nvPicPr>
        <p:blipFill rotWithShape="1">
          <a:blip r:embed="rId4"/>
          <a:srcRect l="30218" t="22778" r="39564" b="21667"/>
          <a:stretch/>
        </p:blipFill>
        <p:spPr>
          <a:xfrm>
            <a:off x="5181032" y="623106"/>
            <a:ext cx="828946" cy="857253"/>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D9CB47C3-A884-E25F-C3BD-FB1FC53A3467}"/>
              </a:ext>
            </a:extLst>
          </p:cNvPr>
          <p:cNvPicPr>
            <a:picLocks noChangeAspect="1"/>
          </p:cNvPicPr>
          <p:nvPr/>
        </p:nvPicPr>
        <p:blipFill rotWithShape="1">
          <a:blip r:embed="rId5"/>
          <a:srcRect l="33022" t="23333" r="36760" b="21667"/>
          <a:stretch/>
        </p:blipFill>
        <p:spPr>
          <a:xfrm>
            <a:off x="1166884" y="631635"/>
            <a:ext cx="828935" cy="848672"/>
          </a:xfrm>
          <a:prstGeom prst="rect">
            <a:avLst/>
          </a:prstGeom>
        </p:spPr>
      </p:pic>
      <p:pic>
        <p:nvPicPr>
          <p:cNvPr id="9" name="Picture 9" descr="A picture containing looking, dark&#10;&#10;Description automatically generated">
            <a:extLst>
              <a:ext uri="{FF2B5EF4-FFF2-40B4-BE49-F238E27FC236}">
                <a16:creationId xmlns:a16="http://schemas.microsoft.com/office/drawing/2014/main" id="{4930B9E8-912B-1928-8DC4-56E3B8D24D84}"/>
              </a:ext>
            </a:extLst>
          </p:cNvPr>
          <p:cNvPicPr>
            <a:picLocks noChangeAspect="1"/>
          </p:cNvPicPr>
          <p:nvPr/>
        </p:nvPicPr>
        <p:blipFill rotWithShape="1">
          <a:blip r:embed="rId6"/>
          <a:srcRect l="27414" t="23889" r="42368" b="24456"/>
          <a:stretch/>
        </p:blipFill>
        <p:spPr>
          <a:xfrm>
            <a:off x="3161163" y="631636"/>
            <a:ext cx="828944" cy="805592"/>
          </a:xfrm>
          <a:prstGeom prst="rect">
            <a:avLst/>
          </a:prstGeom>
        </p:spPr>
      </p:pic>
      <p:sp>
        <p:nvSpPr>
          <p:cNvPr id="10" name="TextBox 9">
            <a:extLst>
              <a:ext uri="{FF2B5EF4-FFF2-40B4-BE49-F238E27FC236}">
                <a16:creationId xmlns:a16="http://schemas.microsoft.com/office/drawing/2014/main" id="{B54AF61B-50C6-C8E1-0E07-D86FD0FF1360}"/>
              </a:ext>
            </a:extLst>
          </p:cNvPr>
          <p:cNvSpPr txBox="1"/>
          <p:nvPr/>
        </p:nvSpPr>
        <p:spPr>
          <a:xfrm>
            <a:off x="914399" y="1481635"/>
            <a:ext cx="133577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Chairman Ron Wyden</a:t>
            </a:r>
            <a:endParaRPr lang="en-US" sz="800" b="1">
              <a:cs typeface="Arial"/>
            </a:endParaRPr>
          </a:p>
          <a:p>
            <a:pPr algn="ctr"/>
            <a:r>
              <a:rPr lang="en-US" sz="800" b="1">
                <a:cs typeface="Arial"/>
              </a:rPr>
              <a:t>D-Ore.</a:t>
            </a:r>
          </a:p>
        </p:txBody>
      </p:sp>
      <p:sp>
        <p:nvSpPr>
          <p:cNvPr id="11" name="TextBox 10">
            <a:extLst>
              <a:ext uri="{FF2B5EF4-FFF2-40B4-BE49-F238E27FC236}">
                <a16:creationId xmlns:a16="http://schemas.microsoft.com/office/drawing/2014/main" id="{3D1989D2-5435-CBDD-3FC2-E4061B9FB703}"/>
              </a:ext>
            </a:extLst>
          </p:cNvPr>
          <p:cNvSpPr txBox="1"/>
          <p:nvPr/>
        </p:nvSpPr>
        <p:spPr>
          <a:xfrm>
            <a:off x="2746185" y="1479503"/>
            <a:ext cx="1659909" cy="347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Ranking Member Mike Crapo</a:t>
            </a:r>
            <a:endParaRPr lang="en-US" sz="800" b="1">
              <a:cs typeface="Arial"/>
            </a:endParaRPr>
          </a:p>
          <a:p>
            <a:pPr algn="ctr"/>
            <a:r>
              <a:rPr lang="en-US" sz="800" b="1">
                <a:cs typeface="Arial"/>
              </a:rPr>
              <a:t>R-Idaho</a:t>
            </a:r>
          </a:p>
        </p:txBody>
      </p:sp>
      <p:sp>
        <p:nvSpPr>
          <p:cNvPr id="12" name="TextBox 11">
            <a:extLst>
              <a:ext uri="{FF2B5EF4-FFF2-40B4-BE49-F238E27FC236}">
                <a16:creationId xmlns:a16="http://schemas.microsoft.com/office/drawing/2014/main" id="{D422FA77-8D26-4A1A-35BC-FAEDE1A73144}"/>
              </a:ext>
            </a:extLst>
          </p:cNvPr>
          <p:cNvSpPr txBox="1"/>
          <p:nvPr/>
        </p:nvSpPr>
        <p:spPr>
          <a:xfrm>
            <a:off x="5064172" y="1485901"/>
            <a:ext cx="10798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Sen. Tom Carper</a:t>
            </a:r>
            <a:endParaRPr lang="en-US" sz="800" b="1">
              <a:cs typeface="Arial"/>
            </a:endParaRPr>
          </a:p>
          <a:p>
            <a:pPr algn="ctr"/>
            <a:r>
              <a:rPr lang="en-US" sz="800" b="1">
                <a:cs typeface="Arial"/>
              </a:rPr>
              <a:t>R-N.C.</a:t>
            </a:r>
          </a:p>
        </p:txBody>
      </p:sp>
      <p:sp>
        <p:nvSpPr>
          <p:cNvPr id="13" name="TextBox 12">
            <a:extLst>
              <a:ext uri="{FF2B5EF4-FFF2-40B4-BE49-F238E27FC236}">
                <a16:creationId xmlns:a16="http://schemas.microsoft.com/office/drawing/2014/main" id="{6DB70E78-E175-55C6-6ACD-322ED773CAA7}"/>
              </a:ext>
            </a:extLst>
          </p:cNvPr>
          <p:cNvSpPr txBox="1"/>
          <p:nvPr/>
        </p:nvSpPr>
        <p:spPr>
          <a:xfrm>
            <a:off x="7049496" y="1517887"/>
            <a:ext cx="1028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t>Sen. Bill Cassidy</a:t>
            </a:r>
            <a:endParaRPr lang="en-US" sz="800" b="1">
              <a:cs typeface="Arial"/>
            </a:endParaRPr>
          </a:p>
          <a:p>
            <a:pPr algn="ctr"/>
            <a:r>
              <a:rPr lang="en-US" sz="800" b="1">
                <a:cs typeface="Arial"/>
              </a:rPr>
              <a:t>R-La.</a:t>
            </a:r>
          </a:p>
        </p:txBody>
      </p:sp>
    </p:spTree>
    <p:extLst>
      <p:ext uri="{BB962C8B-B14F-4D97-AF65-F5344CB8AC3E}">
        <p14:creationId xmlns:p14="http://schemas.microsoft.com/office/powerpoint/2010/main" val="3096460794"/>
      </p:ext>
    </p:extLst>
  </p:cSld>
  <p:clrMapOvr>
    <a:masterClrMapping/>
  </p:clrMapOvr>
</p:sld>
</file>

<file path=ppt/theme/theme1.xml><?xml version="1.0" encoding="utf-8"?>
<a:theme xmlns:a="http://schemas.openxmlformats.org/drawingml/2006/main" name="CHA HD Presentation 16x9 - Blu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HCA Powerpoint Template - Energy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CA Powerpoint Template - Energy with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CA Powerpoint Template - Energy with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CA Powerpoint Template - Energy with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CA Powerpoint Template - Energy with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CA Powerpoint Template - Energy with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CA Powerpoint Template - Energy with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CA Powerpoint Template - Energy with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CA Powerpoint Template - Energy with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CA Powerpoint Template - Energy with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CA Powerpoint Template - Energy with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CA Powerpoint Template - Energy with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CA Powerpoint Template - Energy with picture 13">
        <a:dk1>
          <a:srgbClr val="000000"/>
        </a:dk1>
        <a:lt1>
          <a:srgbClr val="FFFFFF"/>
        </a:lt1>
        <a:dk2>
          <a:srgbClr val="000000"/>
        </a:dk2>
        <a:lt2>
          <a:srgbClr val="808080"/>
        </a:lt2>
        <a:accent1>
          <a:srgbClr val="B91C63"/>
        </a:accent1>
        <a:accent2>
          <a:srgbClr val="28378F"/>
        </a:accent2>
        <a:accent3>
          <a:srgbClr val="FFFFFF"/>
        </a:accent3>
        <a:accent4>
          <a:srgbClr val="000000"/>
        </a:accent4>
        <a:accent5>
          <a:srgbClr val="D9ABB7"/>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
      <a:clrScheme name="CHCA Powerpoint Template - Energy with picture 14">
        <a:dk1>
          <a:srgbClr val="000000"/>
        </a:dk1>
        <a:lt1>
          <a:srgbClr val="FFFFFF"/>
        </a:lt1>
        <a:dk2>
          <a:srgbClr val="000000"/>
        </a:dk2>
        <a:lt2>
          <a:srgbClr val="808080"/>
        </a:lt2>
        <a:accent1>
          <a:srgbClr val="6DC6F7"/>
        </a:accent1>
        <a:accent2>
          <a:srgbClr val="28378F"/>
        </a:accent2>
        <a:accent3>
          <a:srgbClr val="FFFFFF"/>
        </a:accent3>
        <a:accent4>
          <a:srgbClr val="000000"/>
        </a:accent4>
        <a:accent5>
          <a:srgbClr val="BADFFA"/>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A HD Presentation 16x9 - Blu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HCA Powerpoint Template - Energy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CA Powerpoint Template - Energy with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CA Powerpoint Template - Energy with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CA Powerpoint Template - Energy with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CA Powerpoint Template - Energy with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CA Powerpoint Template - Energy with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CA Powerpoint Template - Energy with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CA Powerpoint Template - Energy with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CA Powerpoint Template - Energy with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CA Powerpoint Template - Energy with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CA Powerpoint Template - Energy with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CA Powerpoint Template - Energy with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CA Powerpoint Template - Energy with picture 13">
        <a:dk1>
          <a:srgbClr val="000000"/>
        </a:dk1>
        <a:lt1>
          <a:srgbClr val="FFFFFF"/>
        </a:lt1>
        <a:dk2>
          <a:srgbClr val="000000"/>
        </a:dk2>
        <a:lt2>
          <a:srgbClr val="808080"/>
        </a:lt2>
        <a:accent1>
          <a:srgbClr val="B91C63"/>
        </a:accent1>
        <a:accent2>
          <a:srgbClr val="28378F"/>
        </a:accent2>
        <a:accent3>
          <a:srgbClr val="FFFFFF"/>
        </a:accent3>
        <a:accent4>
          <a:srgbClr val="000000"/>
        </a:accent4>
        <a:accent5>
          <a:srgbClr val="D9ABB7"/>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
      <a:clrScheme name="CHCA Powerpoint Template - Energy with picture 14">
        <a:dk1>
          <a:srgbClr val="000000"/>
        </a:dk1>
        <a:lt1>
          <a:srgbClr val="FFFFFF"/>
        </a:lt1>
        <a:dk2>
          <a:srgbClr val="000000"/>
        </a:dk2>
        <a:lt2>
          <a:srgbClr val="808080"/>
        </a:lt2>
        <a:accent1>
          <a:srgbClr val="6DC6F7"/>
        </a:accent1>
        <a:accent2>
          <a:srgbClr val="28378F"/>
        </a:accent2>
        <a:accent3>
          <a:srgbClr val="FFFFFF"/>
        </a:accent3>
        <a:accent4>
          <a:srgbClr val="000000"/>
        </a:accent4>
        <a:accent5>
          <a:srgbClr val="BADFFA"/>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HA HD Presentation 16x9 - Blu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HCA Powerpoint Template - Energy with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CA Powerpoint Template - Energy with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CA Powerpoint Template - Energy with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CA Powerpoint Template - Energy with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CA Powerpoint Template - Energy with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CA Powerpoint Template - Energy with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CA Powerpoint Template - Energy with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CA Powerpoint Template - Energy with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CA Powerpoint Template - Energy with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CA Powerpoint Template - Energy with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CA Powerpoint Template - Energy with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CA Powerpoint Template - Energy with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CA Powerpoint Template - Energy with picture 13">
        <a:dk1>
          <a:srgbClr val="000000"/>
        </a:dk1>
        <a:lt1>
          <a:srgbClr val="FFFFFF"/>
        </a:lt1>
        <a:dk2>
          <a:srgbClr val="000000"/>
        </a:dk2>
        <a:lt2>
          <a:srgbClr val="808080"/>
        </a:lt2>
        <a:accent1>
          <a:srgbClr val="B91C63"/>
        </a:accent1>
        <a:accent2>
          <a:srgbClr val="28378F"/>
        </a:accent2>
        <a:accent3>
          <a:srgbClr val="FFFFFF"/>
        </a:accent3>
        <a:accent4>
          <a:srgbClr val="000000"/>
        </a:accent4>
        <a:accent5>
          <a:srgbClr val="D9ABB7"/>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
      <a:clrScheme name="CHCA Powerpoint Template - Energy with picture 14">
        <a:dk1>
          <a:srgbClr val="000000"/>
        </a:dk1>
        <a:lt1>
          <a:srgbClr val="FFFFFF"/>
        </a:lt1>
        <a:dk2>
          <a:srgbClr val="000000"/>
        </a:dk2>
        <a:lt2>
          <a:srgbClr val="808080"/>
        </a:lt2>
        <a:accent1>
          <a:srgbClr val="6DC6F7"/>
        </a:accent1>
        <a:accent2>
          <a:srgbClr val="28378F"/>
        </a:accent2>
        <a:accent3>
          <a:srgbClr val="FFFFFF"/>
        </a:accent3>
        <a:accent4>
          <a:srgbClr val="000000"/>
        </a:accent4>
        <a:accent5>
          <a:srgbClr val="BADFFA"/>
        </a:accent5>
        <a:accent6>
          <a:srgbClr val="233181"/>
        </a:accent6>
        <a:hlink>
          <a:srgbClr val="8927C9"/>
        </a:hlink>
        <a:folHlink>
          <a:srgbClr val="FF7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A-HD-presentation-16-9_blue.pptx" id="{B7B30A8B-46A6-4AB2-B4AC-B5D22314F7D4}" vid="{4998D94F-CD62-4611-B37D-A166EA2E1631}"/>
    </a:ext>
  </a:extLst>
</a:theme>
</file>

<file path=ppt/theme/theme4.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
      <a:dk1>
        <a:sysClr val="windowText" lastClr="000000"/>
      </a:dk1>
      <a:lt1>
        <a:srgbClr val="FFFFFF"/>
      </a:lt1>
      <a:dk2>
        <a:srgbClr val="43525A"/>
      </a:dk2>
      <a:lt2>
        <a:srgbClr val="FFFFFF"/>
      </a:lt2>
      <a:accent1>
        <a:srgbClr val="0075BC"/>
      </a:accent1>
      <a:accent2>
        <a:srgbClr val="8DC63F"/>
      </a:accent2>
      <a:accent3>
        <a:srgbClr val="00ABBD"/>
      </a:accent3>
      <a:accent4>
        <a:srgbClr val="F58220"/>
      </a:accent4>
      <a:accent5>
        <a:srgbClr val="ED1C24"/>
      </a:accent5>
      <a:accent6>
        <a:srgbClr val="574099"/>
      </a:accent6>
      <a:hlink>
        <a:srgbClr val="0074BC"/>
      </a:hlink>
      <a:folHlink>
        <a:srgbClr val="0074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7fe83c-507d-4588-9ca8-fad57114754b" xsi:nil="true"/>
    <lcf76f155ced4ddcb4097134ff3c332f xmlns="a1870feb-5854-4584-ae60-c9dc6a4a5f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0756A31689A14097D490814EC1D48D" ma:contentTypeVersion="15" ma:contentTypeDescription="Create a new document." ma:contentTypeScope="" ma:versionID="74a6f349f38881794de67f6f79cde985">
  <xsd:schema xmlns:xsd="http://www.w3.org/2001/XMLSchema" xmlns:xs="http://www.w3.org/2001/XMLSchema" xmlns:p="http://schemas.microsoft.com/office/2006/metadata/properties" xmlns:ns2="a1870feb-5854-4584-ae60-c9dc6a4a5f51" xmlns:ns3="dc7fe83c-507d-4588-9ca8-fad57114754b" targetNamespace="http://schemas.microsoft.com/office/2006/metadata/properties" ma:root="true" ma:fieldsID="ca8b36f4fb7cc7d7c79ebab3186fb3b5" ns2:_="" ns3:_="">
    <xsd:import namespace="a1870feb-5854-4584-ae60-c9dc6a4a5f51"/>
    <xsd:import namespace="dc7fe83c-507d-4588-9ca8-fad5711475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70feb-5854-4584-ae60-c9dc6a4a5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36bc5bd-80b7-4a71-9cb9-643553c710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7fe83c-507d-4588-9ca8-fad5711475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634866-05ae-4934-b780-9d6a6dc67ee3}" ma:internalName="TaxCatchAll" ma:showField="CatchAllData" ma:web="dc7fe83c-507d-4588-9ca8-fad571147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CBE1E-F08C-460F-8E34-61F2DCA06272}">
  <ds:schemaRefs>
    <ds:schemaRef ds:uri="http://schemas.microsoft.com/sharepoint/v3/contenttype/forms"/>
  </ds:schemaRefs>
</ds:datastoreItem>
</file>

<file path=customXml/itemProps2.xml><?xml version="1.0" encoding="utf-8"?>
<ds:datastoreItem xmlns:ds="http://schemas.openxmlformats.org/officeDocument/2006/customXml" ds:itemID="{284C80E8-D7A7-460E-B582-27B5F3A1F279}">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dc7fe83c-507d-4588-9ca8-fad57114754b"/>
    <ds:schemaRef ds:uri="a1870feb-5854-4584-ae60-c9dc6a4a5f51"/>
    <ds:schemaRef ds:uri="http://www.w3.org/XML/1998/namespace"/>
  </ds:schemaRefs>
</ds:datastoreItem>
</file>

<file path=customXml/itemProps3.xml><?xml version="1.0" encoding="utf-8"?>
<ds:datastoreItem xmlns:ds="http://schemas.openxmlformats.org/officeDocument/2006/customXml" ds:itemID="{E1838150-80DE-4559-82F3-40F6E7B111B9}">
  <ds:schemaRefs>
    <ds:schemaRef ds:uri="a1870feb-5854-4584-ae60-c9dc6a4a5f51"/>
    <ds:schemaRef ds:uri="dc7fe83c-507d-4588-9ca8-fad5711475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Mental Health Priorities Webinar for GRs </Template>
  <TotalTime>373</TotalTime>
  <Words>2195</Words>
  <Application>Microsoft Macintosh PowerPoint</Application>
  <PresentationFormat>On-screen Show (16:9)</PresentationFormat>
  <Paragraphs>277</Paragraphs>
  <Slides>21</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Courier New</vt:lpstr>
      <vt:lpstr>Wingdings</vt:lpstr>
      <vt:lpstr>CHA HD Presentation 16x9 - Blue</vt:lpstr>
      <vt:lpstr>1_CHA HD Presentation 16x9 - Blue</vt:lpstr>
      <vt:lpstr>2_CHA HD Presentation 16x9 - Blue</vt:lpstr>
      <vt:lpstr>CHA Federal Update </vt:lpstr>
      <vt:lpstr>Agenda  </vt:lpstr>
      <vt:lpstr>Policy Priorities </vt:lpstr>
      <vt:lpstr>Sound the Alarm for Kids</vt:lpstr>
      <vt:lpstr>Sound the Alarm Town Halls</vt:lpstr>
      <vt:lpstr>Children’s Mental Health – A National Emergency July Mental Health D.C. Fly-In </vt:lpstr>
      <vt:lpstr>Behavioral Health Policy Priorities </vt:lpstr>
      <vt:lpstr>Senate Finance Committee</vt:lpstr>
      <vt:lpstr>Senate Finance Youth Mental Health Discussion Draft</vt:lpstr>
      <vt:lpstr>Additional Kids’ Mental Health Work in Congress</vt:lpstr>
      <vt:lpstr>Our Legislative Asks for Children's Mental Health </vt:lpstr>
      <vt:lpstr>Administration </vt:lpstr>
      <vt:lpstr>Children’s Hospital Graduate Medical Education</vt:lpstr>
      <vt:lpstr>Medicaid </vt:lpstr>
      <vt:lpstr>ACE Kids Guidance </vt:lpstr>
      <vt:lpstr>Increased Federal Oversight of Supplemental Payments</vt:lpstr>
      <vt:lpstr>What’s Next on Supplemental Payments?</vt:lpstr>
      <vt:lpstr>Recent Engagement on Supplemental Payments</vt:lpstr>
      <vt:lpstr>Health &amp; Hospital Corporation of Marion County v. Talevski</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Children’s Hospitals Mental Health Priorities</dc:title>
  <dc:creator>Cynthia Whitney</dc:creator>
  <cp:lastModifiedBy>Kate Stowell</cp:lastModifiedBy>
  <cp:revision>52</cp:revision>
  <dcterms:created xsi:type="dcterms:W3CDTF">2022-05-13T19:29:25Z</dcterms:created>
  <dcterms:modified xsi:type="dcterms:W3CDTF">2022-09-01T13:23:12Z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0x010100960756A31689A14097D490814EC1D48D</vt:lpwstr>
  </property>
  <property fmtid="{D5CDD505-2E9C-101B-9397-08002B2CF9AE}" pid="3" name="MediaServiceImageTags">
    <vt:lpwstr/>
  </property>
</Properties>
</file>