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sldIdLst>
    <p:sldId id="256" r:id="rId5"/>
    <p:sldId id="257" r:id="rId6"/>
    <p:sldId id="347" r:id="rId7"/>
    <p:sldId id="349" r:id="rId8"/>
    <p:sldId id="350" r:id="rId9"/>
    <p:sldId id="352" r:id="rId10"/>
    <p:sldId id="351" r:id="rId11"/>
    <p:sldId id="353" r:id="rId12"/>
    <p:sldId id="355" r:id="rId13"/>
    <p:sldId id="363" r:id="rId14"/>
    <p:sldId id="357" r:id="rId15"/>
    <p:sldId id="359" r:id="rId16"/>
    <p:sldId id="356" r:id="rId17"/>
    <p:sldId id="354" r:id="rId18"/>
    <p:sldId id="263" r:id="rId19"/>
    <p:sldId id="361" r:id="rId20"/>
    <p:sldId id="358" r:id="rId21"/>
    <p:sldId id="366" r:id="rId22"/>
    <p:sldId id="364" r:id="rId23"/>
    <p:sldId id="367" r:id="rId24"/>
    <p:sldId id="368" r:id="rId25"/>
    <p:sldId id="258" r:id="rId26"/>
    <p:sldId id="369" r:id="rId27"/>
    <p:sldId id="260" r:id="rId28"/>
    <p:sldId id="370" r:id="rId29"/>
    <p:sldId id="262" r:id="rId30"/>
    <p:sldId id="371" r:id="rId31"/>
    <p:sldId id="264" r:id="rId32"/>
    <p:sldId id="265" r:id="rId33"/>
    <p:sldId id="259" r:id="rId34"/>
    <p:sldId id="261" r:id="rId35"/>
    <p:sldId id="37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CD56AA1-DD39-B354-1E0B-38CB62338519}" name="Gabi Lara" initials="GL" userId="S::larae@healthykids.org::347ddf9a-548c-442d-903e-436370cf4da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7FBF43-31EA-478E-98F1-907C1E2B3DE3}" v="229" dt="2023-03-07T14:26:45.199"/>
    <p1510:client id="{5E239E7C-AC4B-1853-E265-EB63F0543B65}" v="6" dt="2023-03-06T19:05:52.395"/>
    <p1510:client id="{7074B2C0-0819-4FB1-B174-88BF594991AA}" v="28" dt="2023-03-06T14:52:28.4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bi Lara" userId="347ddf9a-548c-442d-903e-436370cf4da8" providerId="ADAL" clId="{087FBF43-31EA-478E-98F1-907C1E2B3DE3}"/>
    <pc:docChg chg="undo custSel addSld modSld">
      <pc:chgData name="Gabi Lara" userId="347ddf9a-548c-442d-903e-436370cf4da8" providerId="ADAL" clId="{087FBF43-31EA-478E-98F1-907C1E2B3DE3}" dt="2023-03-07T14:26:45.199" v="220" actId="27636"/>
      <pc:docMkLst>
        <pc:docMk/>
      </pc:docMkLst>
      <pc:sldChg chg="add">
        <pc:chgData name="Gabi Lara" userId="347ddf9a-548c-442d-903e-436370cf4da8" providerId="ADAL" clId="{087FBF43-31EA-478E-98F1-907C1E2B3DE3}" dt="2023-03-06T22:35:32.749" v="1"/>
        <pc:sldMkLst>
          <pc:docMk/>
          <pc:sldMk cId="0" sldId="258"/>
        </pc:sldMkLst>
      </pc:sldChg>
      <pc:sldChg chg="modSp mod">
        <pc:chgData name="Gabi Lara" userId="347ddf9a-548c-442d-903e-436370cf4da8" providerId="ADAL" clId="{087FBF43-31EA-478E-98F1-907C1E2B3DE3}" dt="2023-03-07T14:03:38.245" v="32" actId="1076"/>
        <pc:sldMkLst>
          <pc:docMk/>
          <pc:sldMk cId="3854795233" sldId="259"/>
        </pc:sldMkLst>
        <pc:spChg chg="mod">
          <ac:chgData name="Gabi Lara" userId="347ddf9a-548c-442d-903e-436370cf4da8" providerId="ADAL" clId="{087FBF43-31EA-478E-98F1-907C1E2B3DE3}" dt="2023-03-07T14:03:38.245" v="32" actId="1076"/>
          <ac:spMkLst>
            <pc:docMk/>
            <pc:sldMk cId="3854795233" sldId="259"/>
            <ac:spMk id="8" creationId="{731EC3A3-D900-1B8A-3051-16FE3966F47D}"/>
          </ac:spMkLst>
        </pc:spChg>
      </pc:sldChg>
      <pc:sldChg chg="add">
        <pc:chgData name="Gabi Lara" userId="347ddf9a-548c-442d-903e-436370cf4da8" providerId="ADAL" clId="{087FBF43-31EA-478E-98F1-907C1E2B3DE3}" dt="2023-03-06T22:35:32.749" v="1"/>
        <pc:sldMkLst>
          <pc:docMk/>
          <pc:sldMk cId="0" sldId="260"/>
        </pc:sldMkLst>
      </pc:sldChg>
      <pc:sldChg chg="modSp mod">
        <pc:chgData name="Gabi Lara" userId="347ddf9a-548c-442d-903e-436370cf4da8" providerId="ADAL" clId="{087FBF43-31EA-478E-98F1-907C1E2B3DE3}" dt="2023-03-07T14:03:11.941" v="28" actId="1076"/>
        <pc:sldMkLst>
          <pc:docMk/>
          <pc:sldMk cId="1912489221" sldId="261"/>
        </pc:sldMkLst>
        <pc:spChg chg="mod">
          <ac:chgData name="Gabi Lara" userId="347ddf9a-548c-442d-903e-436370cf4da8" providerId="ADAL" clId="{087FBF43-31EA-478E-98F1-907C1E2B3DE3}" dt="2023-03-07T14:03:11.941" v="28" actId="1076"/>
          <ac:spMkLst>
            <pc:docMk/>
            <pc:sldMk cId="1912489221" sldId="261"/>
            <ac:spMk id="6" creationId="{ACC04B4D-2EA5-5E85-0474-ED613BA167B1}"/>
          </ac:spMkLst>
        </pc:spChg>
      </pc:sldChg>
      <pc:sldChg chg="add">
        <pc:chgData name="Gabi Lara" userId="347ddf9a-548c-442d-903e-436370cf4da8" providerId="ADAL" clId="{087FBF43-31EA-478E-98F1-907C1E2B3DE3}" dt="2023-03-06T22:35:32.749" v="1"/>
        <pc:sldMkLst>
          <pc:docMk/>
          <pc:sldMk cId="0" sldId="262"/>
        </pc:sldMkLst>
      </pc:sldChg>
      <pc:sldChg chg="add">
        <pc:chgData name="Gabi Lara" userId="347ddf9a-548c-442d-903e-436370cf4da8" providerId="ADAL" clId="{087FBF43-31EA-478E-98F1-907C1E2B3DE3}" dt="2023-03-06T22:34:58.929" v="0"/>
        <pc:sldMkLst>
          <pc:docMk/>
          <pc:sldMk cId="839365243" sldId="263"/>
        </pc:sldMkLst>
      </pc:sldChg>
      <pc:sldChg chg="add">
        <pc:chgData name="Gabi Lara" userId="347ddf9a-548c-442d-903e-436370cf4da8" providerId="ADAL" clId="{087FBF43-31EA-478E-98F1-907C1E2B3DE3}" dt="2023-03-06T22:35:32.749" v="1"/>
        <pc:sldMkLst>
          <pc:docMk/>
          <pc:sldMk cId="0" sldId="264"/>
        </pc:sldMkLst>
      </pc:sldChg>
      <pc:sldChg chg="add">
        <pc:chgData name="Gabi Lara" userId="347ddf9a-548c-442d-903e-436370cf4da8" providerId="ADAL" clId="{087FBF43-31EA-478E-98F1-907C1E2B3DE3}" dt="2023-03-06T22:35:32.749" v="1"/>
        <pc:sldMkLst>
          <pc:docMk/>
          <pc:sldMk cId="0" sldId="265"/>
        </pc:sldMkLst>
      </pc:sldChg>
      <pc:sldChg chg="add">
        <pc:chgData name="Gabi Lara" userId="347ddf9a-548c-442d-903e-436370cf4da8" providerId="ADAL" clId="{087FBF43-31EA-478E-98F1-907C1E2B3DE3}" dt="2023-03-06T22:34:58.929" v="0"/>
        <pc:sldMkLst>
          <pc:docMk/>
          <pc:sldMk cId="527880558" sldId="347"/>
        </pc:sldMkLst>
      </pc:sldChg>
      <pc:sldChg chg="add">
        <pc:chgData name="Gabi Lara" userId="347ddf9a-548c-442d-903e-436370cf4da8" providerId="ADAL" clId="{087FBF43-31EA-478E-98F1-907C1E2B3DE3}" dt="2023-03-06T22:34:58.929" v="0"/>
        <pc:sldMkLst>
          <pc:docMk/>
          <pc:sldMk cId="1683748182" sldId="349"/>
        </pc:sldMkLst>
      </pc:sldChg>
      <pc:sldChg chg="add">
        <pc:chgData name="Gabi Lara" userId="347ddf9a-548c-442d-903e-436370cf4da8" providerId="ADAL" clId="{087FBF43-31EA-478E-98F1-907C1E2B3DE3}" dt="2023-03-06T22:34:58.929" v="0"/>
        <pc:sldMkLst>
          <pc:docMk/>
          <pc:sldMk cId="4006389318" sldId="350"/>
        </pc:sldMkLst>
      </pc:sldChg>
      <pc:sldChg chg="add">
        <pc:chgData name="Gabi Lara" userId="347ddf9a-548c-442d-903e-436370cf4da8" providerId="ADAL" clId="{087FBF43-31EA-478E-98F1-907C1E2B3DE3}" dt="2023-03-06T22:34:58.929" v="0"/>
        <pc:sldMkLst>
          <pc:docMk/>
          <pc:sldMk cId="4234926898" sldId="351"/>
        </pc:sldMkLst>
      </pc:sldChg>
      <pc:sldChg chg="add">
        <pc:chgData name="Gabi Lara" userId="347ddf9a-548c-442d-903e-436370cf4da8" providerId="ADAL" clId="{087FBF43-31EA-478E-98F1-907C1E2B3DE3}" dt="2023-03-06T22:34:58.929" v="0"/>
        <pc:sldMkLst>
          <pc:docMk/>
          <pc:sldMk cId="3678339981" sldId="352"/>
        </pc:sldMkLst>
      </pc:sldChg>
      <pc:sldChg chg="add">
        <pc:chgData name="Gabi Lara" userId="347ddf9a-548c-442d-903e-436370cf4da8" providerId="ADAL" clId="{087FBF43-31EA-478E-98F1-907C1E2B3DE3}" dt="2023-03-06T22:34:58.929" v="0"/>
        <pc:sldMkLst>
          <pc:docMk/>
          <pc:sldMk cId="2629419366" sldId="353"/>
        </pc:sldMkLst>
      </pc:sldChg>
      <pc:sldChg chg="add">
        <pc:chgData name="Gabi Lara" userId="347ddf9a-548c-442d-903e-436370cf4da8" providerId="ADAL" clId="{087FBF43-31EA-478E-98F1-907C1E2B3DE3}" dt="2023-03-06T22:34:58.929" v="0"/>
        <pc:sldMkLst>
          <pc:docMk/>
          <pc:sldMk cId="4217606182" sldId="354"/>
        </pc:sldMkLst>
      </pc:sldChg>
      <pc:sldChg chg="add">
        <pc:chgData name="Gabi Lara" userId="347ddf9a-548c-442d-903e-436370cf4da8" providerId="ADAL" clId="{087FBF43-31EA-478E-98F1-907C1E2B3DE3}" dt="2023-03-06T22:34:58.929" v="0"/>
        <pc:sldMkLst>
          <pc:docMk/>
          <pc:sldMk cId="493533075" sldId="355"/>
        </pc:sldMkLst>
      </pc:sldChg>
      <pc:sldChg chg="add">
        <pc:chgData name="Gabi Lara" userId="347ddf9a-548c-442d-903e-436370cf4da8" providerId="ADAL" clId="{087FBF43-31EA-478E-98F1-907C1E2B3DE3}" dt="2023-03-06T22:34:58.929" v="0"/>
        <pc:sldMkLst>
          <pc:docMk/>
          <pc:sldMk cId="974219767" sldId="356"/>
        </pc:sldMkLst>
      </pc:sldChg>
      <pc:sldChg chg="add">
        <pc:chgData name="Gabi Lara" userId="347ddf9a-548c-442d-903e-436370cf4da8" providerId="ADAL" clId="{087FBF43-31EA-478E-98F1-907C1E2B3DE3}" dt="2023-03-06T22:34:58.929" v="0"/>
        <pc:sldMkLst>
          <pc:docMk/>
          <pc:sldMk cId="3918364922" sldId="357"/>
        </pc:sldMkLst>
      </pc:sldChg>
      <pc:sldChg chg="add">
        <pc:chgData name="Gabi Lara" userId="347ddf9a-548c-442d-903e-436370cf4da8" providerId="ADAL" clId="{087FBF43-31EA-478E-98F1-907C1E2B3DE3}" dt="2023-03-06T22:34:58.929" v="0"/>
        <pc:sldMkLst>
          <pc:docMk/>
          <pc:sldMk cId="434266506" sldId="358"/>
        </pc:sldMkLst>
      </pc:sldChg>
      <pc:sldChg chg="add">
        <pc:chgData name="Gabi Lara" userId="347ddf9a-548c-442d-903e-436370cf4da8" providerId="ADAL" clId="{087FBF43-31EA-478E-98F1-907C1E2B3DE3}" dt="2023-03-06T22:34:58.929" v="0"/>
        <pc:sldMkLst>
          <pc:docMk/>
          <pc:sldMk cId="329073534" sldId="359"/>
        </pc:sldMkLst>
      </pc:sldChg>
      <pc:sldChg chg="add setBg">
        <pc:chgData name="Gabi Lara" userId="347ddf9a-548c-442d-903e-436370cf4da8" providerId="ADAL" clId="{087FBF43-31EA-478E-98F1-907C1E2B3DE3}" dt="2023-03-06T22:34:58.929" v="0"/>
        <pc:sldMkLst>
          <pc:docMk/>
          <pc:sldMk cId="246068106" sldId="361"/>
        </pc:sldMkLst>
      </pc:sldChg>
      <pc:sldChg chg="add">
        <pc:chgData name="Gabi Lara" userId="347ddf9a-548c-442d-903e-436370cf4da8" providerId="ADAL" clId="{087FBF43-31EA-478E-98F1-907C1E2B3DE3}" dt="2023-03-06T22:34:58.929" v="0"/>
        <pc:sldMkLst>
          <pc:docMk/>
          <pc:sldMk cId="1598194431" sldId="363"/>
        </pc:sldMkLst>
      </pc:sldChg>
      <pc:sldChg chg="add">
        <pc:chgData name="Gabi Lara" userId="347ddf9a-548c-442d-903e-436370cf4da8" providerId="ADAL" clId="{087FBF43-31EA-478E-98F1-907C1E2B3DE3}" dt="2023-03-06T22:34:58.929" v="0"/>
        <pc:sldMkLst>
          <pc:docMk/>
          <pc:sldMk cId="3075945717" sldId="364"/>
        </pc:sldMkLst>
      </pc:sldChg>
      <pc:sldChg chg="add">
        <pc:chgData name="Gabi Lara" userId="347ddf9a-548c-442d-903e-436370cf4da8" providerId="ADAL" clId="{087FBF43-31EA-478E-98F1-907C1E2B3DE3}" dt="2023-03-06T22:34:58.929" v="0"/>
        <pc:sldMkLst>
          <pc:docMk/>
          <pc:sldMk cId="3208444682" sldId="366"/>
        </pc:sldMkLst>
      </pc:sldChg>
      <pc:sldChg chg="add">
        <pc:chgData name="Gabi Lara" userId="347ddf9a-548c-442d-903e-436370cf4da8" providerId="ADAL" clId="{087FBF43-31EA-478E-98F1-907C1E2B3DE3}" dt="2023-03-06T22:35:32.749" v="1"/>
        <pc:sldMkLst>
          <pc:docMk/>
          <pc:sldMk cId="0" sldId="367"/>
        </pc:sldMkLst>
      </pc:sldChg>
      <pc:sldChg chg="add">
        <pc:chgData name="Gabi Lara" userId="347ddf9a-548c-442d-903e-436370cf4da8" providerId="ADAL" clId="{087FBF43-31EA-478E-98F1-907C1E2B3DE3}" dt="2023-03-06T22:35:32.749" v="1"/>
        <pc:sldMkLst>
          <pc:docMk/>
          <pc:sldMk cId="0" sldId="368"/>
        </pc:sldMkLst>
      </pc:sldChg>
      <pc:sldChg chg="add">
        <pc:chgData name="Gabi Lara" userId="347ddf9a-548c-442d-903e-436370cf4da8" providerId="ADAL" clId="{087FBF43-31EA-478E-98F1-907C1E2B3DE3}" dt="2023-03-06T22:35:32.749" v="1"/>
        <pc:sldMkLst>
          <pc:docMk/>
          <pc:sldMk cId="0" sldId="369"/>
        </pc:sldMkLst>
      </pc:sldChg>
      <pc:sldChg chg="add">
        <pc:chgData name="Gabi Lara" userId="347ddf9a-548c-442d-903e-436370cf4da8" providerId="ADAL" clId="{087FBF43-31EA-478E-98F1-907C1E2B3DE3}" dt="2023-03-06T22:35:32.749" v="1"/>
        <pc:sldMkLst>
          <pc:docMk/>
          <pc:sldMk cId="0" sldId="370"/>
        </pc:sldMkLst>
      </pc:sldChg>
      <pc:sldChg chg="add">
        <pc:chgData name="Gabi Lara" userId="347ddf9a-548c-442d-903e-436370cf4da8" providerId="ADAL" clId="{087FBF43-31EA-478E-98F1-907C1E2B3DE3}" dt="2023-03-06T22:35:32.749" v="1"/>
        <pc:sldMkLst>
          <pc:docMk/>
          <pc:sldMk cId="0" sldId="371"/>
        </pc:sldMkLst>
      </pc:sldChg>
      <pc:sldChg chg="modSp add mod">
        <pc:chgData name="Gabi Lara" userId="347ddf9a-548c-442d-903e-436370cf4da8" providerId="ADAL" clId="{087FBF43-31EA-478E-98F1-907C1E2B3DE3}" dt="2023-03-07T14:26:45.199" v="220" actId="27636"/>
        <pc:sldMkLst>
          <pc:docMk/>
          <pc:sldMk cId="3546467258" sldId="372"/>
        </pc:sldMkLst>
        <pc:spChg chg="mod">
          <ac:chgData name="Gabi Lara" userId="347ddf9a-548c-442d-903e-436370cf4da8" providerId="ADAL" clId="{087FBF43-31EA-478E-98F1-907C1E2B3DE3}" dt="2023-03-07T14:26:45.199" v="220" actId="27636"/>
          <ac:spMkLst>
            <pc:docMk/>
            <pc:sldMk cId="3546467258" sldId="372"/>
            <ac:spMk id="3" creationId="{8889EAE5-1E28-8543-812E-9925733917BC}"/>
          </ac:spMkLst>
        </pc:spChg>
        <pc:spChg chg="mod">
          <ac:chgData name="Gabi Lara" userId="347ddf9a-548c-442d-903e-436370cf4da8" providerId="ADAL" clId="{087FBF43-31EA-478E-98F1-907C1E2B3DE3}" dt="2023-03-07T14:06:00.877" v="131" actId="1076"/>
          <ac:spMkLst>
            <pc:docMk/>
            <pc:sldMk cId="3546467258" sldId="372"/>
            <ac:spMk id="6" creationId="{ACC04B4D-2EA5-5E85-0474-ED613BA167B1}"/>
          </ac:spMkLst>
        </pc:spChg>
      </pc:sldChg>
    </pc:docChg>
  </pc:docChgLst>
  <pc:docChgLst>
    <pc:chgData name="Gabi Lara" userId="S::larae@healthykids.org::347ddf9a-548c-442d-903e-436370cf4da8" providerId="AD" clId="Web-{D879FA05-10E0-401B-B5E2-107606C502B0}"/>
    <pc:docChg chg="">
      <pc:chgData name="Gabi Lara" userId="S::larae@healthykids.org::347ddf9a-548c-442d-903e-436370cf4da8" providerId="AD" clId="Web-{D879FA05-10E0-401B-B5E2-107606C502B0}" dt="2023-03-03T19:00:20.830" v="1"/>
      <pc:docMkLst>
        <pc:docMk/>
      </pc:docMkLst>
      <pc:sldChg chg="addCm modCm">
        <pc:chgData name="Gabi Lara" userId="S::larae@healthykids.org::347ddf9a-548c-442d-903e-436370cf4da8" providerId="AD" clId="Web-{D879FA05-10E0-401B-B5E2-107606C502B0}" dt="2023-03-03T19:00:20.830" v="1"/>
        <pc:sldMkLst>
          <pc:docMk/>
          <pc:sldMk cId="3854795233" sldId="259"/>
        </pc:sldMkLst>
        <pc:extLst>
          <p:ext xmlns:p="http://schemas.openxmlformats.org/presentationml/2006/main" uri="{D6D511B9-2390-475A-947B-AFAB55BFBCF1}">
            <pc226:cmChg xmlns:pc226="http://schemas.microsoft.com/office/powerpoint/2022/06/main/command" chg="add mod">
              <pc226:chgData name="Gabi Lara" userId="S::larae@healthykids.org::347ddf9a-548c-442d-903e-436370cf4da8" providerId="AD" clId="Web-{D879FA05-10E0-401B-B5E2-107606C502B0}" dt="2023-03-03T19:00:20.830" v="1"/>
              <pc2:cmMkLst xmlns:pc2="http://schemas.microsoft.com/office/powerpoint/2019/9/main/command">
                <pc:docMk/>
                <pc:sldMk cId="3854795233" sldId="259"/>
                <pc2:cmMk id="{4CB8A310-83EA-4E1D-9B8E-5AAA4725D102}"/>
              </pc2:cmMkLst>
            </pc226:cmChg>
          </p:ext>
        </pc:extLst>
      </pc:sldChg>
    </pc:docChg>
  </pc:docChgLst>
  <pc:docChgLst>
    <pc:chgData name="Gabi Lara" userId="S::larae@healthykids.org::347ddf9a-548c-442d-903e-436370cf4da8" providerId="AD" clId="Web-{5E239E7C-AC4B-1853-E265-EB63F0543B65}"/>
    <pc:docChg chg="modSld">
      <pc:chgData name="Gabi Lara" userId="S::larae@healthykids.org::347ddf9a-548c-442d-903e-436370cf4da8" providerId="AD" clId="Web-{5E239E7C-AC4B-1853-E265-EB63F0543B65}" dt="2023-03-06T19:05:51.942" v="4" actId="20577"/>
      <pc:docMkLst>
        <pc:docMk/>
      </pc:docMkLst>
      <pc:sldChg chg="modSp">
        <pc:chgData name="Gabi Lara" userId="S::larae@healthykids.org::347ddf9a-548c-442d-903e-436370cf4da8" providerId="AD" clId="Web-{5E239E7C-AC4B-1853-E265-EB63F0543B65}" dt="2023-03-06T19:05:51.942" v="4" actId="20577"/>
        <pc:sldMkLst>
          <pc:docMk/>
          <pc:sldMk cId="3916236930" sldId="257"/>
        </pc:sldMkLst>
        <pc:spChg chg="mod">
          <ac:chgData name="Gabi Lara" userId="S::larae@healthykids.org::347ddf9a-548c-442d-903e-436370cf4da8" providerId="AD" clId="Web-{5E239E7C-AC4B-1853-E265-EB63F0543B65}" dt="2023-03-06T19:05:51.942" v="4" actId="20577"/>
          <ac:spMkLst>
            <pc:docMk/>
            <pc:sldMk cId="3916236930" sldId="257"/>
            <ac:spMk id="3" creationId="{27BFA824-D437-2446-960B-29F807B45808}"/>
          </ac:spMkLst>
        </pc:spChg>
      </pc:sldChg>
    </pc:docChg>
  </pc:docChgLst>
  <pc:docChgLst>
    <pc:chgData name="Ashley Carr" userId="de7bd16f-2132-4051-b320-498444b4f26f" providerId="ADAL" clId="{7074B2C0-0819-4FB1-B174-88BF594991AA}"/>
    <pc:docChg chg="undo custSel delSld modSld">
      <pc:chgData name="Ashley Carr" userId="de7bd16f-2132-4051-b320-498444b4f26f" providerId="ADAL" clId="{7074B2C0-0819-4FB1-B174-88BF594991AA}" dt="2023-03-06T14:56:59.403" v="370" actId="20577"/>
      <pc:docMkLst>
        <pc:docMk/>
      </pc:docMkLst>
      <pc:sldChg chg="modSp mod delCm">
        <pc:chgData name="Ashley Carr" userId="de7bd16f-2132-4051-b320-498444b4f26f" providerId="ADAL" clId="{7074B2C0-0819-4FB1-B174-88BF594991AA}" dt="2023-03-06T14:56:33.273" v="356"/>
        <pc:sldMkLst>
          <pc:docMk/>
          <pc:sldMk cId="2184930466" sldId="256"/>
        </pc:sldMkLst>
        <pc:spChg chg="mod">
          <ac:chgData name="Ashley Carr" userId="de7bd16f-2132-4051-b320-498444b4f26f" providerId="ADAL" clId="{7074B2C0-0819-4FB1-B174-88BF594991AA}" dt="2023-03-06T14:42:00.807" v="94" actId="27636"/>
          <ac:spMkLst>
            <pc:docMk/>
            <pc:sldMk cId="2184930466" sldId="256"/>
            <ac:spMk id="2" creationId="{48DCA2C7-858F-3245-B0F2-45329716D1E2}"/>
          </ac:spMkLst>
        </pc:spChg>
        <pc:spChg chg="mod">
          <ac:chgData name="Ashley Carr" userId="de7bd16f-2132-4051-b320-498444b4f26f" providerId="ADAL" clId="{7074B2C0-0819-4FB1-B174-88BF594991AA}" dt="2023-03-06T14:48:18.642" v="258" actId="6549"/>
          <ac:spMkLst>
            <pc:docMk/>
            <pc:sldMk cId="2184930466" sldId="256"/>
            <ac:spMk id="3" creationId="{D61C37D7-5C16-BD42-B8F6-2FED194BC82F}"/>
          </ac:spMkLst>
        </pc:spChg>
        <pc:picChg chg="mod">
          <ac:chgData name="Ashley Carr" userId="de7bd16f-2132-4051-b320-498444b4f26f" providerId="ADAL" clId="{7074B2C0-0819-4FB1-B174-88BF594991AA}" dt="2023-03-06T14:48:15.345" v="257" actId="1076"/>
          <ac:picMkLst>
            <pc:docMk/>
            <pc:sldMk cId="2184930466" sldId="256"/>
            <ac:picMk id="5" creationId="{F2FDAD6D-FE59-C74E-9288-1D01F209C504}"/>
          </ac:picMkLst>
        </pc:picChg>
        <pc:extLst>
          <p:ext xmlns:p="http://schemas.openxmlformats.org/presentationml/2006/main" uri="{D6D511B9-2390-475A-947B-AFAB55BFBCF1}">
            <pc226:cmChg xmlns:pc226="http://schemas.microsoft.com/office/powerpoint/2022/06/main/command" chg="del">
              <pc226:chgData name="Ashley Carr" userId="de7bd16f-2132-4051-b320-498444b4f26f" providerId="ADAL" clId="{7074B2C0-0819-4FB1-B174-88BF594991AA}" dt="2023-03-06T14:56:33.273" v="356"/>
              <pc2:cmMkLst xmlns:pc2="http://schemas.microsoft.com/office/powerpoint/2019/9/main/command">
                <pc:docMk/>
                <pc:sldMk cId="2184930466" sldId="256"/>
                <pc2:cmMk id="{CE7CB1D4-4A18-479D-A796-6B46D0B6D217}"/>
              </pc2:cmMkLst>
            </pc226:cmChg>
          </p:ext>
        </pc:extLst>
      </pc:sldChg>
      <pc:sldChg chg="addSp delSp modSp mod">
        <pc:chgData name="Ashley Carr" userId="de7bd16f-2132-4051-b320-498444b4f26f" providerId="ADAL" clId="{7074B2C0-0819-4FB1-B174-88BF594991AA}" dt="2023-03-06T14:51:39.431" v="333" actId="115"/>
        <pc:sldMkLst>
          <pc:docMk/>
          <pc:sldMk cId="3916236930" sldId="257"/>
        </pc:sldMkLst>
        <pc:spChg chg="del">
          <ac:chgData name="Ashley Carr" userId="de7bd16f-2132-4051-b320-498444b4f26f" providerId="ADAL" clId="{7074B2C0-0819-4FB1-B174-88BF594991AA}" dt="2023-03-06T14:42:12.905" v="97" actId="478"/>
          <ac:spMkLst>
            <pc:docMk/>
            <pc:sldMk cId="3916236930" sldId="257"/>
            <ac:spMk id="2" creationId="{F3864B97-7DFC-F349-AA56-04DFB22A4C59}"/>
          </ac:spMkLst>
        </pc:spChg>
        <pc:spChg chg="mod">
          <ac:chgData name="Ashley Carr" userId="de7bd16f-2132-4051-b320-498444b4f26f" providerId="ADAL" clId="{7074B2C0-0819-4FB1-B174-88BF594991AA}" dt="2023-03-06T14:51:39.431" v="333" actId="115"/>
          <ac:spMkLst>
            <pc:docMk/>
            <pc:sldMk cId="3916236930" sldId="257"/>
            <ac:spMk id="3" creationId="{27BFA824-D437-2446-960B-29F807B45808}"/>
          </ac:spMkLst>
        </pc:spChg>
        <pc:spChg chg="add mod">
          <ac:chgData name="Ashley Carr" userId="de7bd16f-2132-4051-b320-498444b4f26f" providerId="ADAL" clId="{7074B2C0-0819-4FB1-B174-88BF594991AA}" dt="2023-03-06T14:51:20.731" v="330" actId="14100"/>
          <ac:spMkLst>
            <pc:docMk/>
            <pc:sldMk cId="3916236930" sldId="257"/>
            <ac:spMk id="6" creationId="{0E2E4CD4-BBBE-F520-A0BA-E6EEC18B2D6D}"/>
          </ac:spMkLst>
        </pc:spChg>
        <pc:picChg chg="add del mod">
          <ac:chgData name="Ashley Carr" userId="de7bd16f-2132-4051-b320-498444b4f26f" providerId="ADAL" clId="{7074B2C0-0819-4FB1-B174-88BF594991AA}" dt="2023-03-06T14:47:48.263" v="249" actId="478"/>
          <ac:picMkLst>
            <pc:docMk/>
            <pc:sldMk cId="3916236930" sldId="257"/>
            <ac:picMk id="4" creationId="{B85A2F6F-26C1-88FE-0509-ED6EF597A39A}"/>
          </ac:picMkLst>
        </pc:picChg>
        <pc:picChg chg="add mod">
          <ac:chgData name="Ashley Carr" userId="de7bd16f-2132-4051-b320-498444b4f26f" providerId="ADAL" clId="{7074B2C0-0819-4FB1-B174-88BF594991AA}" dt="2023-03-06T14:47:54.830" v="251"/>
          <ac:picMkLst>
            <pc:docMk/>
            <pc:sldMk cId="3916236930" sldId="257"/>
            <ac:picMk id="5" creationId="{A81C9836-4375-9CDA-DEB7-81CBA1DDCFF1}"/>
          </ac:picMkLst>
        </pc:picChg>
        <pc:picChg chg="del">
          <ac:chgData name="Ashley Carr" userId="de7bd16f-2132-4051-b320-498444b4f26f" providerId="ADAL" clId="{7074B2C0-0819-4FB1-B174-88BF594991AA}" dt="2023-03-06T14:42:45.641" v="104" actId="478"/>
          <ac:picMkLst>
            <pc:docMk/>
            <pc:sldMk cId="3916236930" sldId="257"/>
            <ac:picMk id="7" creationId="{9784C958-2176-2C4F-A403-9B25B0558B1F}"/>
          </ac:picMkLst>
        </pc:picChg>
        <pc:picChg chg="del">
          <ac:chgData name="Ashley Carr" userId="de7bd16f-2132-4051-b320-498444b4f26f" providerId="ADAL" clId="{7074B2C0-0819-4FB1-B174-88BF594991AA}" dt="2023-03-06T14:42:09.482" v="96" actId="478"/>
          <ac:picMkLst>
            <pc:docMk/>
            <pc:sldMk cId="3916236930" sldId="257"/>
            <ac:picMk id="8" creationId="{567D1D1A-89BC-A643-8749-D3BDBF03953D}"/>
          </ac:picMkLst>
        </pc:picChg>
      </pc:sldChg>
      <pc:sldChg chg="addSp delSp modSp del mod">
        <pc:chgData name="Ashley Carr" userId="de7bd16f-2132-4051-b320-498444b4f26f" providerId="ADAL" clId="{7074B2C0-0819-4FB1-B174-88BF594991AA}" dt="2023-03-06T14:44:47.898" v="194" actId="47"/>
        <pc:sldMkLst>
          <pc:docMk/>
          <pc:sldMk cId="461830381" sldId="258"/>
        </pc:sldMkLst>
        <pc:spChg chg="del">
          <ac:chgData name="Ashley Carr" userId="de7bd16f-2132-4051-b320-498444b4f26f" providerId="ADAL" clId="{7074B2C0-0819-4FB1-B174-88BF594991AA}" dt="2023-03-06T14:42:19.965" v="100" actId="478"/>
          <ac:spMkLst>
            <pc:docMk/>
            <pc:sldMk cId="461830381" sldId="258"/>
            <ac:spMk id="2" creationId="{4A3799EC-1AF8-E447-810E-BD5EACB9C7F2}"/>
          </ac:spMkLst>
        </pc:spChg>
        <pc:picChg chg="del">
          <ac:chgData name="Ashley Carr" userId="de7bd16f-2132-4051-b320-498444b4f26f" providerId="ADAL" clId="{7074B2C0-0819-4FB1-B174-88BF594991AA}" dt="2023-03-06T14:42:17.513" v="99" actId="478"/>
          <ac:picMkLst>
            <pc:docMk/>
            <pc:sldMk cId="461830381" sldId="258"/>
            <ac:picMk id="4" creationId="{31B43A59-E50F-134E-9757-0FFF97C62A09}"/>
          </ac:picMkLst>
        </pc:picChg>
        <pc:picChg chg="add mod">
          <ac:chgData name="Ashley Carr" userId="de7bd16f-2132-4051-b320-498444b4f26f" providerId="ADAL" clId="{7074B2C0-0819-4FB1-B174-88BF594991AA}" dt="2023-03-06T14:42:16.126" v="98"/>
          <ac:picMkLst>
            <pc:docMk/>
            <pc:sldMk cId="461830381" sldId="258"/>
            <ac:picMk id="5" creationId="{5499C667-7ABF-49D9-2675-542CE23FE672}"/>
          </ac:picMkLst>
        </pc:picChg>
      </pc:sldChg>
      <pc:sldChg chg="addSp delSp modSp mod delCm">
        <pc:chgData name="Ashley Carr" userId="de7bd16f-2132-4051-b320-498444b4f26f" providerId="ADAL" clId="{7074B2C0-0819-4FB1-B174-88BF594991AA}" dt="2023-03-06T14:56:46.083" v="357"/>
        <pc:sldMkLst>
          <pc:docMk/>
          <pc:sldMk cId="3854795233" sldId="259"/>
        </pc:sldMkLst>
        <pc:spChg chg="del">
          <ac:chgData name="Ashley Carr" userId="de7bd16f-2132-4051-b320-498444b4f26f" providerId="ADAL" clId="{7074B2C0-0819-4FB1-B174-88BF594991AA}" dt="2023-03-06T14:45:28.855" v="199" actId="478"/>
          <ac:spMkLst>
            <pc:docMk/>
            <pc:sldMk cId="3854795233" sldId="259"/>
            <ac:spMk id="2" creationId="{784ABDC9-5E7E-2044-BE13-B793AF842589}"/>
          </ac:spMkLst>
        </pc:spChg>
        <pc:spChg chg="mod">
          <ac:chgData name="Ashley Carr" userId="de7bd16f-2132-4051-b320-498444b4f26f" providerId="ADAL" clId="{7074B2C0-0819-4FB1-B174-88BF594991AA}" dt="2023-03-06T14:52:03.212" v="341" actId="404"/>
          <ac:spMkLst>
            <pc:docMk/>
            <pc:sldMk cId="3854795233" sldId="259"/>
            <ac:spMk id="3" creationId="{8889EAE5-1E28-8543-812E-9925733917BC}"/>
          </ac:spMkLst>
        </pc:spChg>
        <pc:spChg chg="add del">
          <ac:chgData name="Ashley Carr" userId="de7bd16f-2132-4051-b320-498444b4f26f" providerId="ADAL" clId="{7074B2C0-0819-4FB1-B174-88BF594991AA}" dt="2023-03-06T14:45:18.491" v="196" actId="22"/>
          <ac:spMkLst>
            <pc:docMk/>
            <pc:sldMk cId="3854795233" sldId="259"/>
            <ac:spMk id="6" creationId="{0F320EDA-BB2F-DB6C-466C-6F45CEEC2D0D}"/>
          </ac:spMkLst>
        </pc:spChg>
        <pc:spChg chg="add mod">
          <ac:chgData name="Ashley Carr" userId="de7bd16f-2132-4051-b320-498444b4f26f" providerId="ADAL" clId="{7074B2C0-0819-4FB1-B174-88BF594991AA}" dt="2023-03-06T14:50:09.686" v="295" actId="1038"/>
          <ac:spMkLst>
            <pc:docMk/>
            <pc:sldMk cId="3854795233" sldId="259"/>
            <ac:spMk id="8" creationId="{731EC3A3-D900-1B8A-3051-16FE3966F47D}"/>
          </ac:spMkLst>
        </pc:spChg>
        <pc:picChg chg="del">
          <ac:chgData name="Ashley Carr" userId="de7bd16f-2132-4051-b320-498444b4f26f" providerId="ADAL" clId="{7074B2C0-0819-4FB1-B174-88BF594991AA}" dt="2023-03-06T14:45:24.605" v="198" actId="478"/>
          <ac:picMkLst>
            <pc:docMk/>
            <pc:sldMk cId="3854795233" sldId="259"/>
            <ac:picMk id="4" creationId="{D1A6441C-8872-0041-928D-2EC05FB7AA32}"/>
          </ac:picMkLst>
        </pc:picChg>
        <pc:picChg chg="add mod">
          <ac:chgData name="Ashley Carr" userId="de7bd16f-2132-4051-b320-498444b4f26f" providerId="ADAL" clId="{7074B2C0-0819-4FB1-B174-88BF594991AA}" dt="2023-03-06T14:47:40.409" v="248" actId="1076"/>
          <ac:picMkLst>
            <pc:docMk/>
            <pc:sldMk cId="3854795233" sldId="259"/>
            <ac:picMk id="7" creationId="{A8095576-39DD-343C-A966-0A4EEE7897FC}"/>
          </ac:picMkLst>
        </pc:picChg>
        <pc:extLst>
          <p:ext xmlns:p="http://schemas.openxmlformats.org/presentationml/2006/main" uri="{D6D511B9-2390-475A-947B-AFAB55BFBCF1}">
            <pc226:cmChg xmlns:pc226="http://schemas.microsoft.com/office/powerpoint/2022/06/main/command" chg="del">
              <pc226:chgData name="Ashley Carr" userId="de7bd16f-2132-4051-b320-498444b4f26f" providerId="ADAL" clId="{7074B2C0-0819-4FB1-B174-88BF594991AA}" dt="2023-03-06T14:56:46.083" v="357"/>
              <pc2:cmMkLst xmlns:pc2="http://schemas.microsoft.com/office/powerpoint/2019/9/main/command">
                <pc:docMk/>
                <pc:sldMk cId="3854795233" sldId="259"/>
                <pc2:cmMk id="{4CB8A310-83EA-4E1D-9B8E-5AAA4725D102}"/>
              </pc2:cmMkLst>
            </pc226:cmChg>
          </p:ext>
        </pc:extLst>
      </pc:sldChg>
      <pc:sldChg chg="del">
        <pc:chgData name="Ashley Carr" userId="de7bd16f-2132-4051-b320-498444b4f26f" providerId="ADAL" clId="{7074B2C0-0819-4FB1-B174-88BF594991AA}" dt="2023-03-06T14:46:37.599" v="239" actId="47"/>
        <pc:sldMkLst>
          <pc:docMk/>
          <pc:sldMk cId="3996425756" sldId="260"/>
        </pc:sldMkLst>
      </pc:sldChg>
      <pc:sldChg chg="addSp delSp modSp mod">
        <pc:chgData name="Ashley Carr" userId="de7bd16f-2132-4051-b320-498444b4f26f" providerId="ADAL" clId="{7074B2C0-0819-4FB1-B174-88BF594991AA}" dt="2023-03-06T14:56:59.403" v="370" actId="20577"/>
        <pc:sldMkLst>
          <pc:docMk/>
          <pc:sldMk cId="1912489221" sldId="261"/>
        </pc:sldMkLst>
        <pc:spChg chg="del">
          <ac:chgData name="Ashley Carr" userId="de7bd16f-2132-4051-b320-498444b4f26f" providerId="ADAL" clId="{7074B2C0-0819-4FB1-B174-88BF594991AA}" dt="2023-03-06T14:48:03.824" v="253" actId="478"/>
          <ac:spMkLst>
            <pc:docMk/>
            <pc:sldMk cId="1912489221" sldId="261"/>
            <ac:spMk id="2" creationId="{784ABDC9-5E7E-2044-BE13-B793AF842589}"/>
          </ac:spMkLst>
        </pc:spChg>
        <pc:spChg chg="mod">
          <ac:chgData name="Ashley Carr" userId="de7bd16f-2132-4051-b320-498444b4f26f" providerId="ADAL" clId="{7074B2C0-0819-4FB1-B174-88BF594991AA}" dt="2023-03-06T14:56:59.403" v="370" actId="20577"/>
          <ac:spMkLst>
            <pc:docMk/>
            <pc:sldMk cId="1912489221" sldId="261"/>
            <ac:spMk id="3" creationId="{8889EAE5-1E28-8543-812E-9925733917BC}"/>
          </ac:spMkLst>
        </pc:spChg>
        <pc:spChg chg="add mod">
          <ac:chgData name="Ashley Carr" userId="de7bd16f-2132-4051-b320-498444b4f26f" providerId="ADAL" clId="{7074B2C0-0819-4FB1-B174-88BF594991AA}" dt="2023-03-06T14:52:39.156" v="347" actId="122"/>
          <ac:spMkLst>
            <pc:docMk/>
            <pc:sldMk cId="1912489221" sldId="261"/>
            <ac:spMk id="6" creationId="{ACC04B4D-2EA5-5E85-0474-ED613BA167B1}"/>
          </ac:spMkLst>
        </pc:spChg>
        <pc:picChg chg="del">
          <ac:chgData name="Ashley Carr" userId="de7bd16f-2132-4051-b320-498444b4f26f" providerId="ADAL" clId="{7074B2C0-0819-4FB1-B174-88BF594991AA}" dt="2023-03-06T14:48:00.862" v="252" actId="478"/>
          <ac:picMkLst>
            <pc:docMk/>
            <pc:sldMk cId="1912489221" sldId="261"/>
            <ac:picMk id="4" creationId="{D1A6441C-8872-0041-928D-2EC05FB7AA32}"/>
          </ac:picMkLst>
        </pc:picChg>
        <pc:picChg chg="add mod">
          <ac:chgData name="Ashley Carr" userId="de7bd16f-2132-4051-b320-498444b4f26f" providerId="ADAL" clId="{7074B2C0-0819-4FB1-B174-88BF594991AA}" dt="2023-03-06T14:48:10.120" v="256"/>
          <ac:picMkLst>
            <pc:docMk/>
            <pc:sldMk cId="1912489221" sldId="261"/>
            <ac:picMk id="5" creationId="{6710CAC6-B237-1A26-14E8-14DA88E7EB3F}"/>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45DE68-F676-4AE4-B483-085B3CC807F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8BA92829-65AA-408F-8C43-F9CB909EFF4F}">
      <dgm:prSet phldrT="[Text]"/>
      <dgm:spPr/>
      <dgm:t>
        <a:bodyPr/>
        <a:lstStyle/>
        <a:p>
          <a:r>
            <a:rPr lang="en-US">
              <a:latin typeface="Arial"/>
              <a:cs typeface="Arial"/>
            </a:rPr>
            <a:t>Direct Communication</a:t>
          </a:r>
        </a:p>
      </dgm:t>
    </dgm:pt>
    <dgm:pt modelId="{DF983E40-6B15-4BE2-9F9D-E405CD5E0A8B}" type="parTrans" cxnId="{86C6AC97-9B4F-47F0-9392-C51573CD8F4E}">
      <dgm:prSet/>
      <dgm:spPr/>
      <dgm:t>
        <a:bodyPr/>
        <a:lstStyle/>
        <a:p>
          <a:endParaRPr lang="en-US">
            <a:latin typeface="Arial" panose="020B0604020202020204" pitchFamily="34" charset="0"/>
            <a:cs typeface="Arial" panose="020B0604020202020204" pitchFamily="34" charset="0"/>
          </a:endParaRPr>
        </a:p>
      </dgm:t>
    </dgm:pt>
    <dgm:pt modelId="{7B1F2E0E-BB04-4694-BAB5-A7F6142352D7}" type="sibTrans" cxnId="{86C6AC97-9B4F-47F0-9392-C51573CD8F4E}">
      <dgm:prSet/>
      <dgm:spPr/>
      <dgm:t>
        <a:bodyPr/>
        <a:lstStyle/>
        <a:p>
          <a:endParaRPr lang="en-US">
            <a:latin typeface="Arial" panose="020B0604020202020204" pitchFamily="34" charset="0"/>
            <a:cs typeface="Arial" panose="020B0604020202020204" pitchFamily="34" charset="0"/>
          </a:endParaRPr>
        </a:p>
      </dgm:t>
    </dgm:pt>
    <dgm:pt modelId="{65BD57A5-AFD3-487E-BF0A-DB48981617A0}">
      <dgm:prSet phldrT="[Text]"/>
      <dgm:spPr/>
      <dgm:t>
        <a:bodyPr/>
        <a:lstStyle/>
        <a:p>
          <a:r>
            <a:rPr lang="en-US">
              <a:latin typeface="Arial"/>
              <a:cs typeface="Arial"/>
            </a:rPr>
            <a:t>Client Call Center</a:t>
          </a:r>
        </a:p>
      </dgm:t>
    </dgm:pt>
    <dgm:pt modelId="{C5169F60-6B87-499E-9F8C-D7516A52A505}" type="parTrans" cxnId="{52ABA9C7-C444-42CA-8E58-FE0FB07EF312}">
      <dgm:prSet/>
      <dgm:spPr/>
      <dgm:t>
        <a:bodyPr/>
        <a:lstStyle/>
        <a:p>
          <a:endParaRPr lang="en-US">
            <a:latin typeface="Arial" panose="020B0604020202020204" pitchFamily="34" charset="0"/>
            <a:cs typeface="Arial" panose="020B0604020202020204" pitchFamily="34" charset="0"/>
          </a:endParaRPr>
        </a:p>
      </dgm:t>
    </dgm:pt>
    <dgm:pt modelId="{438FB351-D422-46E7-91EF-9B77444F8770}" type="sibTrans" cxnId="{52ABA9C7-C444-42CA-8E58-FE0FB07EF312}">
      <dgm:prSet/>
      <dgm:spPr/>
      <dgm:t>
        <a:bodyPr/>
        <a:lstStyle/>
        <a:p>
          <a:endParaRPr lang="en-US">
            <a:latin typeface="Arial" panose="020B0604020202020204" pitchFamily="34" charset="0"/>
            <a:cs typeface="Arial" panose="020B0604020202020204" pitchFamily="34" charset="0"/>
          </a:endParaRPr>
        </a:p>
      </dgm:t>
    </dgm:pt>
    <dgm:pt modelId="{F7DBBD92-47E4-4F6A-B568-CE663EF0AD0A}">
      <dgm:prSet phldrT="[Text]"/>
      <dgm:spPr/>
      <dgm:t>
        <a:bodyPr/>
        <a:lstStyle/>
        <a:p>
          <a:r>
            <a:rPr lang="en-US">
              <a:latin typeface="Arial"/>
              <a:cs typeface="Arial"/>
            </a:rPr>
            <a:t>Digital Communication</a:t>
          </a:r>
        </a:p>
      </dgm:t>
    </dgm:pt>
    <dgm:pt modelId="{BA1524D2-7C03-4798-B926-B17EF2D52EA3}" type="parTrans" cxnId="{8B6E7A34-56F2-4CFE-BCC6-1628DD16E784}">
      <dgm:prSet/>
      <dgm:spPr/>
      <dgm:t>
        <a:bodyPr/>
        <a:lstStyle/>
        <a:p>
          <a:endParaRPr lang="en-US">
            <a:latin typeface="Arial" panose="020B0604020202020204" pitchFamily="34" charset="0"/>
            <a:cs typeface="Arial" panose="020B0604020202020204" pitchFamily="34" charset="0"/>
          </a:endParaRPr>
        </a:p>
      </dgm:t>
    </dgm:pt>
    <dgm:pt modelId="{C5E6512B-96BA-4692-90DE-0827F19CFB0C}" type="sibTrans" cxnId="{8B6E7A34-56F2-4CFE-BCC6-1628DD16E784}">
      <dgm:prSet/>
      <dgm:spPr/>
      <dgm:t>
        <a:bodyPr/>
        <a:lstStyle/>
        <a:p>
          <a:endParaRPr lang="en-US">
            <a:latin typeface="Arial" panose="020B0604020202020204" pitchFamily="34" charset="0"/>
            <a:cs typeface="Arial" panose="020B0604020202020204" pitchFamily="34" charset="0"/>
          </a:endParaRPr>
        </a:p>
      </dgm:t>
    </dgm:pt>
    <dgm:pt modelId="{AF52C0CE-12B0-491A-88CB-195466AB7552}">
      <dgm:prSet phldrT="[Text]"/>
      <dgm:spPr/>
      <dgm:t>
        <a:bodyPr/>
        <a:lstStyle/>
        <a:p>
          <a:r>
            <a:rPr lang="en-US">
              <a:latin typeface="Arial"/>
              <a:cs typeface="Arial"/>
            </a:rPr>
            <a:t>Email/text messaging</a:t>
          </a:r>
        </a:p>
      </dgm:t>
    </dgm:pt>
    <dgm:pt modelId="{7494B036-E846-46FC-BFDF-3C3D1BB3B949}" type="parTrans" cxnId="{458D67B8-F89C-4236-BCDB-6EDD32EA749C}">
      <dgm:prSet/>
      <dgm:spPr/>
      <dgm:t>
        <a:bodyPr/>
        <a:lstStyle/>
        <a:p>
          <a:endParaRPr lang="en-US">
            <a:latin typeface="Arial" panose="020B0604020202020204" pitchFamily="34" charset="0"/>
            <a:cs typeface="Arial" panose="020B0604020202020204" pitchFamily="34" charset="0"/>
          </a:endParaRPr>
        </a:p>
      </dgm:t>
    </dgm:pt>
    <dgm:pt modelId="{6B6A85BD-2F6B-4E0B-8903-D9A6AE5A8274}" type="sibTrans" cxnId="{458D67B8-F89C-4236-BCDB-6EDD32EA749C}">
      <dgm:prSet/>
      <dgm:spPr/>
      <dgm:t>
        <a:bodyPr/>
        <a:lstStyle/>
        <a:p>
          <a:endParaRPr lang="en-US">
            <a:latin typeface="Arial" panose="020B0604020202020204" pitchFamily="34" charset="0"/>
            <a:cs typeface="Arial" panose="020B0604020202020204" pitchFamily="34" charset="0"/>
          </a:endParaRPr>
        </a:p>
      </dgm:t>
    </dgm:pt>
    <dgm:pt modelId="{21D62CA9-0F83-4985-AD84-6DF4DC816D0B}">
      <dgm:prSet phldrT="[Text]"/>
      <dgm:spPr/>
      <dgm:t>
        <a:bodyPr/>
        <a:lstStyle/>
        <a:p>
          <a:pPr rtl="0"/>
          <a:r>
            <a:rPr lang="en-US">
              <a:latin typeface="Arial"/>
              <a:cs typeface="Arial"/>
            </a:rPr>
            <a:t>Social Media </a:t>
          </a:r>
        </a:p>
      </dgm:t>
    </dgm:pt>
    <dgm:pt modelId="{82BB0BA6-4788-4D95-887B-191F5E846BD8}" type="parTrans" cxnId="{A4D0DFAC-68A7-4F12-9A35-C80C92F91AAE}">
      <dgm:prSet/>
      <dgm:spPr/>
      <dgm:t>
        <a:bodyPr/>
        <a:lstStyle/>
        <a:p>
          <a:endParaRPr lang="en-US">
            <a:latin typeface="Arial" panose="020B0604020202020204" pitchFamily="34" charset="0"/>
            <a:cs typeface="Arial" panose="020B0604020202020204" pitchFamily="34" charset="0"/>
          </a:endParaRPr>
        </a:p>
      </dgm:t>
    </dgm:pt>
    <dgm:pt modelId="{232C93CB-CCF0-4265-9A4B-6F523DB4255E}" type="sibTrans" cxnId="{A4D0DFAC-68A7-4F12-9A35-C80C92F91AAE}">
      <dgm:prSet/>
      <dgm:spPr/>
      <dgm:t>
        <a:bodyPr/>
        <a:lstStyle/>
        <a:p>
          <a:endParaRPr lang="en-US">
            <a:latin typeface="Arial" panose="020B0604020202020204" pitchFamily="34" charset="0"/>
            <a:cs typeface="Arial" panose="020B0604020202020204" pitchFamily="34" charset="0"/>
          </a:endParaRPr>
        </a:p>
      </dgm:t>
    </dgm:pt>
    <dgm:pt modelId="{9E0083EB-9615-47B6-B868-3941BDE01DC2}">
      <dgm:prSet phldrT="[Text]"/>
      <dgm:spPr/>
      <dgm:t>
        <a:bodyPr/>
        <a:lstStyle/>
        <a:p>
          <a:r>
            <a:rPr lang="en-US">
              <a:latin typeface="Arial"/>
              <a:cs typeface="Arial"/>
            </a:rPr>
            <a:t>Partners</a:t>
          </a:r>
        </a:p>
      </dgm:t>
    </dgm:pt>
    <dgm:pt modelId="{65689727-CA14-4957-9B24-6CD6B5E97FE6}" type="parTrans" cxnId="{1AAF917C-F370-4BB6-956E-5DECBF4F2529}">
      <dgm:prSet/>
      <dgm:spPr/>
      <dgm:t>
        <a:bodyPr/>
        <a:lstStyle/>
        <a:p>
          <a:endParaRPr lang="en-US">
            <a:latin typeface="Arial" panose="020B0604020202020204" pitchFamily="34" charset="0"/>
            <a:cs typeface="Arial" panose="020B0604020202020204" pitchFamily="34" charset="0"/>
          </a:endParaRPr>
        </a:p>
      </dgm:t>
    </dgm:pt>
    <dgm:pt modelId="{F52E0955-8CDB-4A0C-82C5-4B04FB34F838}" type="sibTrans" cxnId="{1AAF917C-F370-4BB6-956E-5DECBF4F2529}">
      <dgm:prSet/>
      <dgm:spPr/>
      <dgm:t>
        <a:bodyPr/>
        <a:lstStyle/>
        <a:p>
          <a:endParaRPr lang="en-US">
            <a:latin typeface="Arial" panose="020B0604020202020204" pitchFamily="34" charset="0"/>
            <a:cs typeface="Arial" panose="020B0604020202020204" pitchFamily="34" charset="0"/>
          </a:endParaRPr>
        </a:p>
      </dgm:t>
    </dgm:pt>
    <dgm:pt modelId="{33057D2D-245C-43BC-9F0A-B6EAE5DED2B3}">
      <dgm:prSet phldrT="[Text]"/>
      <dgm:spPr/>
      <dgm:t>
        <a:bodyPr/>
        <a:lstStyle/>
        <a:p>
          <a:pPr rtl="0"/>
          <a:r>
            <a:rPr lang="en-US">
              <a:latin typeface="Arial"/>
              <a:cs typeface="Arial"/>
            </a:rPr>
            <a:t>Validating contact information  </a:t>
          </a:r>
        </a:p>
      </dgm:t>
    </dgm:pt>
    <dgm:pt modelId="{A0031050-2256-4771-81B2-96880815B396}" type="parTrans" cxnId="{A02CD328-24E3-454E-8E78-F7B7B8366CBF}">
      <dgm:prSet/>
      <dgm:spPr/>
      <dgm:t>
        <a:bodyPr/>
        <a:lstStyle/>
        <a:p>
          <a:endParaRPr lang="en-US">
            <a:latin typeface="Arial" panose="020B0604020202020204" pitchFamily="34" charset="0"/>
            <a:cs typeface="Arial" panose="020B0604020202020204" pitchFamily="34" charset="0"/>
          </a:endParaRPr>
        </a:p>
      </dgm:t>
    </dgm:pt>
    <dgm:pt modelId="{F32E65EC-0492-4056-A1FF-D63AACFBB9DB}" type="sibTrans" cxnId="{A02CD328-24E3-454E-8E78-F7B7B8366CBF}">
      <dgm:prSet/>
      <dgm:spPr/>
      <dgm:t>
        <a:bodyPr/>
        <a:lstStyle/>
        <a:p>
          <a:endParaRPr lang="en-US">
            <a:latin typeface="Arial" panose="020B0604020202020204" pitchFamily="34" charset="0"/>
            <a:cs typeface="Arial" panose="020B0604020202020204" pitchFamily="34" charset="0"/>
          </a:endParaRPr>
        </a:p>
      </dgm:t>
    </dgm:pt>
    <dgm:pt modelId="{6AC7EEFA-1FC4-4B0B-868B-DC1E09F11F22}">
      <dgm:prSet phldrT="[Text]"/>
      <dgm:spPr/>
      <dgm:t>
        <a:bodyPr/>
        <a:lstStyle/>
        <a:p>
          <a:r>
            <a:rPr lang="en-US">
              <a:latin typeface="Arial"/>
              <a:cs typeface="Arial"/>
            </a:rPr>
            <a:t>Partner packets</a:t>
          </a:r>
        </a:p>
      </dgm:t>
    </dgm:pt>
    <dgm:pt modelId="{C48A977A-7415-4AA4-AA8D-96A6EFFE040D}" type="parTrans" cxnId="{12AA888A-5BE8-43F1-ADA9-32A3678035BD}">
      <dgm:prSet/>
      <dgm:spPr/>
      <dgm:t>
        <a:bodyPr/>
        <a:lstStyle/>
        <a:p>
          <a:endParaRPr lang="en-US">
            <a:latin typeface="Arial" panose="020B0604020202020204" pitchFamily="34" charset="0"/>
            <a:cs typeface="Arial" panose="020B0604020202020204" pitchFamily="34" charset="0"/>
          </a:endParaRPr>
        </a:p>
      </dgm:t>
    </dgm:pt>
    <dgm:pt modelId="{FFB4242D-DA64-4607-BC6A-F176755ADE37}" type="sibTrans" cxnId="{12AA888A-5BE8-43F1-ADA9-32A3678035BD}">
      <dgm:prSet/>
      <dgm:spPr/>
      <dgm:t>
        <a:bodyPr/>
        <a:lstStyle/>
        <a:p>
          <a:endParaRPr lang="en-US">
            <a:latin typeface="Arial" panose="020B0604020202020204" pitchFamily="34" charset="0"/>
            <a:cs typeface="Arial" panose="020B0604020202020204" pitchFamily="34" charset="0"/>
          </a:endParaRPr>
        </a:p>
      </dgm:t>
    </dgm:pt>
    <dgm:pt modelId="{F2752DAE-3A4B-4964-8AC4-2814633223DB}">
      <dgm:prSet phldrT="[Text]"/>
      <dgm:spPr/>
      <dgm:t>
        <a:bodyPr/>
        <a:lstStyle/>
        <a:p>
          <a:r>
            <a:rPr lang="en-US">
              <a:latin typeface="Arial"/>
              <a:cs typeface="Arial"/>
            </a:rPr>
            <a:t>IVR</a:t>
          </a:r>
        </a:p>
      </dgm:t>
    </dgm:pt>
    <dgm:pt modelId="{1E91B6FE-7E78-482B-94D6-08F91DE355A7}" type="parTrans" cxnId="{12DB7E0C-B57B-4320-80DE-E77F4869DA7F}">
      <dgm:prSet/>
      <dgm:spPr/>
      <dgm:t>
        <a:bodyPr/>
        <a:lstStyle/>
        <a:p>
          <a:endParaRPr lang="en-US">
            <a:latin typeface="Arial" panose="020B0604020202020204" pitchFamily="34" charset="0"/>
            <a:cs typeface="Arial" panose="020B0604020202020204" pitchFamily="34" charset="0"/>
          </a:endParaRPr>
        </a:p>
      </dgm:t>
    </dgm:pt>
    <dgm:pt modelId="{479187D8-D484-4DA4-B1FE-7A0C1A575661}" type="sibTrans" cxnId="{12DB7E0C-B57B-4320-80DE-E77F4869DA7F}">
      <dgm:prSet/>
      <dgm:spPr/>
      <dgm:t>
        <a:bodyPr/>
        <a:lstStyle/>
        <a:p>
          <a:endParaRPr lang="en-US">
            <a:latin typeface="Arial" panose="020B0604020202020204" pitchFamily="34" charset="0"/>
            <a:cs typeface="Arial" panose="020B0604020202020204" pitchFamily="34" charset="0"/>
          </a:endParaRPr>
        </a:p>
      </dgm:t>
    </dgm:pt>
    <dgm:pt modelId="{43AB8B87-21B5-4B69-A729-246D6195622C}">
      <dgm:prSet phldrT="[Text]"/>
      <dgm:spPr/>
      <dgm:t>
        <a:bodyPr/>
        <a:lstStyle/>
        <a:p>
          <a:r>
            <a:rPr lang="en-US">
              <a:latin typeface="Arial"/>
              <a:cs typeface="Arial"/>
            </a:rPr>
            <a:t>How to assist</a:t>
          </a:r>
        </a:p>
      </dgm:t>
    </dgm:pt>
    <dgm:pt modelId="{744FCF42-DEAC-4454-A956-46C69B332C16}" type="parTrans" cxnId="{AE29B4CE-C444-485C-8396-9F313E0FA8CE}">
      <dgm:prSet/>
      <dgm:spPr/>
      <dgm:t>
        <a:bodyPr/>
        <a:lstStyle/>
        <a:p>
          <a:endParaRPr lang="en-US">
            <a:latin typeface="Arial" panose="020B0604020202020204" pitchFamily="34" charset="0"/>
            <a:cs typeface="Arial" panose="020B0604020202020204" pitchFamily="34" charset="0"/>
          </a:endParaRPr>
        </a:p>
      </dgm:t>
    </dgm:pt>
    <dgm:pt modelId="{DFD3BFBC-43D2-4C3A-93F8-8527493C6160}" type="sibTrans" cxnId="{AE29B4CE-C444-485C-8396-9F313E0FA8CE}">
      <dgm:prSet/>
      <dgm:spPr/>
      <dgm:t>
        <a:bodyPr/>
        <a:lstStyle/>
        <a:p>
          <a:endParaRPr lang="en-US">
            <a:latin typeface="Arial" panose="020B0604020202020204" pitchFamily="34" charset="0"/>
            <a:cs typeface="Arial" panose="020B0604020202020204" pitchFamily="34" charset="0"/>
          </a:endParaRPr>
        </a:p>
      </dgm:t>
    </dgm:pt>
    <dgm:pt modelId="{DEF3C094-CB15-4C75-91DE-C0A7466A4CBE}">
      <dgm:prSet phldrT="[Text]"/>
      <dgm:spPr/>
      <dgm:t>
        <a:bodyPr/>
        <a:lstStyle/>
        <a:p>
          <a:r>
            <a:rPr lang="en-US">
              <a:latin typeface="Arial"/>
              <a:cs typeface="Arial"/>
            </a:rPr>
            <a:t>Postcards</a:t>
          </a:r>
        </a:p>
      </dgm:t>
    </dgm:pt>
    <dgm:pt modelId="{7DE7D59E-F79C-44DF-B244-D8C5992E1050}" type="sibTrans" cxnId="{07396243-631B-4E54-90A3-3FB0362A79B1}">
      <dgm:prSet/>
      <dgm:spPr/>
      <dgm:t>
        <a:bodyPr/>
        <a:lstStyle/>
        <a:p>
          <a:endParaRPr lang="en-US">
            <a:latin typeface="Arial" panose="020B0604020202020204" pitchFamily="34" charset="0"/>
            <a:cs typeface="Arial" panose="020B0604020202020204" pitchFamily="34" charset="0"/>
          </a:endParaRPr>
        </a:p>
      </dgm:t>
    </dgm:pt>
    <dgm:pt modelId="{99D6E6A4-2365-473A-867F-86A6814C63AA}" type="parTrans" cxnId="{07396243-631B-4E54-90A3-3FB0362A79B1}">
      <dgm:prSet/>
      <dgm:spPr/>
      <dgm:t>
        <a:bodyPr/>
        <a:lstStyle/>
        <a:p>
          <a:endParaRPr lang="en-US">
            <a:latin typeface="Arial" panose="020B0604020202020204" pitchFamily="34" charset="0"/>
            <a:cs typeface="Arial" panose="020B0604020202020204" pitchFamily="34" charset="0"/>
          </a:endParaRPr>
        </a:p>
      </dgm:t>
    </dgm:pt>
    <dgm:pt modelId="{812DAD92-B504-4A75-89A8-CD5172F04EF3}">
      <dgm:prSet phldrT="[Text]"/>
      <dgm:spPr/>
      <dgm:t>
        <a:bodyPr/>
        <a:lstStyle/>
        <a:p>
          <a:r>
            <a:rPr lang="en-US">
              <a:latin typeface="Arial"/>
              <a:cs typeface="Arial"/>
            </a:rPr>
            <a:t>Yellow Stripe Renewal Notices</a:t>
          </a:r>
        </a:p>
      </dgm:t>
    </dgm:pt>
    <dgm:pt modelId="{8F40C34A-2D62-409D-935A-D11C2C41DF82}" type="parTrans" cxnId="{C64F9C69-97CC-4BF1-9597-53B584E22DB7}">
      <dgm:prSet/>
      <dgm:spPr/>
      <dgm:t>
        <a:bodyPr/>
        <a:lstStyle/>
        <a:p>
          <a:endParaRPr lang="en-US">
            <a:latin typeface="Arial" panose="020B0604020202020204" pitchFamily="34" charset="0"/>
            <a:cs typeface="Arial" panose="020B0604020202020204" pitchFamily="34" charset="0"/>
          </a:endParaRPr>
        </a:p>
      </dgm:t>
    </dgm:pt>
    <dgm:pt modelId="{D0A320C1-55ED-40B0-AD5F-9B3A5A1B33A6}" type="sibTrans" cxnId="{C64F9C69-97CC-4BF1-9597-53B584E22DB7}">
      <dgm:prSet/>
      <dgm:spPr/>
      <dgm:t>
        <a:bodyPr/>
        <a:lstStyle/>
        <a:p>
          <a:endParaRPr lang="en-US">
            <a:latin typeface="Arial" panose="020B0604020202020204" pitchFamily="34" charset="0"/>
            <a:cs typeface="Arial" panose="020B0604020202020204" pitchFamily="34" charset="0"/>
          </a:endParaRPr>
        </a:p>
      </dgm:t>
    </dgm:pt>
    <dgm:pt modelId="{B1A93443-F994-4F43-9F8F-4101FCBE3BF9}" type="pres">
      <dgm:prSet presAssocID="{C545DE68-F676-4AE4-B483-085B3CC807FB}" presName="Name0" presStyleCnt="0">
        <dgm:presLayoutVars>
          <dgm:dir/>
          <dgm:animLvl val="lvl"/>
          <dgm:resizeHandles val="exact"/>
        </dgm:presLayoutVars>
      </dgm:prSet>
      <dgm:spPr/>
    </dgm:pt>
    <dgm:pt modelId="{6E9704EC-C348-4D96-88C6-43B4369DDA0F}" type="pres">
      <dgm:prSet presAssocID="{8BA92829-65AA-408F-8C43-F9CB909EFF4F}" presName="linNode" presStyleCnt="0"/>
      <dgm:spPr/>
    </dgm:pt>
    <dgm:pt modelId="{E1171BB4-F237-40B9-885A-90A29FF9DADE}" type="pres">
      <dgm:prSet presAssocID="{8BA92829-65AA-408F-8C43-F9CB909EFF4F}" presName="parentText" presStyleLbl="node1" presStyleIdx="0" presStyleCnt="3">
        <dgm:presLayoutVars>
          <dgm:chMax val="1"/>
          <dgm:bulletEnabled val="1"/>
        </dgm:presLayoutVars>
      </dgm:prSet>
      <dgm:spPr/>
    </dgm:pt>
    <dgm:pt modelId="{05875828-A08D-4808-8488-AD15F5EAE46C}" type="pres">
      <dgm:prSet presAssocID="{8BA92829-65AA-408F-8C43-F9CB909EFF4F}" presName="descendantText" presStyleLbl="alignAccFollowNode1" presStyleIdx="0" presStyleCnt="3">
        <dgm:presLayoutVars>
          <dgm:bulletEnabled val="1"/>
        </dgm:presLayoutVars>
      </dgm:prSet>
      <dgm:spPr/>
    </dgm:pt>
    <dgm:pt modelId="{68F4DDF7-7163-4EBA-B86A-F707F1E6BD3C}" type="pres">
      <dgm:prSet presAssocID="{7B1F2E0E-BB04-4694-BAB5-A7F6142352D7}" presName="sp" presStyleCnt="0"/>
      <dgm:spPr/>
    </dgm:pt>
    <dgm:pt modelId="{F08540C0-FC73-4806-9422-69ABA5B68723}" type="pres">
      <dgm:prSet presAssocID="{F7DBBD92-47E4-4F6A-B568-CE663EF0AD0A}" presName="linNode" presStyleCnt="0"/>
      <dgm:spPr/>
    </dgm:pt>
    <dgm:pt modelId="{5449C3B0-A2B8-40F9-BE9D-01E07A241324}" type="pres">
      <dgm:prSet presAssocID="{F7DBBD92-47E4-4F6A-B568-CE663EF0AD0A}" presName="parentText" presStyleLbl="node1" presStyleIdx="1" presStyleCnt="3">
        <dgm:presLayoutVars>
          <dgm:chMax val="1"/>
          <dgm:bulletEnabled val="1"/>
        </dgm:presLayoutVars>
      </dgm:prSet>
      <dgm:spPr/>
    </dgm:pt>
    <dgm:pt modelId="{605A14C5-16FC-49A9-ABB9-D16E2323E3C0}" type="pres">
      <dgm:prSet presAssocID="{F7DBBD92-47E4-4F6A-B568-CE663EF0AD0A}" presName="descendantText" presStyleLbl="alignAccFollowNode1" presStyleIdx="1" presStyleCnt="3" custLinFactNeighborY="3546">
        <dgm:presLayoutVars>
          <dgm:bulletEnabled val="1"/>
        </dgm:presLayoutVars>
      </dgm:prSet>
      <dgm:spPr/>
    </dgm:pt>
    <dgm:pt modelId="{86A236BE-4922-4323-8F28-DE34CA863689}" type="pres">
      <dgm:prSet presAssocID="{C5E6512B-96BA-4692-90DE-0827F19CFB0C}" presName="sp" presStyleCnt="0"/>
      <dgm:spPr/>
    </dgm:pt>
    <dgm:pt modelId="{946DF3EF-69E5-49F8-BEEC-EE75372432EE}" type="pres">
      <dgm:prSet presAssocID="{9E0083EB-9615-47B6-B868-3941BDE01DC2}" presName="linNode" presStyleCnt="0"/>
      <dgm:spPr/>
    </dgm:pt>
    <dgm:pt modelId="{F6F5A644-AC94-4022-B2DD-38D9981E5EBB}" type="pres">
      <dgm:prSet presAssocID="{9E0083EB-9615-47B6-B868-3941BDE01DC2}" presName="parentText" presStyleLbl="node1" presStyleIdx="2" presStyleCnt="3">
        <dgm:presLayoutVars>
          <dgm:chMax val="1"/>
          <dgm:bulletEnabled val="1"/>
        </dgm:presLayoutVars>
      </dgm:prSet>
      <dgm:spPr/>
    </dgm:pt>
    <dgm:pt modelId="{D0E3AFB1-F478-485A-8633-30B98364A55D}" type="pres">
      <dgm:prSet presAssocID="{9E0083EB-9615-47B6-B868-3941BDE01DC2}" presName="descendantText" presStyleLbl="alignAccFollowNode1" presStyleIdx="2" presStyleCnt="3">
        <dgm:presLayoutVars>
          <dgm:bulletEnabled val="1"/>
        </dgm:presLayoutVars>
      </dgm:prSet>
      <dgm:spPr/>
    </dgm:pt>
  </dgm:ptLst>
  <dgm:cxnLst>
    <dgm:cxn modelId="{8F352208-3B32-40B8-8F4F-548996F7B0B4}" type="presOf" srcId="{812DAD92-B504-4A75-89A8-CD5172F04EF3}" destId="{05875828-A08D-4808-8488-AD15F5EAE46C}" srcOrd="0" destOrd="2" presId="urn:microsoft.com/office/officeart/2005/8/layout/vList5"/>
    <dgm:cxn modelId="{1FE4EB08-6D6A-4558-8A94-DB3FA9C02FAA}" type="presOf" srcId="{65BD57A5-AFD3-487E-BF0A-DB48981617A0}" destId="{05875828-A08D-4808-8488-AD15F5EAE46C}" srcOrd="0" destOrd="0" presId="urn:microsoft.com/office/officeart/2005/8/layout/vList5"/>
    <dgm:cxn modelId="{D69C1209-ACF0-4B86-A2C5-78EADF04FF9C}" type="presOf" srcId="{6AC7EEFA-1FC4-4B0B-868B-DC1E09F11F22}" destId="{D0E3AFB1-F478-485A-8633-30B98364A55D}" srcOrd="0" destOrd="2" presId="urn:microsoft.com/office/officeart/2005/8/layout/vList5"/>
    <dgm:cxn modelId="{12DB7E0C-B57B-4320-80DE-E77F4869DA7F}" srcId="{F7DBBD92-47E4-4F6A-B568-CE663EF0AD0A}" destId="{F2752DAE-3A4B-4964-8AC4-2814633223DB}" srcOrd="2" destOrd="0" parTransId="{1E91B6FE-7E78-482B-94D6-08F91DE355A7}" sibTransId="{479187D8-D484-4DA4-B1FE-7A0C1A575661}"/>
    <dgm:cxn modelId="{A02CD328-24E3-454E-8E78-F7B7B8366CBF}" srcId="{9E0083EB-9615-47B6-B868-3941BDE01DC2}" destId="{33057D2D-245C-43BC-9F0A-B6EAE5DED2B3}" srcOrd="0" destOrd="0" parTransId="{A0031050-2256-4771-81B2-96880815B396}" sibTransId="{F32E65EC-0492-4056-A1FF-D63AACFBB9DB}"/>
    <dgm:cxn modelId="{E90CC12F-4CA2-464F-B329-6779041123EB}" type="presOf" srcId="{F2752DAE-3A4B-4964-8AC4-2814633223DB}" destId="{605A14C5-16FC-49A9-ABB9-D16E2323E3C0}" srcOrd="0" destOrd="2" presId="urn:microsoft.com/office/officeart/2005/8/layout/vList5"/>
    <dgm:cxn modelId="{8B6E7A34-56F2-4CFE-BCC6-1628DD16E784}" srcId="{C545DE68-F676-4AE4-B483-085B3CC807FB}" destId="{F7DBBD92-47E4-4F6A-B568-CE663EF0AD0A}" srcOrd="1" destOrd="0" parTransId="{BA1524D2-7C03-4798-B926-B17EF2D52EA3}" sibTransId="{C5E6512B-96BA-4692-90DE-0827F19CFB0C}"/>
    <dgm:cxn modelId="{F033F93A-D90F-476D-9D85-EAAEFEADEB40}" type="presOf" srcId="{C545DE68-F676-4AE4-B483-085B3CC807FB}" destId="{B1A93443-F994-4F43-9F8F-4101FCBE3BF9}" srcOrd="0" destOrd="0" presId="urn:microsoft.com/office/officeart/2005/8/layout/vList5"/>
    <dgm:cxn modelId="{07396243-631B-4E54-90A3-3FB0362A79B1}" srcId="{8BA92829-65AA-408F-8C43-F9CB909EFF4F}" destId="{DEF3C094-CB15-4C75-91DE-C0A7466A4CBE}" srcOrd="1" destOrd="0" parTransId="{99D6E6A4-2365-473A-867F-86A6814C63AA}" sibTransId="{7DE7D59E-F79C-44DF-B244-D8C5992E1050}"/>
    <dgm:cxn modelId="{C64F9C69-97CC-4BF1-9597-53B584E22DB7}" srcId="{8BA92829-65AA-408F-8C43-F9CB909EFF4F}" destId="{812DAD92-B504-4A75-89A8-CD5172F04EF3}" srcOrd="2" destOrd="0" parTransId="{8F40C34A-2D62-409D-935A-D11C2C41DF82}" sibTransId="{D0A320C1-55ED-40B0-AD5F-9B3A5A1B33A6}"/>
    <dgm:cxn modelId="{1AAF917C-F370-4BB6-956E-5DECBF4F2529}" srcId="{C545DE68-F676-4AE4-B483-085B3CC807FB}" destId="{9E0083EB-9615-47B6-B868-3941BDE01DC2}" srcOrd="2" destOrd="0" parTransId="{65689727-CA14-4957-9B24-6CD6B5E97FE6}" sibTransId="{F52E0955-8CDB-4A0C-82C5-4B04FB34F838}"/>
    <dgm:cxn modelId="{6E884E83-B55C-4A69-A0B7-F245A15CAEA5}" type="presOf" srcId="{DEF3C094-CB15-4C75-91DE-C0A7466A4CBE}" destId="{05875828-A08D-4808-8488-AD15F5EAE46C}" srcOrd="0" destOrd="1" presId="urn:microsoft.com/office/officeart/2005/8/layout/vList5"/>
    <dgm:cxn modelId="{12AA888A-5BE8-43F1-ADA9-32A3678035BD}" srcId="{9E0083EB-9615-47B6-B868-3941BDE01DC2}" destId="{6AC7EEFA-1FC4-4B0B-868B-DC1E09F11F22}" srcOrd="2" destOrd="0" parTransId="{C48A977A-7415-4AA4-AA8D-96A6EFFE040D}" sibTransId="{FFB4242D-DA64-4607-BC6A-F176755ADE37}"/>
    <dgm:cxn modelId="{86C6AC97-9B4F-47F0-9392-C51573CD8F4E}" srcId="{C545DE68-F676-4AE4-B483-085B3CC807FB}" destId="{8BA92829-65AA-408F-8C43-F9CB909EFF4F}" srcOrd="0" destOrd="0" parTransId="{DF983E40-6B15-4BE2-9F9D-E405CD5E0A8B}" sibTransId="{7B1F2E0E-BB04-4694-BAB5-A7F6142352D7}"/>
    <dgm:cxn modelId="{D9522AA1-E9B2-4158-AB48-CBBAAC07B00A}" type="presOf" srcId="{33057D2D-245C-43BC-9F0A-B6EAE5DED2B3}" destId="{D0E3AFB1-F478-485A-8633-30B98364A55D}" srcOrd="0" destOrd="0" presId="urn:microsoft.com/office/officeart/2005/8/layout/vList5"/>
    <dgm:cxn modelId="{329A30A9-365D-4DD3-AED1-D312437A4B53}" type="presOf" srcId="{21D62CA9-0F83-4985-AD84-6DF4DC816D0B}" destId="{605A14C5-16FC-49A9-ABB9-D16E2323E3C0}" srcOrd="0" destOrd="1" presId="urn:microsoft.com/office/officeart/2005/8/layout/vList5"/>
    <dgm:cxn modelId="{A4D0DFAC-68A7-4F12-9A35-C80C92F91AAE}" srcId="{F7DBBD92-47E4-4F6A-B568-CE663EF0AD0A}" destId="{21D62CA9-0F83-4985-AD84-6DF4DC816D0B}" srcOrd="1" destOrd="0" parTransId="{82BB0BA6-4788-4D95-887B-191F5E846BD8}" sibTransId="{232C93CB-CCF0-4265-9A4B-6F523DB4255E}"/>
    <dgm:cxn modelId="{9E1C4AB6-FFE7-4957-895E-E00FD187B56B}" type="presOf" srcId="{F7DBBD92-47E4-4F6A-B568-CE663EF0AD0A}" destId="{5449C3B0-A2B8-40F9-BE9D-01E07A241324}" srcOrd="0" destOrd="0" presId="urn:microsoft.com/office/officeart/2005/8/layout/vList5"/>
    <dgm:cxn modelId="{458D67B8-F89C-4236-BCDB-6EDD32EA749C}" srcId="{F7DBBD92-47E4-4F6A-B568-CE663EF0AD0A}" destId="{AF52C0CE-12B0-491A-88CB-195466AB7552}" srcOrd="0" destOrd="0" parTransId="{7494B036-E846-46FC-BFDF-3C3D1BB3B949}" sibTransId="{6B6A85BD-2F6B-4E0B-8903-D9A6AE5A8274}"/>
    <dgm:cxn modelId="{52ABA9C7-C444-42CA-8E58-FE0FB07EF312}" srcId="{8BA92829-65AA-408F-8C43-F9CB909EFF4F}" destId="{65BD57A5-AFD3-487E-BF0A-DB48981617A0}" srcOrd="0" destOrd="0" parTransId="{C5169F60-6B87-499E-9F8C-D7516A52A505}" sibTransId="{438FB351-D422-46E7-91EF-9B77444F8770}"/>
    <dgm:cxn modelId="{AE29B4CE-C444-485C-8396-9F313E0FA8CE}" srcId="{9E0083EB-9615-47B6-B868-3941BDE01DC2}" destId="{43AB8B87-21B5-4B69-A729-246D6195622C}" srcOrd="1" destOrd="0" parTransId="{744FCF42-DEAC-4454-A956-46C69B332C16}" sibTransId="{DFD3BFBC-43D2-4C3A-93F8-8527493C6160}"/>
    <dgm:cxn modelId="{7E5E33DA-7807-4927-9FF1-6C62F8257438}" type="presOf" srcId="{8BA92829-65AA-408F-8C43-F9CB909EFF4F}" destId="{E1171BB4-F237-40B9-885A-90A29FF9DADE}" srcOrd="0" destOrd="0" presId="urn:microsoft.com/office/officeart/2005/8/layout/vList5"/>
    <dgm:cxn modelId="{264EE7DF-27E7-4CC9-BA8D-60050AA34AAA}" type="presOf" srcId="{AF52C0CE-12B0-491A-88CB-195466AB7552}" destId="{605A14C5-16FC-49A9-ABB9-D16E2323E3C0}" srcOrd="0" destOrd="0" presId="urn:microsoft.com/office/officeart/2005/8/layout/vList5"/>
    <dgm:cxn modelId="{31690DE3-740C-47F2-A686-395AA112DA83}" type="presOf" srcId="{43AB8B87-21B5-4B69-A729-246D6195622C}" destId="{D0E3AFB1-F478-485A-8633-30B98364A55D}" srcOrd="0" destOrd="1" presId="urn:microsoft.com/office/officeart/2005/8/layout/vList5"/>
    <dgm:cxn modelId="{F6059FFC-569F-419C-9E0B-D48BC5B79161}" type="presOf" srcId="{9E0083EB-9615-47B6-B868-3941BDE01DC2}" destId="{F6F5A644-AC94-4022-B2DD-38D9981E5EBB}" srcOrd="0" destOrd="0" presId="urn:microsoft.com/office/officeart/2005/8/layout/vList5"/>
    <dgm:cxn modelId="{62B4B771-607A-4D7E-AB2B-1CF1A9E94EC6}" type="presParOf" srcId="{B1A93443-F994-4F43-9F8F-4101FCBE3BF9}" destId="{6E9704EC-C348-4D96-88C6-43B4369DDA0F}" srcOrd="0" destOrd="0" presId="urn:microsoft.com/office/officeart/2005/8/layout/vList5"/>
    <dgm:cxn modelId="{1E02B812-BAFE-4A69-AD24-8514E28D384F}" type="presParOf" srcId="{6E9704EC-C348-4D96-88C6-43B4369DDA0F}" destId="{E1171BB4-F237-40B9-885A-90A29FF9DADE}" srcOrd="0" destOrd="0" presId="urn:microsoft.com/office/officeart/2005/8/layout/vList5"/>
    <dgm:cxn modelId="{0B14F981-1E70-4B46-92A5-1B77F0E741DA}" type="presParOf" srcId="{6E9704EC-C348-4D96-88C6-43B4369DDA0F}" destId="{05875828-A08D-4808-8488-AD15F5EAE46C}" srcOrd="1" destOrd="0" presId="urn:microsoft.com/office/officeart/2005/8/layout/vList5"/>
    <dgm:cxn modelId="{4B478587-0F59-44F7-92F7-8F80CBC123DA}" type="presParOf" srcId="{B1A93443-F994-4F43-9F8F-4101FCBE3BF9}" destId="{68F4DDF7-7163-4EBA-B86A-F707F1E6BD3C}" srcOrd="1" destOrd="0" presId="urn:microsoft.com/office/officeart/2005/8/layout/vList5"/>
    <dgm:cxn modelId="{AFC35012-FF5B-420A-BA42-CCBBFB75A4A2}" type="presParOf" srcId="{B1A93443-F994-4F43-9F8F-4101FCBE3BF9}" destId="{F08540C0-FC73-4806-9422-69ABA5B68723}" srcOrd="2" destOrd="0" presId="urn:microsoft.com/office/officeart/2005/8/layout/vList5"/>
    <dgm:cxn modelId="{5B2429B1-C4A9-4356-BCBF-529A3D10FCA1}" type="presParOf" srcId="{F08540C0-FC73-4806-9422-69ABA5B68723}" destId="{5449C3B0-A2B8-40F9-BE9D-01E07A241324}" srcOrd="0" destOrd="0" presId="urn:microsoft.com/office/officeart/2005/8/layout/vList5"/>
    <dgm:cxn modelId="{4D5AFBDF-A805-4742-821B-2AC7CC5EB9CE}" type="presParOf" srcId="{F08540C0-FC73-4806-9422-69ABA5B68723}" destId="{605A14C5-16FC-49A9-ABB9-D16E2323E3C0}" srcOrd="1" destOrd="0" presId="urn:microsoft.com/office/officeart/2005/8/layout/vList5"/>
    <dgm:cxn modelId="{B3D8A349-E667-4168-AB49-0F6DB080152C}" type="presParOf" srcId="{B1A93443-F994-4F43-9F8F-4101FCBE3BF9}" destId="{86A236BE-4922-4323-8F28-DE34CA863689}" srcOrd="3" destOrd="0" presId="urn:microsoft.com/office/officeart/2005/8/layout/vList5"/>
    <dgm:cxn modelId="{0DFA9624-8088-4523-89CD-FC9E343AA994}" type="presParOf" srcId="{B1A93443-F994-4F43-9F8F-4101FCBE3BF9}" destId="{946DF3EF-69E5-49F8-BEEC-EE75372432EE}" srcOrd="4" destOrd="0" presId="urn:microsoft.com/office/officeart/2005/8/layout/vList5"/>
    <dgm:cxn modelId="{FDE4283F-2CF0-4C4E-95DF-80709E930E56}" type="presParOf" srcId="{946DF3EF-69E5-49F8-BEEC-EE75372432EE}" destId="{F6F5A644-AC94-4022-B2DD-38D9981E5EBB}" srcOrd="0" destOrd="0" presId="urn:microsoft.com/office/officeart/2005/8/layout/vList5"/>
    <dgm:cxn modelId="{5B153A1D-32E5-49D9-B6D6-5443FA62B75D}" type="presParOf" srcId="{946DF3EF-69E5-49F8-BEEC-EE75372432EE}" destId="{D0E3AFB1-F478-485A-8633-30B98364A55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7624AE-0CEA-4FE4-B861-5885C174C64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FB043A4-AD8E-424C-B11D-40E0F0D5058E}">
      <dgm:prSet phldrT="[Text]"/>
      <dgm:spPr/>
      <dgm:t>
        <a:bodyPr/>
        <a:lstStyle/>
        <a:p>
          <a:r>
            <a:rPr lang="en-US">
              <a:latin typeface="Arial" panose="020B0604020202020204" pitchFamily="34" charset="0"/>
              <a:cs typeface="Arial" panose="020B0604020202020204" pitchFamily="34" charset="0"/>
            </a:rPr>
            <a:t>Auto-Review</a:t>
          </a:r>
        </a:p>
      </dgm:t>
    </dgm:pt>
    <dgm:pt modelId="{F3BEAC1D-9279-43A7-8D3B-39C36941F071}" type="parTrans" cxnId="{13F812C0-E58F-40A8-A775-372C7D4037DD}">
      <dgm:prSet/>
      <dgm:spPr/>
      <dgm:t>
        <a:bodyPr/>
        <a:lstStyle/>
        <a:p>
          <a:endParaRPr lang="en-US">
            <a:latin typeface="Arial" panose="020B0604020202020204" pitchFamily="34" charset="0"/>
            <a:cs typeface="Arial" panose="020B0604020202020204" pitchFamily="34" charset="0"/>
          </a:endParaRPr>
        </a:p>
      </dgm:t>
    </dgm:pt>
    <dgm:pt modelId="{8E20B132-2A2B-4EEF-AE11-60EE69F380CB}" type="sibTrans" cxnId="{13F812C0-E58F-40A8-A775-372C7D4037DD}">
      <dgm:prSet/>
      <dgm:spPr/>
      <dgm:t>
        <a:bodyPr/>
        <a:lstStyle/>
        <a:p>
          <a:endParaRPr lang="en-US">
            <a:latin typeface="Arial" panose="020B0604020202020204" pitchFamily="34" charset="0"/>
            <a:cs typeface="Arial" panose="020B0604020202020204" pitchFamily="34" charset="0"/>
          </a:endParaRPr>
        </a:p>
      </dgm:t>
    </dgm:pt>
    <dgm:pt modelId="{86A5E4A3-23C1-45C2-B09A-2636F0A8F2F4}">
      <dgm:prSet phldrT="[Text]" custT="1"/>
      <dgm:spPr/>
      <dgm:t>
        <a:bodyPr/>
        <a:lstStyle/>
        <a:p>
          <a:r>
            <a:rPr lang="en-US" sz="2100">
              <a:latin typeface="Arial" panose="020B0604020202020204" pitchFamily="34" charset="0"/>
              <a:cs typeface="Arial" panose="020B0604020202020204" pitchFamily="34" charset="0"/>
            </a:rPr>
            <a:t>Remove filters</a:t>
          </a:r>
        </a:p>
      </dgm:t>
    </dgm:pt>
    <dgm:pt modelId="{F188A690-F7C7-4151-85A3-C3D3A8C82DCD}" type="parTrans" cxnId="{D794E942-9E1C-4E8D-8C10-9643F61624E0}">
      <dgm:prSet/>
      <dgm:spPr/>
      <dgm:t>
        <a:bodyPr/>
        <a:lstStyle/>
        <a:p>
          <a:endParaRPr lang="en-US">
            <a:latin typeface="Arial" panose="020B0604020202020204" pitchFamily="34" charset="0"/>
            <a:cs typeface="Arial" panose="020B0604020202020204" pitchFamily="34" charset="0"/>
          </a:endParaRPr>
        </a:p>
      </dgm:t>
    </dgm:pt>
    <dgm:pt modelId="{4557AF37-3BE3-4CE3-BF58-5FCD6972A941}" type="sibTrans" cxnId="{D794E942-9E1C-4E8D-8C10-9643F61624E0}">
      <dgm:prSet/>
      <dgm:spPr/>
      <dgm:t>
        <a:bodyPr/>
        <a:lstStyle/>
        <a:p>
          <a:endParaRPr lang="en-US">
            <a:latin typeface="Arial" panose="020B0604020202020204" pitchFamily="34" charset="0"/>
            <a:cs typeface="Arial" panose="020B0604020202020204" pitchFamily="34" charset="0"/>
          </a:endParaRPr>
        </a:p>
      </dgm:t>
    </dgm:pt>
    <dgm:pt modelId="{987BC6CA-1C24-41CA-8D19-C83F81747D17}">
      <dgm:prSet phldrT="[Text]" custT="1"/>
      <dgm:spPr/>
      <dgm:t>
        <a:bodyPr/>
        <a:lstStyle/>
        <a:p>
          <a:r>
            <a:rPr lang="en-US" sz="2100">
              <a:latin typeface="Arial" panose="020B0604020202020204" pitchFamily="34" charset="0"/>
              <a:cs typeface="Arial" panose="020B0604020202020204" pitchFamily="34" charset="0"/>
            </a:rPr>
            <a:t>Expand sources</a:t>
          </a:r>
        </a:p>
      </dgm:t>
    </dgm:pt>
    <dgm:pt modelId="{7CBD66C7-EE7E-448F-9B70-6E2B72A7CCC9}" type="parTrans" cxnId="{5060DD07-0CAF-4478-89D6-C41CE9BA503E}">
      <dgm:prSet/>
      <dgm:spPr/>
      <dgm:t>
        <a:bodyPr/>
        <a:lstStyle/>
        <a:p>
          <a:endParaRPr lang="en-US">
            <a:latin typeface="Arial" panose="020B0604020202020204" pitchFamily="34" charset="0"/>
            <a:cs typeface="Arial" panose="020B0604020202020204" pitchFamily="34" charset="0"/>
          </a:endParaRPr>
        </a:p>
      </dgm:t>
    </dgm:pt>
    <dgm:pt modelId="{213F28B0-6ACF-4C43-AF32-BBCDEACD9489}" type="sibTrans" cxnId="{5060DD07-0CAF-4478-89D6-C41CE9BA503E}">
      <dgm:prSet/>
      <dgm:spPr/>
      <dgm:t>
        <a:bodyPr/>
        <a:lstStyle/>
        <a:p>
          <a:endParaRPr lang="en-US">
            <a:latin typeface="Arial" panose="020B0604020202020204" pitchFamily="34" charset="0"/>
            <a:cs typeface="Arial" panose="020B0604020202020204" pitchFamily="34" charset="0"/>
          </a:endParaRPr>
        </a:p>
      </dgm:t>
    </dgm:pt>
    <dgm:pt modelId="{AB4721F0-588B-4579-AA6A-17B6DE7CF4C9}">
      <dgm:prSet phldrT="[Text]"/>
      <dgm:spPr/>
      <dgm:t>
        <a:bodyPr/>
        <a:lstStyle/>
        <a:p>
          <a:r>
            <a:rPr lang="en-US">
              <a:latin typeface="Arial" panose="020B0604020202020204" pitchFamily="34" charset="0"/>
              <a:cs typeface="Arial" panose="020B0604020202020204" pitchFamily="34" charset="0"/>
            </a:rPr>
            <a:t>Returned Mail </a:t>
          </a:r>
        </a:p>
      </dgm:t>
    </dgm:pt>
    <dgm:pt modelId="{BF9CC316-5858-4373-9030-C31E605CECFD}" type="parTrans" cxnId="{3150D094-F5AB-4EA6-89B9-0D5FB5C223E5}">
      <dgm:prSet/>
      <dgm:spPr/>
      <dgm:t>
        <a:bodyPr/>
        <a:lstStyle/>
        <a:p>
          <a:endParaRPr lang="en-US">
            <a:latin typeface="Arial" panose="020B0604020202020204" pitchFamily="34" charset="0"/>
            <a:cs typeface="Arial" panose="020B0604020202020204" pitchFamily="34" charset="0"/>
          </a:endParaRPr>
        </a:p>
      </dgm:t>
    </dgm:pt>
    <dgm:pt modelId="{447DF2FF-29B3-4AC7-8578-411BC5351D07}" type="sibTrans" cxnId="{3150D094-F5AB-4EA6-89B9-0D5FB5C223E5}">
      <dgm:prSet/>
      <dgm:spPr/>
      <dgm:t>
        <a:bodyPr/>
        <a:lstStyle/>
        <a:p>
          <a:endParaRPr lang="en-US">
            <a:latin typeface="Arial" panose="020B0604020202020204" pitchFamily="34" charset="0"/>
            <a:cs typeface="Arial" panose="020B0604020202020204" pitchFamily="34" charset="0"/>
          </a:endParaRPr>
        </a:p>
      </dgm:t>
    </dgm:pt>
    <dgm:pt modelId="{F9824F38-CA71-4764-B236-7BB11788132F}">
      <dgm:prSet phldrT="[Text]" custT="1"/>
      <dgm:spPr/>
      <dgm:t>
        <a:bodyPr/>
        <a:lstStyle/>
        <a:p>
          <a:r>
            <a:rPr lang="en-US" sz="2100">
              <a:latin typeface="Arial" panose="020B0604020202020204" pitchFamily="34" charset="0"/>
              <a:cs typeface="Arial" panose="020B0604020202020204" pitchFamily="34" charset="0"/>
            </a:rPr>
            <a:t>Identify renewals</a:t>
          </a:r>
        </a:p>
      </dgm:t>
    </dgm:pt>
    <dgm:pt modelId="{35B719B7-B2CE-468B-9861-9DA1B2A685D3}" type="parTrans" cxnId="{9DA50940-D239-4D29-93FA-8B74C7017E90}">
      <dgm:prSet/>
      <dgm:spPr/>
      <dgm:t>
        <a:bodyPr/>
        <a:lstStyle/>
        <a:p>
          <a:endParaRPr lang="en-US">
            <a:latin typeface="Arial" panose="020B0604020202020204" pitchFamily="34" charset="0"/>
            <a:cs typeface="Arial" panose="020B0604020202020204" pitchFamily="34" charset="0"/>
          </a:endParaRPr>
        </a:p>
      </dgm:t>
    </dgm:pt>
    <dgm:pt modelId="{0E209098-05D9-4F4E-9E7C-346F2CC58CBA}" type="sibTrans" cxnId="{9DA50940-D239-4D29-93FA-8B74C7017E90}">
      <dgm:prSet/>
      <dgm:spPr/>
      <dgm:t>
        <a:bodyPr/>
        <a:lstStyle/>
        <a:p>
          <a:endParaRPr lang="en-US">
            <a:latin typeface="Arial" panose="020B0604020202020204" pitchFamily="34" charset="0"/>
            <a:cs typeface="Arial" panose="020B0604020202020204" pitchFamily="34" charset="0"/>
          </a:endParaRPr>
        </a:p>
      </dgm:t>
    </dgm:pt>
    <dgm:pt modelId="{29797911-EB20-4951-8CF2-FCF1A13E7B8A}">
      <dgm:prSet phldrT="[Text]" custT="1"/>
      <dgm:spPr/>
      <dgm:t>
        <a:bodyPr/>
        <a:lstStyle/>
        <a:p>
          <a:r>
            <a:rPr lang="en-US" sz="2100">
              <a:latin typeface="Arial" panose="020B0604020202020204" pitchFamily="34" charset="0"/>
              <a:cs typeface="Arial" panose="020B0604020202020204" pitchFamily="34" charset="0"/>
            </a:rPr>
            <a:t>Text/emails</a:t>
          </a:r>
        </a:p>
      </dgm:t>
    </dgm:pt>
    <dgm:pt modelId="{6A239054-C31D-49D4-B541-A8BBE18DF38C}" type="parTrans" cxnId="{96239433-2C25-4085-A809-BCF6DDD14C10}">
      <dgm:prSet/>
      <dgm:spPr/>
      <dgm:t>
        <a:bodyPr/>
        <a:lstStyle/>
        <a:p>
          <a:endParaRPr lang="en-US">
            <a:latin typeface="Arial" panose="020B0604020202020204" pitchFamily="34" charset="0"/>
            <a:cs typeface="Arial" panose="020B0604020202020204" pitchFamily="34" charset="0"/>
          </a:endParaRPr>
        </a:p>
      </dgm:t>
    </dgm:pt>
    <dgm:pt modelId="{31DB4E08-D96E-477D-BD7C-56821AD7C8DA}" type="sibTrans" cxnId="{96239433-2C25-4085-A809-BCF6DDD14C10}">
      <dgm:prSet/>
      <dgm:spPr/>
      <dgm:t>
        <a:bodyPr/>
        <a:lstStyle/>
        <a:p>
          <a:endParaRPr lang="en-US">
            <a:latin typeface="Arial" panose="020B0604020202020204" pitchFamily="34" charset="0"/>
            <a:cs typeface="Arial" panose="020B0604020202020204" pitchFamily="34" charset="0"/>
          </a:endParaRPr>
        </a:p>
      </dgm:t>
    </dgm:pt>
    <dgm:pt modelId="{5CE20B10-134B-4E78-B063-0BA3753389E6}">
      <dgm:prSet phldrT="[Text]"/>
      <dgm:spPr/>
      <dgm:t>
        <a:bodyPr/>
        <a:lstStyle/>
        <a:p>
          <a:r>
            <a:rPr lang="en-US">
              <a:latin typeface="Arial" panose="020B0604020202020204" pitchFamily="34" charset="0"/>
              <a:cs typeface="Arial" panose="020B0604020202020204" pitchFamily="34" charset="0"/>
            </a:rPr>
            <a:t>Chatbots/Videos</a:t>
          </a:r>
        </a:p>
      </dgm:t>
    </dgm:pt>
    <dgm:pt modelId="{79728A4A-ECE7-4705-BFB5-4AB1DAA4C400}" type="parTrans" cxnId="{1CA7ACCD-0924-40F4-B903-A02E79828635}">
      <dgm:prSet/>
      <dgm:spPr/>
      <dgm:t>
        <a:bodyPr/>
        <a:lstStyle/>
        <a:p>
          <a:endParaRPr lang="en-US">
            <a:latin typeface="Arial" panose="020B0604020202020204" pitchFamily="34" charset="0"/>
            <a:cs typeface="Arial" panose="020B0604020202020204" pitchFamily="34" charset="0"/>
          </a:endParaRPr>
        </a:p>
      </dgm:t>
    </dgm:pt>
    <dgm:pt modelId="{16031E0F-84A8-4FA1-8A5E-51E906AE2787}" type="sibTrans" cxnId="{1CA7ACCD-0924-40F4-B903-A02E79828635}">
      <dgm:prSet/>
      <dgm:spPr/>
      <dgm:t>
        <a:bodyPr/>
        <a:lstStyle/>
        <a:p>
          <a:endParaRPr lang="en-US">
            <a:latin typeface="Arial" panose="020B0604020202020204" pitchFamily="34" charset="0"/>
            <a:cs typeface="Arial" panose="020B0604020202020204" pitchFamily="34" charset="0"/>
          </a:endParaRPr>
        </a:p>
      </dgm:t>
    </dgm:pt>
    <dgm:pt modelId="{1FC291DA-97F1-47BC-8662-C5143220C5CF}">
      <dgm:prSet phldrT="[Text]" custT="1"/>
      <dgm:spPr/>
      <dgm:t>
        <a:bodyPr/>
        <a:lstStyle/>
        <a:p>
          <a:r>
            <a:rPr lang="en-US" sz="2100">
              <a:latin typeface="Arial" panose="020B0604020202020204" pitchFamily="34" charset="0"/>
              <a:cs typeface="Arial" panose="020B0604020202020204" pitchFamily="34" charset="0"/>
            </a:rPr>
            <a:t>“How To” portal</a:t>
          </a:r>
        </a:p>
      </dgm:t>
    </dgm:pt>
    <dgm:pt modelId="{BC8D3F07-8898-490F-9D99-5CB6FC4F9D38}" type="parTrans" cxnId="{9DA13625-0F1A-4F3C-9742-770C68B9622E}">
      <dgm:prSet/>
      <dgm:spPr/>
      <dgm:t>
        <a:bodyPr/>
        <a:lstStyle/>
        <a:p>
          <a:endParaRPr lang="en-US">
            <a:latin typeface="Arial" panose="020B0604020202020204" pitchFamily="34" charset="0"/>
            <a:cs typeface="Arial" panose="020B0604020202020204" pitchFamily="34" charset="0"/>
          </a:endParaRPr>
        </a:p>
      </dgm:t>
    </dgm:pt>
    <dgm:pt modelId="{28DA5731-A834-45D9-B27F-66E80A0494C6}" type="sibTrans" cxnId="{9DA13625-0F1A-4F3C-9742-770C68B9622E}">
      <dgm:prSet/>
      <dgm:spPr/>
      <dgm:t>
        <a:bodyPr/>
        <a:lstStyle/>
        <a:p>
          <a:endParaRPr lang="en-US">
            <a:latin typeface="Arial" panose="020B0604020202020204" pitchFamily="34" charset="0"/>
            <a:cs typeface="Arial" panose="020B0604020202020204" pitchFamily="34" charset="0"/>
          </a:endParaRPr>
        </a:p>
      </dgm:t>
    </dgm:pt>
    <dgm:pt modelId="{EAC63CB0-DC95-429B-A525-5027877D34DC}">
      <dgm:prSet phldrT="[Text]" custT="1"/>
      <dgm:spPr/>
      <dgm:t>
        <a:bodyPr/>
        <a:lstStyle/>
        <a:p>
          <a:r>
            <a:rPr lang="en-US" sz="2100">
              <a:latin typeface="Arial" panose="020B0604020202020204" pitchFamily="34" charset="0"/>
              <a:cs typeface="Arial" panose="020B0604020202020204" pitchFamily="34" charset="0"/>
            </a:rPr>
            <a:t>AI assistance </a:t>
          </a:r>
        </a:p>
      </dgm:t>
    </dgm:pt>
    <dgm:pt modelId="{591851B9-0095-4FB7-A633-568A8A3DA6AF}" type="parTrans" cxnId="{AE5FB443-7E27-4CDD-A820-E5C55B10D020}">
      <dgm:prSet/>
      <dgm:spPr/>
      <dgm:t>
        <a:bodyPr/>
        <a:lstStyle/>
        <a:p>
          <a:endParaRPr lang="en-US">
            <a:latin typeface="Arial" panose="020B0604020202020204" pitchFamily="34" charset="0"/>
            <a:cs typeface="Arial" panose="020B0604020202020204" pitchFamily="34" charset="0"/>
          </a:endParaRPr>
        </a:p>
      </dgm:t>
    </dgm:pt>
    <dgm:pt modelId="{BD19CC97-E03F-4485-BC03-13077A794BB7}" type="sibTrans" cxnId="{AE5FB443-7E27-4CDD-A820-E5C55B10D020}">
      <dgm:prSet/>
      <dgm:spPr/>
      <dgm:t>
        <a:bodyPr/>
        <a:lstStyle/>
        <a:p>
          <a:endParaRPr lang="en-US">
            <a:latin typeface="Arial" panose="020B0604020202020204" pitchFamily="34" charset="0"/>
            <a:cs typeface="Arial" panose="020B0604020202020204" pitchFamily="34" charset="0"/>
          </a:endParaRPr>
        </a:p>
      </dgm:t>
    </dgm:pt>
    <dgm:pt modelId="{52C71C49-77AA-4D64-8725-8E74337F0DF5}">
      <dgm:prSet/>
      <dgm:spPr/>
      <dgm:t>
        <a:bodyPr/>
        <a:lstStyle/>
        <a:p>
          <a:r>
            <a:rPr lang="en-US">
              <a:latin typeface="Arial" panose="020B0604020202020204" pitchFamily="34" charset="0"/>
              <a:cs typeface="Arial" panose="020B0604020202020204" pitchFamily="34" charset="0"/>
            </a:rPr>
            <a:t>Protections</a:t>
          </a:r>
        </a:p>
      </dgm:t>
    </dgm:pt>
    <dgm:pt modelId="{1B1B9BFB-09C0-46D9-9AED-FC34CDF66DD1}" type="parTrans" cxnId="{E8BD9AC1-3E7E-4C95-BFAE-1146080A8965}">
      <dgm:prSet/>
      <dgm:spPr/>
      <dgm:t>
        <a:bodyPr/>
        <a:lstStyle/>
        <a:p>
          <a:endParaRPr lang="en-US">
            <a:latin typeface="Arial" panose="020B0604020202020204" pitchFamily="34" charset="0"/>
            <a:cs typeface="Arial" panose="020B0604020202020204" pitchFamily="34" charset="0"/>
          </a:endParaRPr>
        </a:p>
      </dgm:t>
    </dgm:pt>
    <dgm:pt modelId="{1FF4F455-B378-45B3-8226-AAC827F776DF}" type="sibTrans" cxnId="{E8BD9AC1-3E7E-4C95-BFAE-1146080A8965}">
      <dgm:prSet/>
      <dgm:spPr/>
      <dgm:t>
        <a:bodyPr/>
        <a:lstStyle/>
        <a:p>
          <a:endParaRPr lang="en-US">
            <a:latin typeface="Arial" panose="020B0604020202020204" pitchFamily="34" charset="0"/>
            <a:cs typeface="Arial" panose="020B0604020202020204" pitchFamily="34" charset="0"/>
          </a:endParaRPr>
        </a:p>
      </dgm:t>
    </dgm:pt>
    <dgm:pt modelId="{0C337A99-C1A1-4656-86F7-EEAA93C3F4F1}">
      <dgm:prSet custT="1"/>
      <dgm:spPr/>
      <dgm:t>
        <a:bodyPr/>
        <a:lstStyle/>
        <a:p>
          <a:r>
            <a:rPr lang="en-US" sz="2100">
              <a:latin typeface="Arial" panose="020B0604020202020204" pitchFamily="34" charset="0"/>
              <a:cs typeface="Arial" panose="020B0604020202020204" pitchFamily="34" charset="0"/>
            </a:rPr>
            <a:t>Prevent closure before renewal</a:t>
          </a:r>
        </a:p>
      </dgm:t>
    </dgm:pt>
    <dgm:pt modelId="{B75B21D7-0AFB-44F2-BC0A-F814BD6B7D71}" type="parTrans" cxnId="{3F23D264-3D91-4620-B99C-6542BDAA4B2E}">
      <dgm:prSet/>
      <dgm:spPr/>
      <dgm:t>
        <a:bodyPr/>
        <a:lstStyle/>
        <a:p>
          <a:endParaRPr lang="en-US">
            <a:latin typeface="Arial" panose="020B0604020202020204" pitchFamily="34" charset="0"/>
            <a:cs typeface="Arial" panose="020B0604020202020204" pitchFamily="34" charset="0"/>
          </a:endParaRPr>
        </a:p>
      </dgm:t>
    </dgm:pt>
    <dgm:pt modelId="{924786B5-CEBD-4F03-85EC-A2AFAF1C1010}" type="sibTrans" cxnId="{3F23D264-3D91-4620-B99C-6542BDAA4B2E}">
      <dgm:prSet/>
      <dgm:spPr/>
      <dgm:t>
        <a:bodyPr/>
        <a:lstStyle/>
        <a:p>
          <a:endParaRPr lang="en-US">
            <a:latin typeface="Arial" panose="020B0604020202020204" pitchFamily="34" charset="0"/>
            <a:cs typeface="Arial" panose="020B0604020202020204" pitchFamily="34" charset="0"/>
          </a:endParaRPr>
        </a:p>
      </dgm:t>
    </dgm:pt>
    <dgm:pt modelId="{14F6DCD1-8D63-4FEC-89AD-E15E3ACA2785}" type="pres">
      <dgm:prSet presAssocID="{B97624AE-0CEA-4FE4-B861-5885C174C64F}" presName="Name0" presStyleCnt="0">
        <dgm:presLayoutVars>
          <dgm:dir/>
          <dgm:animLvl val="lvl"/>
          <dgm:resizeHandles val="exact"/>
        </dgm:presLayoutVars>
      </dgm:prSet>
      <dgm:spPr/>
    </dgm:pt>
    <dgm:pt modelId="{BAE8E81C-0E8A-4A23-9CA5-784F8F820DE1}" type="pres">
      <dgm:prSet presAssocID="{EFB043A4-AD8E-424C-B11D-40E0F0D5058E}" presName="composite" presStyleCnt="0"/>
      <dgm:spPr/>
    </dgm:pt>
    <dgm:pt modelId="{4C581326-9A70-4C82-878E-9244462FAA56}" type="pres">
      <dgm:prSet presAssocID="{EFB043A4-AD8E-424C-B11D-40E0F0D5058E}" presName="parTx" presStyleLbl="alignNode1" presStyleIdx="0" presStyleCnt="4">
        <dgm:presLayoutVars>
          <dgm:chMax val="0"/>
          <dgm:chPref val="0"/>
          <dgm:bulletEnabled val="1"/>
        </dgm:presLayoutVars>
      </dgm:prSet>
      <dgm:spPr/>
    </dgm:pt>
    <dgm:pt modelId="{5744EACC-B488-4013-8496-3F4F380D8251}" type="pres">
      <dgm:prSet presAssocID="{EFB043A4-AD8E-424C-B11D-40E0F0D5058E}" presName="desTx" presStyleLbl="alignAccFollowNode1" presStyleIdx="0" presStyleCnt="4">
        <dgm:presLayoutVars>
          <dgm:bulletEnabled val="1"/>
        </dgm:presLayoutVars>
      </dgm:prSet>
      <dgm:spPr/>
    </dgm:pt>
    <dgm:pt modelId="{CA0268CA-401B-4674-92C2-36CE3A54109C}" type="pres">
      <dgm:prSet presAssocID="{8E20B132-2A2B-4EEF-AE11-60EE69F380CB}" presName="space" presStyleCnt="0"/>
      <dgm:spPr/>
    </dgm:pt>
    <dgm:pt modelId="{D4C26F78-7D00-4CE7-9CEF-C1927BFCBEAD}" type="pres">
      <dgm:prSet presAssocID="{AB4721F0-588B-4579-AA6A-17B6DE7CF4C9}" presName="composite" presStyleCnt="0"/>
      <dgm:spPr/>
    </dgm:pt>
    <dgm:pt modelId="{D286F9AA-857F-4910-A589-78166B9A96C2}" type="pres">
      <dgm:prSet presAssocID="{AB4721F0-588B-4579-AA6A-17B6DE7CF4C9}" presName="parTx" presStyleLbl="alignNode1" presStyleIdx="1" presStyleCnt="4">
        <dgm:presLayoutVars>
          <dgm:chMax val="0"/>
          <dgm:chPref val="0"/>
          <dgm:bulletEnabled val="1"/>
        </dgm:presLayoutVars>
      </dgm:prSet>
      <dgm:spPr/>
    </dgm:pt>
    <dgm:pt modelId="{229C8C3F-B9A6-4832-957D-47446ED8C2CB}" type="pres">
      <dgm:prSet presAssocID="{AB4721F0-588B-4579-AA6A-17B6DE7CF4C9}" presName="desTx" presStyleLbl="alignAccFollowNode1" presStyleIdx="1" presStyleCnt="4">
        <dgm:presLayoutVars>
          <dgm:bulletEnabled val="1"/>
        </dgm:presLayoutVars>
      </dgm:prSet>
      <dgm:spPr/>
    </dgm:pt>
    <dgm:pt modelId="{689422A2-FCD3-4F35-B338-DFF772502B8B}" type="pres">
      <dgm:prSet presAssocID="{447DF2FF-29B3-4AC7-8578-411BC5351D07}" presName="space" presStyleCnt="0"/>
      <dgm:spPr/>
    </dgm:pt>
    <dgm:pt modelId="{2B5C1AAD-B7F6-4766-A874-868FDEB76EBF}" type="pres">
      <dgm:prSet presAssocID="{5CE20B10-134B-4E78-B063-0BA3753389E6}" presName="composite" presStyleCnt="0"/>
      <dgm:spPr/>
    </dgm:pt>
    <dgm:pt modelId="{C94AB0E8-3664-48A5-B64B-7FB95BC5263E}" type="pres">
      <dgm:prSet presAssocID="{5CE20B10-134B-4E78-B063-0BA3753389E6}" presName="parTx" presStyleLbl="alignNode1" presStyleIdx="2" presStyleCnt="4">
        <dgm:presLayoutVars>
          <dgm:chMax val="0"/>
          <dgm:chPref val="0"/>
          <dgm:bulletEnabled val="1"/>
        </dgm:presLayoutVars>
      </dgm:prSet>
      <dgm:spPr/>
    </dgm:pt>
    <dgm:pt modelId="{7FD2434D-C8A9-41BD-A99D-7E28F6E070B1}" type="pres">
      <dgm:prSet presAssocID="{5CE20B10-134B-4E78-B063-0BA3753389E6}" presName="desTx" presStyleLbl="alignAccFollowNode1" presStyleIdx="2" presStyleCnt="4">
        <dgm:presLayoutVars>
          <dgm:bulletEnabled val="1"/>
        </dgm:presLayoutVars>
      </dgm:prSet>
      <dgm:spPr/>
    </dgm:pt>
    <dgm:pt modelId="{56449175-70CB-4047-A2B4-E79CE66D1E36}" type="pres">
      <dgm:prSet presAssocID="{16031E0F-84A8-4FA1-8A5E-51E906AE2787}" presName="space" presStyleCnt="0"/>
      <dgm:spPr/>
    </dgm:pt>
    <dgm:pt modelId="{3B42AD7C-F319-464A-9FA0-6EF4433CFD38}" type="pres">
      <dgm:prSet presAssocID="{52C71C49-77AA-4D64-8725-8E74337F0DF5}" presName="composite" presStyleCnt="0"/>
      <dgm:spPr/>
    </dgm:pt>
    <dgm:pt modelId="{8E164C24-2805-4A52-9F5F-664BFB29EF88}" type="pres">
      <dgm:prSet presAssocID="{52C71C49-77AA-4D64-8725-8E74337F0DF5}" presName="parTx" presStyleLbl="alignNode1" presStyleIdx="3" presStyleCnt="4">
        <dgm:presLayoutVars>
          <dgm:chMax val="0"/>
          <dgm:chPref val="0"/>
          <dgm:bulletEnabled val="1"/>
        </dgm:presLayoutVars>
      </dgm:prSet>
      <dgm:spPr/>
    </dgm:pt>
    <dgm:pt modelId="{82980402-BBA2-4451-AFD2-55D9183144CD}" type="pres">
      <dgm:prSet presAssocID="{52C71C49-77AA-4D64-8725-8E74337F0DF5}" presName="desTx" presStyleLbl="alignAccFollowNode1" presStyleIdx="3" presStyleCnt="4">
        <dgm:presLayoutVars>
          <dgm:bulletEnabled val="1"/>
        </dgm:presLayoutVars>
      </dgm:prSet>
      <dgm:spPr/>
    </dgm:pt>
  </dgm:ptLst>
  <dgm:cxnLst>
    <dgm:cxn modelId="{89B44D04-5D28-4A68-A07E-1B87F70D1EDA}" type="presOf" srcId="{52C71C49-77AA-4D64-8725-8E74337F0DF5}" destId="{8E164C24-2805-4A52-9F5F-664BFB29EF88}" srcOrd="0" destOrd="0" presId="urn:microsoft.com/office/officeart/2005/8/layout/hList1"/>
    <dgm:cxn modelId="{FE720D05-C5C2-480F-A398-736E96F1B073}" type="presOf" srcId="{86A5E4A3-23C1-45C2-B09A-2636F0A8F2F4}" destId="{5744EACC-B488-4013-8496-3F4F380D8251}" srcOrd="0" destOrd="0" presId="urn:microsoft.com/office/officeart/2005/8/layout/hList1"/>
    <dgm:cxn modelId="{5060DD07-0CAF-4478-89D6-C41CE9BA503E}" srcId="{EFB043A4-AD8E-424C-B11D-40E0F0D5058E}" destId="{987BC6CA-1C24-41CA-8D19-C83F81747D17}" srcOrd="1" destOrd="0" parTransId="{7CBD66C7-EE7E-448F-9B70-6E2B72A7CCC9}" sibTransId="{213F28B0-6ACF-4C43-AF32-BBCDEACD9489}"/>
    <dgm:cxn modelId="{6761DA1A-A573-4CBE-957D-96F143509F90}" type="presOf" srcId="{B97624AE-0CEA-4FE4-B861-5885C174C64F}" destId="{14F6DCD1-8D63-4FEC-89AD-E15E3ACA2785}" srcOrd="0" destOrd="0" presId="urn:microsoft.com/office/officeart/2005/8/layout/hList1"/>
    <dgm:cxn modelId="{9A3C1D1D-5C91-4DE8-A569-057640C8BA7C}" type="presOf" srcId="{1FC291DA-97F1-47BC-8662-C5143220C5CF}" destId="{7FD2434D-C8A9-41BD-A99D-7E28F6E070B1}" srcOrd="0" destOrd="0" presId="urn:microsoft.com/office/officeart/2005/8/layout/hList1"/>
    <dgm:cxn modelId="{0D8BD922-0AB9-42E6-9C9C-CB1C507FE4CC}" type="presOf" srcId="{5CE20B10-134B-4E78-B063-0BA3753389E6}" destId="{C94AB0E8-3664-48A5-B64B-7FB95BC5263E}" srcOrd="0" destOrd="0" presId="urn:microsoft.com/office/officeart/2005/8/layout/hList1"/>
    <dgm:cxn modelId="{9DA13625-0F1A-4F3C-9742-770C68B9622E}" srcId="{5CE20B10-134B-4E78-B063-0BA3753389E6}" destId="{1FC291DA-97F1-47BC-8662-C5143220C5CF}" srcOrd="0" destOrd="0" parTransId="{BC8D3F07-8898-490F-9D99-5CB6FC4F9D38}" sibTransId="{28DA5731-A834-45D9-B27F-66E80A0494C6}"/>
    <dgm:cxn modelId="{E9BCBB2A-A550-4DEA-B6C0-22ABE303F0F8}" type="presOf" srcId="{29797911-EB20-4951-8CF2-FCF1A13E7B8A}" destId="{229C8C3F-B9A6-4832-957D-47446ED8C2CB}" srcOrd="0" destOrd="1" presId="urn:microsoft.com/office/officeart/2005/8/layout/hList1"/>
    <dgm:cxn modelId="{E1197F33-49AB-413F-8D71-0A2A2E2D47A9}" type="presOf" srcId="{EAC63CB0-DC95-429B-A525-5027877D34DC}" destId="{7FD2434D-C8A9-41BD-A99D-7E28F6E070B1}" srcOrd="0" destOrd="1" presId="urn:microsoft.com/office/officeart/2005/8/layout/hList1"/>
    <dgm:cxn modelId="{96239433-2C25-4085-A809-BCF6DDD14C10}" srcId="{AB4721F0-588B-4579-AA6A-17B6DE7CF4C9}" destId="{29797911-EB20-4951-8CF2-FCF1A13E7B8A}" srcOrd="1" destOrd="0" parTransId="{6A239054-C31D-49D4-B541-A8BBE18DF38C}" sibTransId="{31DB4E08-D96E-477D-BD7C-56821AD7C8DA}"/>
    <dgm:cxn modelId="{9DA50940-D239-4D29-93FA-8B74C7017E90}" srcId="{AB4721F0-588B-4579-AA6A-17B6DE7CF4C9}" destId="{F9824F38-CA71-4764-B236-7BB11788132F}" srcOrd="0" destOrd="0" parTransId="{35B719B7-B2CE-468B-9861-9DA1B2A685D3}" sibTransId="{0E209098-05D9-4F4E-9E7C-346F2CC58CBA}"/>
    <dgm:cxn modelId="{B39A4940-AFC1-49DF-B54A-EA17F6E96140}" type="presOf" srcId="{F9824F38-CA71-4764-B236-7BB11788132F}" destId="{229C8C3F-B9A6-4832-957D-47446ED8C2CB}" srcOrd="0" destOrd="0" presId="urn:microsoft.com/office/officeart/2005/8/layout/hList1"/>
    <dgm:cxn modelId="{D794E942-9E1C-4E8D-8C10-9643F61624E0}" srcId="{EFB043A4-AD8E-424C-B11D-40E0F0D5058E}" destId="{86A5E4A3-23C1-45C2-B09A-2636F0A8F2F4}" srcOrd="0" destOrd="0" parTransId="{F188A690-F7C7-4151-85A3-C3D3A8C82DCD}" sibTransId="{4557AF37-3BE3-4CE3-BF58-5FCD6972A941}"/>
    <dgm:cxn modelId="{AE5FB443-7E27-4CDD-A820-E5C55B10D020}" srcId="{5CE20B10-134B-4E78-B063-0BA3753389E6}" destId="{EAC63CB0-DC95-429B-A525-5027877D34DC}" srcOrd="1" destOrd="0" parTransId="{591851B9-0095-4FB7-A633-568A8A3DA6AF}" sibTransId="{BD19CC97-E03F-4485-BC03-13077A794BB7}"/>
    <dgm:cxn modelId="{3F23D264-3D91-4620-B99C-6542BDAA4B2E}" srcId="{52C71C49-77AA-4D64-8725-8E74337F0DF5}" destId="{0C337A99-C1A1-4656-86F7-EEAA93C3F4F1}" srcOrd="0" destOrd="0" parTransId="{B75B21D7-0AFB-44F2-BC0A-F814BD6B7D71}" sibTransId="{924786B5-CEBD-4F03-85EC-A2AFAF1C1010}"/>
    <dgm:cxn modelId="{7A4D2985-E384-4572-9732-FDA8E94C7EC2}" type="presOf" srcId="{987BC6CA-1C24-41CA-8D19-C83F81747D17}" destId="{5744EACC-B488-4013-8496-3F4F380D8251}" srcOrd="0" destOrd="1" presId="urn:microsoft.com/office/officeart/2005/8/layout/hList1"/>
    <dgm:cxn modelId="{3150D094-F5AB-4EA6-89B9-0D5FB5C223E5}" srcId="{B97624AE-0CEA-4FE4-B861-5885C174C64F}" destId="{AB4721F0-588B-4579-AA6A-17B6DE7CF4C9}" srcOrd="1" destOrd="0" parTransId="{BF9CC316-5858-4373-9030-C31E605CECFD}" sibTransId="{447DF2FF-29B3-4AC7-8578-411BC5351D07}"/>
    <dgm:cxn modelId="{56076AB6-5719-49F5-8828-B0F4BCA9FACC}" type="presOf" srcId="{AB4721F0-588B-4579-AA6A-17B6DE7CF4C9}" destId="{D286F9AA-857F-4910-A589-78166B9A96C2}" srcOrd="0" destOrd="0" presId="urn:microsoft.com/office/officeart/2005/8/layout/hList1"/>
    <dgm:cxn modelId="{9EB219BE-0C58-4ED1-B2D3-7D6A4E082073}" type="presOf" srcId="{EFB043A4-AD8E-424C-B11D-40E0F0D5058E}" destId="{4C581326-9A70-4C82-878E-9244462FAA56}" srcOrd="0" destOrd="0" presId="urn:microsoft.com/office/officeart/2005/8/layout/hList1"/>
    <dgm:cxn modelId="{13F812C0-E58F-40A8-A775-372C7D4037DD}" srcId="{B97624AE-0CEA-4FE4-B861-5885C174C64F}" destId="{EFB043A4-AD8E-424C-B11D-40E0F0D5058E}" srcOrd="0" destOrd="0" parTransId="{F3BEAC1D-9279-43A7-8D3B-39C36941F071}" sibTransId="{8E20B132-2A2B-4EEF-AE11-60EE69F380CB}"/>
    <dgm:cxn modelId="{E8BD9AC1-3E7E-4C95-BFAE-1146080A8965}" srcId="{B97624AE-0CEA-4FE4-B861-5885C174C64F}" destId="{52C71C49-77AA-4D64-8725-8E74337F0DF5}" srcOrd="3" destOrd="0" parTransId="{1B1B9BFB-09C0-46D9-9AED-FC34CDF66DD1}" sibTransId="{1FF4F455-B378-45B3-8226-AAC827F776DF}"/>
    <dgm:cxn modelId="{1CA7ACCD-0924-40F4-B903-A02E79828635}" srcId="{B97624AE-0CEA-4FE4-B861-5885C174C64F}" destId="{5CE20B10-134B-4E78-B063-0BA3753389E6}" srcOrd="2" destOrd="0" parTransId="{79728A4A-ECE7-4705-BFB5-4AB1DAA4C400}" sibTransId="{16031E0F-84A8-4FA1-8A5E-51E906AE2787}"/>
    <dgm:cxn modelId="{4BCA4BEA-62E0-4E98-AE0F-23EDCC447130}" type="presOf" srcId="{0C337A99-C1A1-4656-86F7-EEAA93C3F4F1}" destId="{82980402-BBA2-4451-AFD2-55D9183144CD}" srcOrd="0" destOrd="0" presId="urn:microsoft.com/office/officeart/2005/8/layout/hList1"/>
    <dgm:cxn modelId="{1DCAEC1D-4F6E-40CE-9AAE-C7DCF1A0DE20}" type="presParOf" srcId="{14F6DCD1-8D63-4FEC-89AD-E15E3ACA2785}" destId="{BAE8E81C-0E8A-4A23-9CA5-784F8F820DE1}" srcOrd="0" destOrd="0" presId="urn:microsoft.com/office/officeart/2005/8/layout/hList1"/>
    <dgm:cxn modelId="{74021F4B-B590-4941-BB72-B1F7F2BE4041}" type="presParOf" srcId="{BAE8E81C-0E8A-4A23-9CA5-784F8F820DE1}" destId="{4C581326-9A70-4C82-878E-9244462FAA56}" srcOrd="0" destOrd="0" presId="urn:microsoft.com/office/officeart/2005/8/layout/hList1"/>
    <dgm:cxn modelId="{FCEA5DEF-BEC5-4828-97F7-1B56EE0F6D4B}" type="presParOf" srcId="{BAE8E81C-0E8A-4A23-9CA5-784F8F820DE1}" destId="{5744EACC-B488-4013-8496-3F4F380D8251}" srcOrd="1" destOrd="0" presId="urn:microsoft.com/office/officeart/2005/8/layout/hList1"/>
    <dgm:cxn modelId="{B8CCAC05-5C1A-40B5-8522-D576B1D10EFC}" type="presParOf" srcId="{14F6DCD1-8D63-4FEC-89AD-E15E3ACA2785}" destId="{CA0268CA-401B-4674-92C2-36CE3A54109C}" srcOrd="1" destOrd="0" presId="urn:microsoft.com/office/officeart/2005/8/layout/hList1"/>
    <dgm:cxn modelId="{D3C0A286-27DC-4360-B0E0-30827DEE8A9D}" type="presParOf" srcId="{14F6DCD1-8D63-4FEC-89AD-E15E3ACA2785}" destId="{D4C26F78-7D00-4CE7-9CEF-C1927BFCBEAD}" srcOrd="2" destOrd="0" presId="urn:microsoft.com/office/officeart/2005/8/layout/hList1"/>
    <dgm:cxn modelId="{D55CD70B-F8F2-4F4F-9C8B-6CE764BE8B44}" type="presParOf" srcId="{D4C26F78-7D00-4CE7-9CEF-C1927BFCBEAD}" destId="{D286F9AA-857F-4910-A589-78166B9A96C2}" srcOrd="0" destOrd="0" presId="urn:microsoft.com/office/officeart/2005/8/layout/hList1"/>
    <dgm:cxn modelId="{D6B3F3E8-5F28-46C7-BB0C-029F1ABEA09E}" type="presParOf" srcId="{D4C26F78-7D00-4CE7-9CEF-C1927BFCBEAD}" destId="{229C8C3F-B9A6-4832-957D-47446ED8C2CB}" srcOrd="1" destOrd="0" presId="urn:microsoft.com/office/officeart/2005/8/layout/hList1"/>
    <dgm:cxn modelId="{A301BB67-D2F2-4F99-9FAD-2907B24221E8}" type="presParOf" srcId="{14F6DCD1-8D63-4FEC-89AD-E15E3ACA2785}" destId="{689422A2-FCD3-4F35-B338-DFF772502B8B}" srcOrd="3" destOrd="0" presId="urn:microsoft.com/office/officeart/2005/8/layout/hList1"/>
    <dgm:cxn modelId="{049A402E-9533-4F75-98B2-97D023622DB5}" type="presParOf" srcId="{14F6DCD1-8D63-4FEC-89AD-E15E3ACA2785}" destId="{2B5C1AAD-B7F6-4766-A874-868FDEB76EBF}" srcOrd="4" destOrd="0" presId="urn:microsoft.com/office/officeart/2005/8/layout/hList1"/>
    <dgm:cxn modelId="{8A31FA5E-B168-49A0-9A16-7069014F374E}" type="presParOf" srcId="{2B5C1AAD-B7F6-4766-A874-868FDEB76EBF}" destId="{C94AB0E8-3664-48A5-B64B-7FB95BC5263E}" srcOrd="0" destOrd="0" presId="urn:microsoft.com/office/officeart/2005/8/layout/hList1"/>
    <dgm:cxn modelId="{F9DC6AAD-0874-42A3-B5BE-A76EFB704B9F}" type="presParOf" srcId="{2B5C1AAD-B7F6-4766-A874-868FDEB76EBF}" destId="{7FD2434D-C8A9-41BD-A99D-7E28F6E070B1}" srcOrd="1" destOrd="0" presId="urn:microsoft.com/office/officeart/2005/8/layout/hList1"/>
    <dgm:cxn modelId="{0DE8DE14-DF77-48CF-BF3D-001A228C372C}" type="presParOf" srcId="{14F6DCD1-8D63-4FEC-89AD-E15E3ACA2785}" destId="{56449175-70CB-4047-A2B4-E79CE66D1E36}" srcOrd="5" destOrd="0" presId="urn:microsoft.com/office/officeart/2005/8/layout/hList1"/>
    <dgm:cxn modelId="{C1E4C324-11DC-471F-8C9C-74E2AC40EE25}" type="presParOf" srcId="{14F6DCD1-8D63-4FEC-89AD-E15E3ACA2785}" destId="{3B42AD7C-F319-464A-9FA0-6EF4433CFD38}" srcOrd="6" destOrd="0" presId="urn:microsoft.com/office/officeart/2005/8/layout/hList1"/>
    <dgm:cxn modelId="{B82DEA04-59D7-4767-B022-BD85C6BAC0F4}" type="presParOf" srcId="{3B42AD7C-F319-464A-9FA0-6EF4433CFD38}" destId="{8E164C24-2805-4A52-9F5F-664BFB29EF88}" srcOrd="0" destOrd="0" presId="urn:microsoft.com/office/officeart/2005/8/layout/hList1"/>
    <dgm:cxn modelId="{0A94C440-9EC2-43B1-8382-1A6C873ABE63}" type="presParOf" srcId="{3B42AD7C-F319-464A-9FA0-6EF4433CFD38}" destId="{82980402-BBA2-4451-AFD2-55D9183144CD}"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875828-A08D-4808-8488-AD15F5EAE46C}">
      <dsp:nvSpPr>
        <dsp:cNvPr id="0" name=""/>
        <dsp:cNvSpPr/>
      </dsp:nvSpPr>
      <dsp:spPr>
        <a:xfrm rot="5400000">
          <a:off x="3560226" y="-1271821"/>
          <a:ext cx="1030591" cy="383578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a:latin typeface="Arial"/>
              <a:cs typeface="Arial"/>
            </a:rPr>
            <a:t>Client Call Center</a:t>
          </a:r>
        </a:p>
        <a:p>
          <a:pPr marL="171450" lvl="1" indent="-171450" algn="l" defTabSz="844550">
            <a:lnSpc>
              <a:spcPct val="90000"/>
            </a:lnSpc>
            <a:spcBef>
              <a:spcPct val="0"/>
            </a:spcBef>
            <a:spcAft>
              <a:spcPct val="15000"/>
            </a:spcAft>
            <a:buChar char="•"/>
          </a:pPr>
          <a:r>
            <a:rPr lang="en-US" sz="1900" kern="1200">
              <a:latin typeface="Arial"/>
              <a:cs typeface="Arial"/>
            </a:rPr>
            <a:t>Postcards</a:t>
          </a:r>
        </a:p>
        <a:p>
          <a:pPr marL="171450" lvl="1" indent="-171450" algn="l" defTabSz="844550">
            <a:lnSpc>
              <a:spcPct val="90000"/>
            </a:lnSpc>
            <a:spcBef>
              <a:spcPct val="0"/>
            </a:spcBef>
            <a:spcAft>
              <a:spcPct val="15000"/>
            </a:spcAft>
            <a:buChar char="•"/>
          </a:pPr>
          <a:r>
            <a:rPr lang="en-US" sz="1900" kern="1200">
              <a:latin typeface="Arial"/>
              <a:cs typeface="Arial"/>
            </a:rPr>
            <a:t>Yellow Stripe Renewal Notices</a:t>
          </a:r>
        </a:p>
      </dsp:txBody>
      <dsp:txXfrm rot="-5400000">
        <a:off x="2157630" y="181084"/>
        <a:ext cx="3785476" cy="929973"/>
      </dsp:txXfrm>
    </dsp:sp>
    <dsp:sp modelId="{E1171BB4-F237-40B9-885A-90A29FF9DADE}">
      <dsp:nvSpPr>
        <dsp:cNvPr id="0" name=""/>
        <dsp:cNvSpPr/>
      </dsp:nvSpPr>
      <dsp:spPr>
        <a:xfrm>
          <a:off x="0" y="1951"/>
          <a:ext cx="2157629" cy="12882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a:cs typeface="Arial"/>
            </a:rPr>
            <a:t>Direct Communication</a:t>
          </a:r>
        </a:p>
      </dsp:txBody>
      <dsp:txXfrm>
        <a:off x="62887" y="64838"/>
        <a:ext cx="2031855" cy="1162465"/>
      </dsp:txXfrm>
    </dsp:sp>
    <dsp:sp modelId="{605A14C5-16FC-49A9-ABB9-D16E2323E3C0}">
      <dsp:nvSpPr>
        <dsp:cNvPr id="0" name=""/>
        <dsp:cNvSpPr/>
      </dsp:nvSpPr>
      <dsp:spPr>
        <a:xfrm rot="5400000">
          <a:off x="3560226" y="117374"/>
          <a:ext cx="1030591" cy="383578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a:latin typeface="Arial"/>
              <a:cs typeface="Arial"/>
            </a:rPr>
            <a:t>Email/text messaging</a:t>
          </a:r>
        </a:p>
        <a:p>
          <a:pPr marL="171450" lvl="1" indent="-171450" algn="l" defTabSz="844550" rtl="0">
            <a:lnSpc>
              <a:spcPct val="90000"/>
            </a:lnSpc>
            <a:spcBef>
              <a:spcPct val="0"/>
            </a:spcBef>
            <a:spcAft>
              <a:spcPct val="15000"/>
            </a:spcAft>
            <a:buChar char="•"/>
          </a:pPr>
          <a:r>
            <a:rPr lang="en-US" sz="1900" kern="1200">
              <a:latin typeface="Arial"/>
              <a:cs typeface="Arial"/>
            </a:rPr>
            <a:t>Social Media </a:t>
          </a:r>
        </a:p>
        <a:p>
          <a:pPr marL="171450" lvl="1" indent="-171450" algn="l" defTabSz="844550">
            <a:lnSpc>
              <a:spcPct val="90000"/>
            </a:lnSpc>
            <a:spcBef>
              <a:spcPct val="0"/>
            </a:spcBef>
            <a:spcAft>
              <a:spcPct val="15000"/>
            </a:spcAft>
            <a:buChar char="•"/>
          </a:pPr>
          <a:r>
            <a:rPr lang="en-US" sz="1900" kern="1200">
              <a:latin typeface="Arial"/>
              <a:cs typeface="Arial"/>
            </a:rPr>
            <a:t>IVR</a:t>
          </a:r>
        </a:p>
      </dsp:txBody>
      <dsp:txXfrm rot="-5400000">
        <a:off x="2157630" y="1570280"/>
        <a:ext cx="3785476" cy="929973"/>
      </dsp:txXfrm>
    </dsp:sp>
    <dsp:sp modelId="{5449C3B0-A2B8-40F9-BE9D-01E07A241324}">
      <dsp:nvSpPr>
        <dsp:cNvPr id="0" name=""/>
        <dsp:cNvSpPr/>
      </dsp:nvSpPr>
      <dsp:spPr>
        <a:xfrm>
          <a:off x="0" y="1354602"/>
          <a:ext cx="2157629" cy="12882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a:cs typeface="Arial"/>
            </a:rPr>
            <a:t>Digital Communication</a:t>
          </a:r>
        </a:p>
      </dsp:txBody>
      <dsp:txXfrm>
        <a:off x="62887" y="1417489"/>
        <a:ext cx="2031855" cy="1162465"/>
      </dsp:txXfrm>
    </dsp:sp>
    <dsp:sp modelId="{D0E3AFB1-F478-485A-8633-30B98364A55D}">
      <dsp:nvSpPr>
        <dsp:cNvPr id="0" name=""/>
        <dsp:cNvSpPr/>
      </dsp:nvSpPr>
      <dsp:spPr>
        <a:xfrm rot="5400000">
          <a:off x="3560226" y="1433480"/>
          <a:ext cx="1030591" cy="383578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rtl="0">
            <a:lnSpc>
              <a:spcPct val="90000"/>
            </a:lnSpc>
            <a:spcBef>
              <a:spcPct val="0"/>
            </a:spcBef>
            <a:spcAft>
              <a:spcPct val="15000"/>
            </a:spcAft>
            <a:buChar char="•"/>
          </a:pPr>
          <a:r>
            <a:rPr lang="en-US" sz="1900" kern="1200">
              <a:latin typeface="Arial"/>
              <a:cs typeface="Arial"/>
            </a:rPr>
            <a:t>Validating contact information  </a:t>
          </a:r>
        </a:p>
        <a:p>
          <a:pPr marL="171450" lvl="1" indent="-171450" algn="l" defTabSz="844550">
            <a:lnSpc>
              <a:spcPct val="90000"/>
            </a:lnSpc>
            <a:spcBef>
              <a:spcPct val="0"/>
            </a:spcBef>
            <a:spcAft>
              <a:spcPct val="15000"/>
            </a:spcAft>
            <a:buChar char="•"/>
          </a:pPr>
          <a:r>
            <a:rPr lang="en-US" sz="1900" kern="1200">
              <a:latin typeface="Arial"/>
              <a:cs typeface="Arial"/>
            </a:rPr>
            <a:t>How to assist</a:t>
          </a:r>
        </a:p>
        <a:p>
          <a:pPr marL="171450" lvl="1" indent="-171450" algn="l" defTabSz="844550">
            <a:lnSpc>
              <a:spcPct val="90000"/>
            </a:lnSpc>
            <a:spcBef>
              <a:spcPct val="0"/>
            </a:spcBef>
            <a:spcAft>
              <a:spcPct val="15000"/>
            </a:spcAft>
            <a:buChar char="•"/>
          </a:pPr>
          <a:r>
            <a:rPr lang="en-US" sz="1900" kern="1200">
              <a:latin typeface="Arial"/>
              <a:cs typeface="Arial"/>
            </a:rPr>
            <a:t>Partner packets</a:t>
          </a:r>
        </a:p>
      </dsp:txBody>
      <dsp:txXfrm rot="-5400000">
        <a:off x="2157630" y="2886386"/>
        <a:ext cx="3785476" cy="929973"/>
      </dsp:txXfrm>
    </dsp:sp>
    <dsp:sp modelId="{F6F5A644-AC94-4022-B2DD-38D9981E5EBB}">
      <dsp:nvSpPr>
        <dsp:cNvPr id="0" name=""/>
        <dsp:cNvSpPr/>
      </dsp:nvSpPr>
      <dsp:spPr>
        <a:xfrm>
          <a:off x="0" y="2707254"/>
          <a:ext cx="2157629" cy="12882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a:cs typeface="Arial"/>
            </a:rPr>
            <a:t>Partners</a:t>
          </a:r>
        </a:p>
      </dsp:txBody>
      <dsp:txXfrm>
        <a:off x="62887" y="2770141"/>
        <a:ext cx="2031855" cy="11624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581326-9A70-4C82-878E-9244462FAA56}">
      <dsp:nvSpPr>
        <dsp:cNvPr id="0" name=""/>
        <dsp:cNvSpPr/>
      </dsp:nvSpPr>
      <dsp:spPr>
        <a:xfrm>
          <a:off x="4109" y="1274751"/>
          <a:ext cx="2471270" cy="662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a:latin typeface="Arial" panose="020B0604020202020204" pitchFamily="34" charset="0"/>
              <a:cs typeface="Arial" panose="020B0604020202020204" pitchFamily="34" charset="0"/>
            </a:rPr>
            <a:t>Auto-Review</a:t>
          </a:r>
        </a:p>
      </dsp:txBody>
      <dsp:txXfrm>
        <a:off x="4109" y="1274751"/>
        <a:ext cx="2471270" cy="662400"/>
      </dsp:txXfrm>
    </dsp:sp>
    <dsp:sp modelId="{5744EACC-B488-4013-8496-3F4F380D8251}">
      <dsp:nvSpPr>
        <dsp:cNvPr id="0" name=""/>
        <dsp:cNvSpPr/>
      </dsp:nvSpPr>
      <dsp:spPr>
        <a:xfrm>
          <a:off x="4109" y="1937151"/>
          <a:ext cx="2471270" cy="116799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a:latin typeface="Arial" panose="020B0604020202020204" pitchFamily="34" charset="0"/>
              <a:cs typeface="Arial" panose="020B0604020202020204" pitchFamily="34" charset="0"/>
            </a:rPr>
            <a:t>Remove filters</a:t>
          </a:r>
        </a:p>
        <a:p>
          <a:pPr marL="228600" lvl="1" indent="-228600" algn="l" defTabSz="933450">
            <a:lnSpc>
              <a:spcPct val="90000"/>
            </a:lnSpc>
            <a:spcBef>
              <a:spcPct val="0"/>
            </a:spcBef>
            <a:spcAft>
              <a:spcPct val="15000"/>
            </a:spcAft>
            <a:buChar char="•"/>
          </a:pPr>
          <a:r>
            <a:rPr lang="en-US" sz="2100" kern="1200">
              <a:latin typeface="Arial" panose="020B0604020202020204" pitchFamily="34" charset="0"/>
              <a:cs typeface="Arial" panose="020B0604020202020204" pitchFamily="34" charset="0"/>
            </a:rPr>
            <a:t>Expand sources</a:t>
          </a:r>
        </a:p>
      </dsp:txBody>
      <dsp:txXfrm>
        <a:off x="4109" y="1937151"/>
        <a:ext cx="2471270" cy="1167997"/>
      </dsp:txXfrm>
    </dsp:sp>
    <dsp:sp modelId="{D286F9AA-857F-4910-A589-78166B9A96C2}">
      <dsp:nvSpPr>
        <dsp:cNvPr id="0" name=""/>
        <dsp:cNvSpPr/>
      </dsp:nvSpPr>
      <dsp:spPr>
        <a:xfrm>
          <a:off x="2821358" y="1274751"/>
          <a:ext cx="2471270" cy="662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a:latin typeface="Arial" panose="020B0604020202020204" pitchFamily="34" charset="0"/>
              <a:cs typeface="Arial" panose="020B0604020202020204" pitchFamily="34" charset="0"/>
            </a:rPr>
            <a:t>Returned Mail </a:t>
          </a:r>
        </a:p>
      </dsp:txBody>
      <dsp:txXfrm>
        <a:off x="2821358" y="1274751"/>
        <a:ext cx="2471270" cy="662400"/>
      </dsp:txXfrm>
    </dsp:sp>
    <dsp:sp modelId="{229C8C3F-B9A6-4832-957D-47446ED8C2CB}">
      <dsp:nvSpPr>
        <dsp:cNvPr id="0" name=""/>
        <dsp:cNvSpPr/>
      </dsp:nvSpPr>
      <dsp:spPr>
        <a:xfrm>
          <a:off x="2821358" y="1937151"/>
          <a:ext cx="2471270" cy="116799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a:latin typeface="Arial" panose="020B0604020202020204" pitchFamily="34" charset="0"/>
              <a:cs typeface="Arial" panose="020B0604020202020204" pitchFamily="34" charset="0"/>
            </a:rPr>
            <a:t>Identify renewals</a:t>
          </a:r>
        </a:p>
        <a:p>
          <a:pPr marL="228600" lvl="1" indent="-228600" algn="l" defTabSz="933450">
            <a:lnSpc>
              <a:spcPct val="90000"/>
            </a:lnSpc>
            <a:spcBef>
              <a:spcPct val="0"/>
            </a:spcBef>
            <a:spcAft>
              <a:spcPct val="15000"/>
            </a:spcAft>
            <a:buChar char="•"/>
          </a:pPr>
          <a:r>
            <a:rPr lang="en-US" sz="2100" kern="1200">
              <a:latin typeface="Arial" panose="020B0604020202020204" pitchFamily="34" charset="0"/>
              <a:cs typeface="Arial" panose="020B0604020202020204" pitchFamily="34" charset="0"/>
            </a:rPr>
            <a:t>Text/emails</a:t>
          </a:r>
        </a:p>
      </dsp:txBody>
      <dsp:txXfrm>
        <a:off x="2821358" y="1937151"/>
        <a:ext cx="2471270" cy="1167997"/>
      </dsp:txXfrm>
    </dsp:sp>
    <dsp:sp modelId="{C94AB0E8-3664-48A5-B64B-7FB95BC5263E}">
      <dsp:nvSpPr>
        <dsp:cNvPr id="0" name=""/>
        <dsp:cNvSpPr/>
      </dsp:nvSpPr>
      <dsp:spPr>
        <a:xfrm>
          <a:off x="5638606" y="1274751"/>
          <a:ext cx="2471270" cy="662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a:latin typeface="Arial" panose="020B0604020202020204" pitchFamily="34" charset="0"/>
              <a:cs typeface="Arial" panose="020B0604020202020204" pitchFamily="34" charset="0"/>
            </a:rPr>
            <a:t>Chatbots/Videos</a:t>
          </a:r>
        </a:p>
      </dsp:txBody>
      <dsp:txXfrm>
        <a:off x="5638606" y="1274751"/>
        <a:ext cx="2471270" cy="662400"/>
      </dsp:txXfrm>
    </dsp:sp>
    <dsp:sp modelId="{7FD2434D-C8A9-41BD-A99D-7E28F6E070B1}">
      <dsp:nvSpPr>
        <dsp:cNvPr id="0" name=""/>
        <dsp:cNvSpPr/>
      </dsp:nvSpPr>
      <dsp:spPr>
        <a:xfrm>
          <a:off x="5638606" y="1937151"/>
          <a:ext cx="2471270" cy="116799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a:latin typeface="Arial" panose="020B0604020202020204" pitchFamily="34" charset="0"/>
              <a:cs typeface="Arial" panose="020B0604020202020204" pitchFamily="34" charset="0"/>
            </a:rPr>
            <a:t>“How To” portal</a:t>
          </a:r>
        </a:p>
        <a:p>
          <a:pPr marL="228600" lvl="1" indent="-228600" algn="l" defTabSz="933450">
            <a:lnSpc>
              <a:spcPct val="90000"/>
            </a:lnSpc>
            <a:spcBef>
              <a:spcPct val="0"/>
            </a:spcBef>
            <a:spcAft>
              <a:spcPct val="15000"/>
            </a:spcAft>
            <a:buChar char="•"/>
          </a:pPr>
          <a:r>
            <a:rPr lang="en-US" sz="2100" kern="1200">
              <a:latin typeface="Arial" panose="020B0604020202020204" pitchFamily="34" charset="0"/>
              <a:cs typeface="Arial" panose="020B0604020202020204" pitchFamily="34" charset="0"/>
            </a:rPr>
            <a:t>AI assistance </a:t>
          </a:r>
        </a:p>
      </dsp:txBody>
      <dsp:txXfrm>
        <a:off x="5638606" y="1937151"/>
        <a:ext cx="2471270" cy="1167997"/>
      </dsp:txXfrm>
    </dsp:sp>
    <dsp:sp modelId="{8E164C24-2805-4A52-9F5F-664BFB29EF88}">
      <dsp:nvSpPr>
        <dsp:cNvPr id="0" name=""/>
        <dsp:cNvSpPr/>
      </dsp:nvSpPr>
      <dsp:spPr>
        <a:xfrm>
          <a:off x="8455854" y="1274751"/>
          <a:ext cx="2471270" cy="662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a:latin typeface="Arial" panose="020B0604020202020204" pitchFamily="34" charset="0"/>
              <a:cs typeface="Arial" panose="020B0604020202020204" pitchFamily="34" charset="0"/>
            </a:rPr>
            <a:t>Protections</a:t>
          </a:r>
        </a:p>
      </dsp:txBody>
      <dsp:txXfrm>
        <a:off x="8455854" y="1274751"/>
        <a:ext cx="2471270" cy="662400"/>
      </dsp:txXfrm>
    </dsp:sp>
    <dsp:sp modelId="{82980402-BBA2-4451-AFD2-55D9183144CD}">
      <dsp:nvSpPr>
        <dsp:cNvPr id="0" name=""/>
        <dsp:cNvSpPr/>
      </dsp:nvSpPr>
      <dsp:spPr>
        <a:xfrm>
          <a:off x="8455854" y="1937151"/>
          <a:ext cx="2471270" cy="116799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a:latin typeface="Arial" panose="020B0604020202020204" pitchFamily="34" charset="0"/>
              <a:cs typeface="Arial" panose="020B0604020202020204" pitchFamily="34" charset="0"/>
            </a:rPr>
            <a:t>Prevent closure before renewal</a:t>
          </a:r>
        </a:p>
      </dsp:txBody>
      <dsp:txXfrm>
        <a:off x="8455854" y="1937151"/>
        <a:ext cx="2471270" cy="116799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4783FD-C8DD-4789-807B-4ED31076DFE2}" type="datetimeFigureOut">
              <a:rPr lang="en-US" smtClean="0"/>
              <a:t>3/7/2023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120FC0-FF4C-41B2-B9C4-AEE8F73AC024}" type="slidenum">
              <a:rPr lang="en-US" smtClean="0"/>
              <a:t>‹#›</a:t>
            </a:fld>
            <a:endParaRPr lang="en-US"/>
          </a:p>
        </p:txBody>
      </p:sp>
    </p:spTree>
    <p:extLst>
      <p:ext uri="{BB962C8B-B14F-4D97-AF65-F5344CB8AC3E}">
        <p14:creationId xmlns:p14="http://schemas.microsoft.com/office/powerpoint/2010/main" val="1814501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977DA-2AED-49D4-93AB-C47F914742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4891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smtClean="0"/>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smtClean="0"/>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smtClean="0"/>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smtClean="0"/>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smtClean="0"/>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smtClean="0"/>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smtClean="0"/>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44546A">
                  <a:lumMod val="50000"/>
                </a:srgbClr>
              </a:solidFill>
              <a:effectLst/>
              <a:uLnTx/>
              <a:uFillTx/>
              <a:latin typeface="Arial" panose="020B0604020202020204" pitchFamily="34" charset="0"/>
              <a:ea typeface="Aktiv Grotesk" panose="020B05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B863E826-96F9-412E-99A9-86A7D24D1AC5}" type="slidenum">
              <a:rPr lang="en-US" smtClean="0"/>
              <a:t>10</a:t>
            </a:fld>
            <a:endParaRPr lang="en-US"/>
          </a:p>
        </p:txBody>
      </p:sp>
    </p:spTree>
    <p:extLst>
      <p:ext uri="{BB962C8B-B14F-4D97-AF65-F5344CB8AC3E}">
        <p14:creationId xmlns:p14="http://schemas.microsoft.com/office/powerpoint/2010/main" val="1711560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63E826-96F9-412E-99A9-86A7D24D1AC5}" type="slidenum">
              <a:rPr lang="en-US" smtClean="0"/>
              <a:t>12</a:t>
            </a:fld>
            <a:endParaRPr lang="en-US"/>
          </a:p>
        </p:txBody>
      </p:sp>
    </p:spTree>
    <p:extLst>
      <p:ext uri="{BB962C8B-B14F-4D97-AF65-F5344CB8AC3E}">
        <p14:creationId xmlns:p14="http://schemas.microsoft.com/office/powerpoint/2010/main" val="2336110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63E826-96F9-412E-99A9-86A7D24D1AC5}" type="slidenum">
              <a:rPr lang="en-US" smtClean="0"/>
              <a:t>13</a:t>
            </a:fld>
            <a:endParaRPr lang="en-US"/>
          </a:p>
        </p:txBody>
      </p:sp>
    </p:spTree>
    <p:extLst>
      <p:ext uri="{BB962C8B-B14F-4D97-AF65-F5344CB8AC3E}">
        <p14:creationId xmlns:p14="http://schemas.microsoft.com/office/powerpoint/2010/main" val="3626325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endParaRPr lang="en-US">
              <a:cs typeface="Calibri"/>
            </a:endParaRPr>
          </a:p>
        </p:txBody>
      </p:sp>
      <p:sp>
        <p:nvSpPr>
          <p:cNvPr id="4" name="Slide Number Placeholder 3"/>
          <p:cNvSpPr>
            <a:spLocks noGrp="1"/>
          </p:cNvSpPr>
          <p:nvPr>
            <p:ph type="sldNum" sz="quarter" idx="5"/>
          </p:nvPr>
        </p:nvSpPr>
        <p:spPr/>
        <p:txBody>
          <a:bodyPr/>
          <a:lstStyle/>
          <a:p>
            <a:fld id="{B863E826-96F9-412E-99A9-86A7D24D1AC5}" type="slidenum">
              <a:rPr lang="en-US" smtClean="0"/>
              <a:t>14</a:t>
            </a:fld>
            <a:endParaRPr lang="en-US"/>
          </a:p>
        </p:txBody>
      </p:sp>
    </p:spTree>
    <p:extLst>
      <p:ext uri="{BB962C8B-B14F-4D97-AF65-F5344CB8AC3E}">
        <p14:creationId xmlns:p14="http://schemas.microsoft.com/office/powerpoint/2010/main" val="3206086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63E826-96F9-412E-99A9-86A7D24D1AC5}" type="slidenum">
              <a:rPr lang="en-US" smtClean="0"/>
              <a:t>19</a:t>
            </a:fld>
            <a:endParaRPr lang="en-US"/>
          </a:p>
        </p:txBody>
      </p:sp>
    </p:spTree>
    <p:extLst>
      <p:ext uri="{BB962C8B-B14F-4D97-AF65-F5344CB8AC3E}">
        <p14:creationId xmlns:p14="http://schemas.microsoft.com/office/powerpoint/2010/main" val="1343367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smtClean="0"/>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smtClean="0"/>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smtClean="0"/>
              <a:t>22</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057D2-A585-B747-902A-7EF047C069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275047-2719-BE42-BC91-954C0DC8A5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5A7717-1BE8-3947-96B9-2518E79C8831}"/>
              </a:ext>
            </a:extLst>
          </p:cNvPr>
          <p:cNvSpPr>
            <a:spLocks noGrp="1"/>
          </p:cNvSpPr>
          <p:nvPr>
            <p:ph type="dt" sz="half" idx="10"/>
          </p:nvPr>
        </p:nvSpPr>
        <p:spPr/>
        <p:txBody>
          <a:bodyPr/>
          <a:lstStyle/>
          <a:p>
            <a:fld id="{6F5CE595-274D-BE45-B377-BD19D91C5399}" type="datetimeFigureOut">
              <a:rPr lang="en-US" smtClean="0"/>
              <a:t>3/7/2023</a:t>
            </a:fld>
            <a:endParaRPr lang="en-US"/>
          </a:p>
        </p:txBody>
      </p:sp>
      <p:sp>
        <p:nvSpPr>
          <p:cNvPr id="5" name="Footer Placeholder 4">
            <a:extLst>
              <a:ext uri="{FF2B5EF4-FFF2-40B4-BE49-F238E27FC236}">
                <a16:creationId xmlns:a16="http://schemas.microsoft.com/office/drawing/2014/main" id="{E57F449D-53B5-504C-8ADA-D9E5DA6E24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69D593-A223-954A-B36B-725D0CDD1F6F}"/>
              </a:ext>
            </a:extLst>
          </p:cNvPr>
          <p:cNvSpPr>
            <a:spLocks noGrp="1"/>
          </p:cNvSpPr>
          <p:nvPr>
            <p:ph type="sldNum" sz="quarter" idx="12"/>
          </p:nvPr>
        </p:nvSpPr>
        <p:spPr/>
        <p:txBody>
          <a:bodyPr/>
          <a:lstStyle/>
          <a:p>
            <a:fld id="{2AD4A0EE-4464-B943-95D0-646D53C3FFF5}" type="slidenum">
              <a:rPr lang="en-US" smtClean="0"/>
              <a:t>‹#›</a:t>
            </a:fld>
            <a:endParaRPr lang="en-US"/>
          </a:p>
        </p:txBody>
      </p:sp>
    </p:spTree>
    <p:extLst>
      <p:ext uri="{BB962C8B-B14F-4D97-AF65-F5344CB8AC3E}">
        <p14:creationId xmlns:p14="http://schemas.microsoft.com/office/powerpoint/2010/main" val="599396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4D9C1-1E14-7946-8F3D-B63F7A2955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946711-3F29-9840-974D-65A30D6D190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9E3D88-B91C-DA45-BF66-97E18442CFEF}"/>
              </a:ext>
            </a:extLst>
          </p:cNvPr>
          <p:cNvSpPr>
            <a:spLocks noGrp="1"/>
          </p:cNvSpPr>
          <p:nvPr>
            <p:ph type="dt" sz="half" idx="10"/>
          </p:nvPr>
        </p:nvSpPr>
        <p:spPr/>
        <p:txBody>
          <a:bodyPr/>
          <a:lstStyle/>
          <a:p>
            <a:fld id="{6F5CE595-274D-BE45-B377-BD19D91C5399}" type="datetimeFigureOut">
              <a:rPr lang="en-US" smtClean="0"/>
              <a:t>3/7/2023</a:t>
            </a:fld>
            <a:endParaRPr lang="en-US"/>
          </a:p>
        </p:txBody>
      </p:sp>
      <p:sp>
        <p:nvSpPr>
          <p:cNvPr id="5" name="Footer Placeholder 4">
            <a:extLst>
              <a:ext uri="{FF2B5EF4-FFF2-40B4-BE49-F238E27FC236}">
                <a16:creationId xmlns:a16="http://schemas.microsoft.com/office/drawing/2014/main" id="{0C20EF10-88F7-3B4B-AA76-39D2D3BCE4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229DD6-BF42-884F-B175-798FECCD373C}"/>
              </a:ext>
            </a:extLst>
          </p:cNvPr>
          <p:cNvSpPr>
            <a:spLocks noGrp="1"/>
          </p:cNvSpPr>
          <p:nvPr>
            <p:ph type="sldNum" sz="quarter" idx="12"/>
          </p:nvPr>
        </p:nvSpPr>
        <p:spPr/>
        <p:txBody>
          <a:bodyPr/>
          <a:lstStyle/>
          <a:p>
            <a:fld id="{2AD4A0EE-4464-B943-95D0-646D53C3FFF5}" type="slidenum">
              <a:rPr lang="en-US" smtClean="0"/>
              <a:t>‹#›</a:t>
            </a:fld>
            <a:endParaRPr lang="en-US"/>
          </a:p>
        </p:txBody>
      </p:sp>
    </p:spTree>
    <p:extLst>
      <p:ext uri="{BB962C8B-B14F-4D97-AF65-F5344CB8AC3E}">
        <p14:creationId xmlns:p14="http://schemas.microsoft.com/office/powerpoint/2010/main" val="203545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39FD6D-0334-994C-A656-47F178D45F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FAC0C1-3476-854F-B881-ED3CB4F4398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FE3F2-B658-5B4C-A5C9-E9FEA8F09ED9}"/>
              </a:ext>
            </a:extLst>
          </p:cNvPr>
          <p:cNvSpPr>
            <a:spLocks noGrp="1"/>
          </p:cNvSpPr>
          <p:nvPr>
            <p:ph type="dt" sz="half" idx="10"/>
          </p:nvPr>
        </p:nvSpPr>
        <p:spPr/>
        <p:txBody>
          <a:bodyPr/>
          <a:lstStyle/>
          <a:p>
            <a:fld id="{6F5CE595-274D-BE45-B377-BD19D91C5399}" type="datetimeFigureOut">
              <a:rPr lang="en-US" smtClean="0"/>
              <a:t>3/7/2023</a:t>
            </a:fld>
            <a:endParaRPr lang="en-US"/>
          </a:p>
        </p:txBody>
      </p:sp>
      <p:sp>
        <p:nvSpPr>
          <p:cNvPr id="5" name="Footer Placeholder 4">
            <a:extLst>
              <a:ext uri="{FF2B5EF4-FFF2-40B4-BE49-F238E27FC236}">
                <a16:creationId xmlns:a16="http://schemas.microsoft.com/office/drawing/2014/main" id="{F46BEC65-D223-974F-9505-134C98F372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FDD47F-BF68-CF4C-9CAC-5B50B325257F}"/>
              </a:ext>
            </a:extLst>
          </p:cNvPr>
          <p:cNvSpPr>
            <a:spLocks noGrp="1"/>
          </p:cNvSpPr>
          <p:nvPr>
            <p:ph type="sldNum" sz="quarter" idx="12"/>
          </p:nvPr>
        </p:nvSpPr>
        <p:spPr/>
        <p:txBody>
          <a:bodyPr/>
          <a:lstStyle/>
          <a:p>
            <a:fld id="{2AD4A0EE-4464-B943-95D0-646D53C3FFF5}" type="slidenum">
              <a:rPr lang="en-US" smtClean="0"/>
              <a:t>‹#›</a:t>
            </a:fld>
            <a:endParaRPr lang="en-US"/>
          </a:p>
        </p:txBody>
      </p:sp>
    </p:spTree>
    <p:extLst>
      <p:ext uri="{BB962C8B-B14F-4D97-AF65-F5344CB8AC3E}">
        <p14:creationId xmlns:p14="http://schemas.microsoft.com/office/powerpoint/2010/main" val="2268752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72C05-3267-0546-9BFC-F57B1E2AAE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4FB7F8-CB30-E84D-8851-B0E7D8D56AE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8979F1-BB08-FA43-89A3-FF44B3203907}"/>
              </a:ext>
            </a:extLst>
          </p:cNvPr>
          <p:cNvSpPr>
            <a:spLocks noGrp="1"/>
          </p:cNvSpPr>
          <p:nvPr>
            <p:ph type="dt" sz="half" idx="10"/>
          </p:nvPr>
        </p:nvSpPr>
        <p:spPr/>
        <p:txBody>
          <a:bodyPr/>
          <a:lstStyle/>
          <a:p>
            <a:fld id="{6F5CE595-274D-BE45-B377-BD19D91C5399}" type="datetimeFigureOut">
              <a:rPr lang="en-US" smtClean="0"/>
              <a:t>3/7/2023</a:t>
            </a:fld>
            <a:endParaRPr lang="en-US"/>
          </a:p>
        </p:txBody>
      </p:sp>
      <p:sp>
        <p:nvSpPr>
          <p:cNvPr id="5" name="Footer Placeholder 4">
            <a:extLst>
              <a:ext uri="{FF2B5EF4-FFF2-40B4-BE49-F238E27FC236}">
                <a16:creationId xmlns:a16="http://schemas.microsoft.com/office/drawing/2014/main" id="{E8010B66-6DDA-4D42-B937-D3AB68176A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32E012-F24C-F84B-A6F8-77423D35F826}"/>
              </a:ext>
            </a:extLst>
          </p:cNvPr>
          <p:cNvSpPr>
            <a:spLocks noGrp="1"/>
          </p:cNvSpPr>
          <p:nvPr>
            <p:ph type="sldNum" sz="quarter" idx="12"/>
          </p:nvPr>
        </p:nvSpPr>
        <p:spPr/>
        <p:txBody>
          <a:bodyPr/>
          <a:lstStyle/>
          <a:p>
            <a:fld id="{2AD4A0EE-4464-B943-95D0-646D53C3FFF5}" type="slidenum">
              <a:rPr lang="en-US" smtClean="0"/>
              <a:t>‹#›</a:t>
            </a:fld>
            <a:endParaRPr lang="en-US"/>
          </a:p>
        </p:txBody>
      </p:sp>
    </p:spTree>
    <p:extLst>
      <p:ext uri="{BB962C8B-B14F-4D97-AF65-F5344CB8AC3E}">
        <p14:creationId xmlns:p14="http://schemas.microsoft.com/office/powerpoint/2010/main" val="593839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D9C7E-C68B-FB48-A663-429072499A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8BCDE1-1FC4-964C-99E4-C53019DF76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EAF41BC-314A-0344-A050-77F0202B091B}"/>
              </a:ext>
            </a:extLst>
          </p:cNvPr>
          <p:cNvSpPr>
            <a:spLocks noGrp="1"/>
          </p:cNvSpPr>
          <p:nvPr>
            <p:ph type="dt" sz="half" idx="10"/>
          </p:nvPr>
        </p:nvSpPr>
        <p:spPr/>
        <p:txBody>
          <a:bodyPr/>
          <a:lstStyle/>
          <a:p>
            <a:fld id="{6F5CE595-274D-BE45-B377-BD19D91C5399}" type="datetimeFigureOut">
              <a:rPr lang="en-US" smtClean="0"/>
              <a:t>3/7/2023</a:t>
            </a:fld>
            <a:endParaRPr lang="en-US"/>
          </a:p>
        </p:txBody>
      </p:sp>
      <p:sp>
        <p:nvSpPr>
          <p:cNvPr id="5" name="Footer Placeholder 4">
            <a:extLst>
              <a:ext uri="{FF2B5EF4-FFF2-40B4-BE49-F238E27FC236}">
                <a16:creationId xmlns:a16="http://schemas.microsoft.com/office/drawing/2014/main" id="{1C654A95-FE8A-9D47-A9A8-1E0FD017C2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DDE3B4-F6FC-E042-9C03-48AB1C0820BE}"/>
              </a:ext>
            </a:extLst>
          </p:cNvPr>
          <p:cNvSpPr>
            <a:spLocks noGrp="1"/>
          </p:cNvSpPr>
          <p:nvPr>
            <p:ph type="sldNum" sz="quarter" idx="12"/>
          </p:nvPr>
        </p:nvSpPr>
        <p:spPr/>
        <p:txBody>
          <a:bodyPr/>
          <a:lstStyle/>
          <a:p>
            <a:fld id="{2AD4A0EE-4464-B943-95D0-646D53C3FFF5}" type="slidenum">
              <a:rPr lang="en-US" smtClean="0"/>
              <a:t>‹#›</a:t>
            </a:fld>
            <a:endParaRPr lang="en-US"/>
          </a:p>
        </p:txBody>
      </p:sp>
    </p:spTree>
    <p:extLst>
      <p:ext uri="{BB962C8B-B14F-4D97-AF65-F5344CB8AC3E}">
        <p14:creationId xmlns:p14="http://schemas.microsoft.com/office/powerpoint/2010/main" val="2001199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374D0-8338-4545-9133-CD6B1500E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8860E1-5F04-834D-8BC2-5EFADAE994A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CAA5EE-C9E3-324A-B9E8-1F50FC17983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5C22BD-958A-EE48-B818-3E1937D7F5AF}"/>
              </a:ext>
            </a:extLst>
          </p:cNvPr>
          <p:cNvSpPr>
            <a:spLocks noGrp="1"/>
          </p:cNvSpPr>
          <p:nvPr>
            <p:ph type="dt" sz="half" idx="10"/>
          </p:nvPr>
        </p:nvSpPr>
        <p:spPr/>
        <p:txBody>
          <a:bodyPr/>
          <a:lstStyle/>
          <a:p>
            <a:fld id="{6F5CE595-274D-BE45-B377-BD19D91C5399}" type="datetimeFigureOut">
              <a:rPr lang="en-US" smtClean="0"/>
              <a:t>3/7/2023</a:t>
            </a:fld>
            <a:endParaRPr lang="en-US"/>
          </a:p>
        </p:txBody>
      </p:sp>
      <p:sp>
        <p:nvSpPr>
          <p:cNvPr id="6" name="Footer Placeholder 5">
            <a:extLst>
              <a:ext uri="{FF2B5EF4-FFF2-40B4-BE49-F238E27FC236}">
                <a16:creationId xmlns:a16="http://schemas.microsoft.com/office/drawing/2014/main" id="{AD26F1CA-384D-9D44-BBC4-650548C7C4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FCA6D6-0AD7-A248-A538-DF657FDD3A54}"/>
              </a:ext>
            </a:extLst>
          </p:cNvPr>
          <p:cNvSpPr>
            <a:spLocks noGrp="1"/>
          </p:cNvSpPr>
          <p:nvPr>
            <p:ph type="sldNum" sz="quarter" idx="12"/>
          </p:nvPr>
        </p:nvSpPr>
        <p:spPr/>
        <p:txBody>
          <a:bodyPr/>
          <a:lstStyle/>
          <a:p>
            <a:fld id="{2AD4A0EE-4464-B943-95D0-646D53C3FFF5}" type="slidenum">
              <a:rPr lang="en-US" smtClean="0"/>
              <a:t>‹#›</a:t>
            </a:fld>
            <a:endParaRPr lang="en-US"/>
          </a:p>
        </p:txBody>
      </p:sp>
    </p:spTree>
    <p:extLst>
      <p:ext uri="{BB962C8B-B14F-4D97-AF65-F5344CB8AC3E}">
        <p14:creationId xmlns:p14="http://schemas.microsoft.com/office/powerpoint/2010/main" val="3210470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D721C-7272-FD4B-8820-018B39B81A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05FC27-B959-154F-8F1F-1D33CDE035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DB9BA4F-F488-7D42-B135-61BFA3B3CE1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B3CAF7-2CE5-F54A-A77F-29DB1DA284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9C95300-03EA-094B-A9CC-6D9CED07A70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7C09CD-7FE6-A34F-9296-279AAD40A240}"/>
              </a:ext>
            </a:extLst>
          </p:cNvPr>
          <p:cNvSpPr>
            <a:spLocks noGrp="1"/>
          </p:cNvSpPr>
          <p:nvPr>
            <p:ph type="dt" sz="half" idx="10"/>
          </p:nvPr>
        </p:nvSpPr>
        <p:spPr/>
        <p:txBody>
          <a:bodyPr/>
          <a:lstStyle/>
          <a:p>
            <a:fld id="{6F5CE595-274D-BE45-B377-BD19D91C5399}" type="datetimeFigureOut">
              <a:rPr lang="en-US" smtClean="0"/>
              <a:t>3/7/2023</a:t>
            </a:fld>
            <a:endParaRPr lang="en-US"/>
          </a:p>
        </p:txBody>
      </p:sp>
      <p:sp>
        <p:nvSpPr>
          <p:cNvPr id="8" name="Footer Placeholder 7">
            <a:extLst>
              <a:ext uri="{FF2B5EF4-FFF2-40B4-BE49-F238E27FC236}">
                <a16:creationId xmlns:a16="http://schemas.microsoft.com/office/drawing/2014/main" id="{56B5B2B1-7AF2-7041-A891-2EB8A3086E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BC780C-E4C9-5E4A-B8B3-BFDF7A8647E5}"/>
              </a:ext>
            </a:extLst>
          </p:cNvPr>
          <p:cNvSpPr>
            <a:spLocks noGrp="1"/>
          </p:cNvSpPr>
          <p:nvPr>
            <p:ph type="sldNum" sz="quarter" idx="12"/>
          </p:nvPr>
        </p:nvSpPr>
        <p:spPr/>
        <p:txBody>
          <a:bodyPr/>
          <a:lstStyle/>
          <a:p>
            <a:fld id="{2AD4A0EE-4464-B943-95D0-646D53C3FFF5}" type="slidenum">
              <a:rPr lang="en-US" smtClean="0"/>
              <a:t>‹#›</a:t>
            </a:fld>
            <a:endParaRPr lang="en-US"/>
          </a:p>
        </p:txBody>
      </p:sp>
    </p:spTree>
    <p:extLst>
      <p:ext uri="{BB962C8B-B14F-4D97-AF65-F5344CB8AC3E}">
        <p14:creationId xmlns:p14="http://schemas.microsoft.com/office/powerpoint/2010/main" val="2263559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89195-C8C7-8947-85CA-054253525EE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F639A8-4B26-7141-A267-9A732D6C1C03}"/>
              </a:ext>
            </a:extLst>
          </p:cNvPr>
          <p:cNvSpPr>
            <a:spLocks noGrp="1"/>
          </p:cNvSpPr>
          <p:nvPr>
            <p:ph type="dt" sz="half" idx="10"/>
          </p:nvPr>
        </p:nvSpPr>
        <p:spPr/>
        <p:txBody>
          <a:bodyPr/>
          <a:lstStyle/>
          <a:p>
            <a:fld id="{6F5CE595-274D-BE45-B377-BD19D91C5399}" type="datetimeFigureOut">
              <a:rPr lang="en-US" smtClean="0"/>
              <a:t>3/7/2023</a:t>
            </a:fld>
            <a:endParaRPr lang="en-US"/>
          </a:p>
        </p:txBody>
      </p:sp>
      <p:sp>
        <p:nvSpPr>
          <p:cNvPr id="4" name="Footer Placeholder 3">
            <a:extLst>
              <a:ext uri="{FF2B5EF4-FFF2-40B4-BE49-F238E27FC236}">
                <a16:creationId xmlns:a16="http://schemas.microsoft.com/office/drawing/2014/main" id="{326D38CF-73CC-9E48-A62E-BB11B4FE09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F28EE9-2289-D242-85C9-9C70542C3704}"/>
              </a:ext>
            </a:extLst>
          </p:cNvPr>
          <p:cNvSpPr>
            <a:spLocks noGrp="1"/>
          </p:cNvSpPr>
          <p:nvPr>
            <p:ph type="sldNum" sz="quarter" idx="12"/>
          </p:nvPr>
        </p:nvSpPr>
        <p:spPr/>
        <p:txBody>
          <a:bodyPr/>
          <a:lstStyle/>
          <a:p>
            <a:fld id="{2AD4A0EE-4464-B943-95D0-646D53C3FFF5}" type="slidenum">
              <a:rPr lang="en-US" smtClean="0"/>
              <a:t>‹#›</a:t>
            </a:fld>
            <a:endParaRPr lang="en-US"/>
          </a:p>
        </p:txBody>
      </p:sp>
    </p:spTree>
    <p:extLst>
      <p:ext uri="{BB962C8B-B14F-4D97-AF65-F5344CB8AC3E}">
        <p14:creationId xmlns:p14="http://schemas.microsoft.com/office/powerpoint/2010/main" val="4147038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4BE452-5DAC-994F-BEB5-CAEBC3E5FD61}"/>
              </a:ext>
            </a:extLst>
          </p:cNvPr>
          <p:cNvSpPr>
            <a:spLocks noGrp="1"/>
          </p:cNvSpPr>
          <p:nvPr>
            <p:ph type="dt" sz="half" idx="10"/>
          </p:nvPr>
        </p:nvSpPr>
        <p:spPr/>
        <p:txBody>
          <a:bodyPr/>
          <a:lstStyle/>
          <a:p>
            <a:fld id="{6F5CE595-274D-BE45-B377-BD19D91C5399}" type="datetimeFigureOut">
              <a:rPr lang="en-US" smtClean="0"/>
              <a:t>3/7/2023</a:t>
            </a:fld>
            <a:endParaRPr lang="en-US"/>
          </a:p>
        </p:txBody>
      </p:sp>
      <p:sp>
        <p:nvSpPr>
          <p:cNvPr id="3" name="Footer Placeholder 2">
            <a:extLst>
              <a:ext uri="{FF2B5EF4-FFF2-40B4-BE49-F238E27FC236}">
                <a16:creationId xmlns:a16="http://schemas.microsoft.com/office/drawing/2014/main" id="{D02CCFC6-A2D0-354A-90F3-2BC620903E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563E4CE-46C7-B646-908D-CCA969809053}"/>
              </a:ext>
            </a:extLst>
          </p:cNvPr>
          <p:cNvSpPr>
            <a:spLocks noGrp="1"/>
          </p:cNvSpPr>
          <p:nvPr>
            <p:ph type="sldNum" sz="quarter" idx="12"/>
          </p:nvPr>
        </p:nvSpPr>
        <p:spPr/>
        <p:txBody>
          <a:bodyPr/>
          <a:lstStyle/>
          <a:p>
            <a:fld id="{2AD4A0EE-4464-B943-95D0-646D53C3FFF5}" type="slidenum">
              <a:rPr lang="en-US" smtClean="0"/>
              <a:t>‹#›</a:t>
            </a:fld>
            <a:endParaRPr lang="en-US"/>
          </a:p>
        </p:txBody>
      </p:sp>
    </p:spTree>
    <p:extLst>
      <p:ext uri="{BB962C8B-B14F-4D97-AF65-F5344CB8AC3E}">
        <p14:creationId xmlns:p14="http://schemas.microsoft.com/office/powerpoint/2010/main" val="1623771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C164-883E-B44D-ABF6-DA76D9556B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5A6012-FBE3-2044-9818-7C17B269FB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438033-A233-1444-AEAC-A95239F482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08B6CFA-A32C-0F4D-98A0-5FB393AEA1D6}"/>
              </a:ext>
            </a:extLst>
          </p:cNvPr>
          <p:cNvSpPr>
            <a:spLocks noGrp="1"/>
          </p:cNvSpPr>
          <p:nvPr>
            <p:ph type="dt" sz="half" idx="10"/>
          </p:nvPr>
        </p:nvSpPr>
        <p:spPr/>
        <p:txBody>
          <a:bodyPr/>
          <a:lstStyle/>
          <a:p>
            <a:fld id="{6F5CE595-274D-BE45-B377-BD19D91C5399}" type="datetimeFigureOut">
              <a:rPr lang="en-US" smtClean="0"/>
              <a:t>3/7/2023</a:t>
            </a:fld>
            <a:endParaRPr lang="en-US"/>
          </a:p>
        </p:txBody>
      </p:sp>
      <p:sp>
        <p:nvSpPr>
          <p:cNvPr id="6" name="Footer Placeholder 5">
            <a:extLst>
              <a:ext uri="{FF2B5EF4-FFF2-40B4-BE49-F238E27FC236}">
                <a16:creationId xmlns:a16="http://schemas.microsoft.com/office/drawing/2014/main" id="{30F2A825-31C1-F843-81B4-E5B5076863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806A4F-9A08-054A-9A3B-94D081FDFA04}"/>
              </a:ext>
            </a:extLst>
          </p:cNvPr>
          <p:cNvSpPr>
            <a:spLocks noGrp="1"/>
          </p:cNvSpPr>
          <p:nvPr>
            <p:ph type="sldNum" sz="quarter" idx="12"/>
          </p:nvPr>
        </p:nvSpPr>
        <p:spPr/>
        <p:txBody>
          <a:bodyPr/>
          <a:lstStyle/>
          <a:p>
            <a:fld id="{2AD4A0EE-4464-B943-95D0-646D53C3FFF5}" type="slidenum">
              <a:rPr lang="en-US" smtClean="0"/>
              <a:t>‹#›</a:t>
            </a:fld>
            <a:endParaRPr lang="en-US"/>
          </a:p>
        </p:txBody>
      </p:sp>
    </p:spTree>
    <p:extLst>
      <p:ext uri="{BB962C8B-B14F-4D97-AF65-F5344CB8AC3E}">
        <p14:creationId xmlns:p14="http://schemas.microsoft.com/office/powerpoint/2010/main" val="1707965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D9211-D576-3041-B515-BF1C5259F7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1886D0-7C9B-4249-80F7-F61D8C5640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B2B875-704F-A343-86C5-463AA821DC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1D2EECE-F980-B847-A168-585F4A642A3F}"/>
              </a:ext>
            </a:extLst>
          </p:cNvPr>
          <p:cNvSpPr>
            <a:spLocks noGrp="1"/>
          </p:cNvSpPr>
          <p:nvPr>
            <p:ph type="dt" sz="half" idx="10"/>
          </p:nvPr>
        </p:nvSpPr>
        <p:spPr/>
        <p:txBody>
          <a:bodyPr/>
          <a:lstStyle/>
          <a:p>
            <a:fld id="{6F5CE595-274D-BE45-B377-BD19D91C5399}" type="datetimeFigureOut">
              <a:rPr lang="en-US" smtClean="0"/>
              <a:t>3/7/2023</a:t>
            </a:fld>
            <a:endParaRPr lang="en-US"/>
          </a:p>
        </p:txBody>
      </p:sp>
      <p:sp>
        <p:nvSpPr>
          <p:cNvPr id="6" name="Footer Placeholder 5">
            <a:extLst>
              <a:ext uri="{FF2B5EF4-FFF2-40B4-BE49-F238E27FC236}">
                <a16:creationId xmlns:a16="http://schemas.microsoft.com/office/drawing/2014/main" id="{B6C4EE1F-8E8F-4643-B6F5-7E829BF80A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FA010A-5636-F043-9C15-E0021C65F575}"/>
              </a:ext>
            </a:extLst>
          </p:cNvPr>
          <p:cNvSpPr>
            <a:spLocks noGrp="1"/>
          </p:cNvSpPr>
          <p:nvPr>
            <p:ph type="sldNum" sz="quarter" idx="12"/>
          </p:nvPr>
        </p:nvSpPr>
        <p:spPr/>
        <p:txBody>
          <a:bodyPr/>
          <a:lstStyle/>
          <a:p>
            <a:fld id="{2AD4A0EE-4464-B943-95D0-646D53C3FFF5}" type="slidenum">
              <a:rPr lang="en-US" smtClean="0"/>
              <a:t>‹#›</a:t>
            </a:fld>
            <a:endParaRPr lang="en-US"/>
          </a:p>
        </p:txBody>
      </p:sp>
    </p:spTree>
    <p:extLst>
      <p:ext uri="{BB962C8B-B14F-4D97-AF65-F5344CB8AC3E}">
        <p14:creationId xmlns:p14="http://schemas.microsoft.com/office/powerpoint/2010/main" val="642154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10B527-B60F-8147-BFA0-49099B8AA5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AA36D12-9C1E-8847-AD5D-8DA57B6452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C91F9C-1576-474A-9E2C-2357E08FD9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5CE595-274D-BE45-B377-BD19D91C5399}" type="datetimeFigureOut">
              <a:rPr lang="en-US" smtClean="0"/>
              <a:t>3/7/2023</a:t>
            </a:fld>
            <a:endParaRPr lang="en-US"/>
          </a:p>
        </p:txBody>
      </p:sp>
      <p:sp>
        <p:nvSpPr>
          <p:cNvPr id="5" name="Footer Placeholder 4">
            <a:extLst>
              <a:ext uri="{FF2B5EF4-FFF2-40B4-BE49-F238E27FC236}">
                <a16:creationId xmlns:a16="http://schemas.microsoft.com/office/drawing/2014/main" id="{D013B9A4-9994-8C40-B79E-BA675FA1A5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9457DFB-FA36-304D-BF76-53C8DF1FEA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D4A0EE-4464-B943-95D0-646D53C3FFF5}" type="slidenum">
              <a:rPr lang="en-US" smtClean="0"/>
              <a:t>‹#›</a:t>
            </a:fld>
            <a:endParaRPr lang="en-US"/>
          </a:p>
        </p:txBody>
      </p:sp>
    </p:spTree>
    <p:extLst>
      <p:ext uri="{BB962C8B-B14F-4D97-AF65-F5344CB8AC3E}">
        <p14:creationId xmlns:p14="http://schemas.microsoft.com/office/powerpoint/2010/main" val="545908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myflfamilies.com/Medicaid"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form.jotform.com/230475348172154" TargetMode="External"/><Relationship Id="rId2" Type="http://schemas.openxmlformats.org/officeDocument/2006/relationships/hyperlink" Target="mailto:melanie.mshconsulting@gmail.com" TargetMode="Externa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CA2C7-858F-3245-B0F2-45329716D1E2}"/>
              </a:ext>
            </a:extLst>
          </p:cNvPr>
          <p:cNvSpPr>
            <a:spLocks noGrp="1"/>
          </p:cNvSpPr>
          <p:nvPr>
            <p:ph type="ctrTitle"/>
          </p:nvPr>
        </p:nvSpPr>
        <p:spPr/>
        <p:txBody>
          <a:bodyPr>
            <a:normAutofit/>
          </a:bodyPr>
          <a:lstStyle/>
          <a:p>
            <a:br>
              <a:rPr lang="en-US"/>
            </a:br>
            <a:endParaRPr lang="en-US"/>
          </a:p>
        </p:txBody>
      </p:sp>
      <p:sp>
        <p:nvSpPr>
          <p:cNvPr id="3" name="Subtitle 2">
            <a:extLst>
              <a:ext uri="{FF2B5EF4-FFF2-40B4-BE49-F238E27FC236}">
                <a16:creationId xmlns:a16="http://schemas.microsoft.com/office/drawing/2014/main" id="{D61C37D7-5C16-BD42-B8F6-2FED194BC82F}"/>
              </a:ext>
            </a:extLst>
          </p:cNvPr>
          <p:cNvSpPr>
            <a:spLocks noGrp="1"/>
          </p:cNvSpPr>
          <p:nvPr>
            <p:ph type="subTitle" idx="1"/>
          </p:nvPr>
        </p:nvSpPr>
        <p:spPr>
          <a:xfrm>
            <a:off x="1524000" y="2556933"/>
            <a:ext cx="9144000" cy="3420534"/>
          </a:xfrm>
        </p:spPr>
        <p:txBody>
          <a:bodyPr>
            <a:normAutofit/>
          </a:bodyPr>
          <a:lstStyle/>
          <a:p>
            <a:r>
              <a:rPr lang="en-US" sz="4400"/>
              <a:t>Understanding the Medicaid Redetermination Process</a:t>
            </a:r>
          </a:p>
          <a:p>
            <a:r>
              <a:rPr lang="en-US" sz="3200"/>
              <a:t>Tuesday, March 7, 2023</a:t>
            </a:r>
          </a:p>
        </p:txBody>
      </p:sp>
      <p:pic>
        <p:nvPicPr>
          <p:cNvPr id="5" name="Picture 4">
            <a:extLst>
              <a:ext uri="{FF2B5EF4-FFF2-40B4-BE49-F238E27FC236}">
                <a16:creationId xmlns:a16="http://schemas.microsoft.com/office/drawing/2014/main" id="{F2FDAD6D-FE59-C74E-9288-1D01F209C504}"/>
              </a:ext>
            </a:extLst>
          </p:cNvPr>
          <p:cNvPicPr>
            <a:picLocks noChangeAspect="1"/>
          </p:cNvPicPr>
          <p:nvPr/>
        </p:nvPicPr>
        <p:blipFill>
          <a:blip r:embed="rId2">
            <a:alphaModFix/>
            <a:extLst>
              <a:ext uri="{BEBA8EAE-BF5A-486C-A8C5-ECC9F3942E4B}">
                <a14:imgProps xmlns:a14="http://schemas.microsoft.com/office/drawing/2010/main">
                  <a14:imgLayer r:embed="rId3">
                    <a14:imgEffect>
                      <a14:sharpenSoften amount="19000"/>
                    </a14:imgEffect>
                    <a14:imgEffect>
                      <a14:brightnessContrast contrast="-20000"/>
                    </a14:imgEffect>
                  </a14:imgLayer>
                </a14:imgProps>
              </a:ext>
            </a:extLst>
          </a:blip>
          <a:stretch>
            <a:fillRect/>
          </a:stretch>
        </p:blipFill>
        <p:spPr>
          <a:xfrm>
            <a:off x="3627451" y="1518737"/>
            <a:ext cx="4937098" cy="641823"/>
          </a:xfrm>
          <a:prstGeom prst="rect">
            <a:avLst/>
          </a:prstGeom>
        </p:spPr>
      </p:pic>
    </p:spTree>
    <p:extLst>
      <p:ext uri="{BB962C8B-B14F-4D97-AF65-F5344CB8AC3E}">
        <p14:creationId xmlns:p14="http://schemas.microsoft.com/office/powerpoint/2010/main" val="2184930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2FDC1A6-0EC8-46A8-BCC4-E75C8C1FAC2C}"/>
              </a:ext>
            </a:extLst>
          </p:cNvPr>
          <p:cNvSpPr>
            <a:spLocks noGrp="1"/>
          </p:cNvSpPr>
          <p:nvPr>
            <p:ph type="ctrTitle"/>
          </p:nvPr>
        </p:nvSpPr>
        <p:spPr>
          <a:xfrm>
            <a:off x="4355" y="0"/>
            <a:ext cx="12192000" cy="1857375"/>
          </a:xfrm>
        </p:spPr>
        <p:txBody>
          <a:bodyPr anchor="ctr">
            <a:normAutofit/>
          </a:bodyPr>
          <a:lstStyle/>
          <a:p>
            <a:r>
              <a:rPr lang="en-US" sz="3200">
                <a:solidFill>
                  <a:srgbClr val="002060"/>
                </a:solidFill>
                <a:latin typeface="Arial Black"/>
                <a:cs typeface="Arial"/>
              </a:rPr>
              <a:t>Enhanced Customer Experience/Engagement</a:t>
            </a:r>
          </a:p>
        </p:txBody>
      </p:sp>
      <p:sp>
        <p:nvSpPr>
          <p:cNvPr id="3" name="Subtitle 2">
            <a:extLst>
              <a:ext uri="{FF2B5EF4-FFF2-40B4-BE49-F238E27FC236}">
                <a16:creationId xmlns:a16="http://schemas.microsoft.com/office/drawing/2014/main" id="{BD45A171-CEE6-43A2-AD17-EDE011578DAF}"/>
              </a:ext>
            </a:extLst>
          </p:cNvPr>
          <p:cNvSpPr>
            <a:spLocks noGrp="1"/>
          </p:cNvSpPr>
          <p:nvPr>
            <p:ph type="subTitle" idx="1"/>
          </p:nvPr>
        </p:nvSpPr>
        <p:spPr>
          <a:xfrm>
            <a:off x="3570515" y="1307337"/>
            <a:ext cx="5059680" cy="550038"/>
          </a:xfrm>
        </p:spPr>
        <p:txBody>
          <a:bodyPr anchor="ctr">
            <a:normAutofit/>
          </a:bodyPr>
          <a:lstStyle/>
          <a:p>
            <a:r>
              <a:rPr lang="en-US" sz="2100" b="1">
                <a:solidFill>
                  <a:schemeClr val="bg1"/>
                </a:solidFill>
                <a:latin typeface="Arial" panose="020B0604020202020204" pitchFamily="34" charset="0"/>
                <a:cs typeface="Arial" panose="020B0604020202020204" pitchFamily="34" charset="0"/>
              </a:rPr>
              <a:t>Subheads Here</a:t>
            </a:r>
          </a:p>
        </p:txBody>
      </p:sp>
      <p:pic>
        <p:nvPicPr>
          <p:cNvPr id="6" name="Picture 5" descr="Logo, icon&#10;&#10;Description automatically generated">
            <a:extLst>
              <a:ext uri="{FF2B5EF4-FFF2-40B4-BE49-F238E27FC236}">
                <a16:creationId xmlns:a16="http://schemas.microsoft.com/office/drawing/2014/main" id="{A1EA171E-0FD5-488C-9256-D54EBFC15C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3690" y="5823454"/>
            <a:ext cx="694811" cy="696831"/>
          </a:xfrm>
          <a:prstGeom prst="rect">
            <a:avLst/>
          </a:prstGeom>
        </p:spPr>
      </p:pic>
      <p:sp>
        <p:nvSpPr>
          <p:cNvPr id="14" name="TextBox 13">
            <a:extLst>
              <a:ext uri="{FF2B5EF4-FFF2-40B4-BE49-F238E27FC236}">
                <a16:creationId xmlns:a16="http://schemas.microsoft.com/office/drawing/2014/main" id="{437E0D48-8465-46BE-BB16-79735DD76BA2}"/>
              </a:ext>
            </a:extLst>
          </p:cNvPr>
          <p:cNvSpPr txBox="1"/>
          <p:nvPr/>
        </p:nvSpPr>
        <p:spPr>
          <a:xfrm>
            <a:off x="629687" y="1487150"/>
            <a:ext cx="10740203" cy="5262979"/>
          </a:xfrm>
          <a:prstGeom prst="rect">
            <a:avLst/>
          </a:prstGeom>
          <a:noFill/>
        </p:spPr>
        <p:txBody>
          <a:bodyPr wrap="square" lIns="91440" tIns="45720" rIns="91440" bIns="45720" rtlCol="0" anchor="t">
            <a:spAutoFit/>
          </a:bodyPr>
          <a:lstStyle/>
          <a:p>
            <a:pPr marL="342900" marR="0" lvl="0" indent="-342900" algn="l" defTabSz="914400" rtl="0" eaLnBrk="1" fontAlgn="auto" latinLnBrk="0" hangingPunct="1">
              <a:lnSpc>
                <a:spcPct val="100000"/>
              </a:lnSpc>
              <a:spcBef>
                <a:spcPts val="0"/>
              </a:spcBef>
              <a:spcAft>
                <a:spcPts val="0"/>
              </a:spcAft>
              <a:buClr>
                <a:srgbClr val="4472C4">
                  <a:lumMod val="60000"/>
                  <a:lumOff val="40000"/>
                </a:srgbClr>
              </a:buClr>
              <a:buSzTx/>
              <a:buFont typeface="Arial" panose="020B0604020202020204" pitchFamily="34" charset="0"/>
              <a:buChar char="•"/>
              <a:tabLst/>
              <a:defRPr/>
            </a:pPr>
            <a:r>
              <a:rPr kumimoji="0" lang="en-US" sz="2400" b="0" i="0" u="none" strike="noStrike" kern="1200" cap="none" spc="0" normalizeH="0" baseline="0" noProof="0">
                <a:ln>
                  <a:noFill/>
                </a:ln>
                <a:effectLst/>
                <a:uLnTx/>
                <a:uFillTx/>
                <a:latin typeface="Arial"/>
                <a:ea typeface="Aktiv Grotesk" panose="020B0504020202020204" pitchFamily="34" charset="0"/>
                <a:cs typeface="Arial"/>
              </a:rPr>
              <a:t>Implementation of system protections to ensure that Medicaid recipients’ coverage will not end until a full redetermination has been completed</a:t>
            </a:r>
            <a:endParaRPr lang="en-US" sz="2400" b="0" i="0" u="none" strike="noStrike" kern="1200" cap="none" spc="0" normalizeH="0" baseline="0" noProof="0">
              <a:ln>
                <a:noFill/>
              </a:ln>
              <a:effectLst/>
              <a:uLnTx/>
              <a:uFillTx/>
              <a:latin typeface="Arial"/>
              <a:ea typeface="Aktiv Grotesk" panose="020B0504020202020204" pitchFamily="34" charset="0"/>
              <a:cs typeface="Arial"/>
            </a:endParaRPr>
          </a:p>
          <a:p>
            <a:pPr marL="342900" indent="-342900">
              <a:buClr>
                <a:srgbClr val="4472C4">
                  <a:lumMod val="60000"/>
                  <a:lumOff val="40000"/>
                </a:srgbClr>
              </a:buClr>
              <a:buFont typeface="Arial" panose="020B0604020202020204" pitchFamily="34" charset="0"/>
              <a:buChar char="•"/>
              <a:defRPr/>
            </a:pPr>
            <a:r>
              <a:rPr lang="en-US" sz="2400">
                <a:latin typeface="Arial"/>
                <a:ea typeface="Aktiv Grotesk" panose="020B0504020202020204" pitchFamily="34" charset="0"/>
                <a:cs typeface="Arial"/>
              </a:rPr>
              <a:t>Aligning</a:t>
            </a:r>
            <a:r>
              <a:rPr kumimoji="0" lang="en-US" sz="2400" b="0" i="0" u="none" strike="noStrike" kern="1200" cap="none" spc="0" normalizeH="0" baseline="0" noProof="0">
                <a:ln>
                  <a:noFill/>
                </a:ln>
                <a:effectLst/>
                <a:uLnTx/>
                <a:uFillTx/>
                <a:latin typeface="Arial"/>
                <a:ea typeface="Aktiv Grotesk" panose="020B0504020202020204" pitchFamily="34" charset="0"/>
                <a:cs typeface="Arial"/>
              </a:rPr>
              <a:t> Medicaid redeterminations with Supplemental Nutrition Assistance Program (SNAP) (if applicable) to </a:t>
            </a:r>
            <a:r>
              <a:rPr lang="en-US" sz="2400">
                <a:latin typeface="Arial"/>
                <a:ea typeface="Aktiv Grotesk" panose="020B0504020202020204" pitchFamily="34" charset="0"/>
                <a:cs typeface="Arial"/>
              </a:rPr>
              <a:t>streamline</a:t>
            </a:r>
            <a:r>
              <a:rPr kumimoji="0" lang="en-US" sz="2400" b="0" i="0" u="none" strike="noStrike" kern="1200" cap="none" spc="0" normalizeH="0" baseline="0" noProof="0">
                <a:ln>
                  <a:noFill/>
                </a:ln>
                <a:effectLst/>
                <a:uLnTx/>
                <a:uFillTx/>
                <a:latin typeface="Arial"/>
                <a:ea typeface="Aktiv Grotesk" panose="020B0504020202020204" pitchFamily="34" charset="0"/>
                <a:cs typeface="Arial"/>
              </a:rPr>
              <a:t> the customer experience and </a:t>
            </a:r>
            <a:r>
              <a:rPr lang="en-US" sz="2400">
                <a:latin typeface="Arial"/>
                <a:ea typeface="Aktiv Grotesk" panose="020B0504020202020204" pitchFamily="34" charset="0"/>
                <a:cs typeface="Arial"/>
              </a:rPr>
              <a:t>provide</a:t>
            </a:r>
            <a:r>
              <a:rPr kumimoji="0" lang="en-US" sz="2400" b="0" i="0" u="none" strike="noStrike" kern="1200" cap="none" spc="0" normalizeH="0" baseline="0" noProof="0">
                <a:ln>
                  <a:noFill/>
                </a:ln>
                <a:effectLst/>
                <a:uLnTx/>
                <a:uFillTx/>
                <a:latin typeface="Arial"/>
                <a:ea typeface="Aktiv Grotesk" panose="020B0504020202020204" pitchFamily="34" charset="0"/>
                <a:cs typeface="Arial"/>
              </a:rPr>
              <a:t> more efficient business operations </a:t>
            </a:r>
            <a:endParaRPr lang="en-US" sz="2400" b="0" i="0" u="none" strike="noStrike" kern="1200" cap="none" spc="0" normalizeH="0" baseline="0" noProof="0">
              <a:ln>
                <a:noFill/>
              </a:ln>
              <a:effectLst/>
              <a:uLnTx/>
              <a:uFillTx/>
              <a:latin typeface="Arial"/>
              <a:ea typeface="Aktiv Grotesk" panose="020B0504020202020204" pitchFamily="34" charset="0"/>
              <a:cs typeface="Arial"/>
            </a:endParaRPr>
          </a:p>
          <a:p>
            <a:pPr marL="342900" indent="-342900">
              <a:buClr>
                <a:srgbClr val="4472C4">
                  <a:lumMod val="60000"/>
                  <a:lumOff val="40000"/>
                </a:srgbClr>
              </a:buClr>
              <a:buFont typeface="Arial" panose="020B0604020202020204" pitchFamily="34" charset="0"/>
              <a:buChar char="•"/>
              <a:defRPr/>
            </a:pPr>
            <a:r>
              <a:rPr kumimoji="0" lang="en-US" sz="2400" b="0" i="0" u="none" strike="noStrike" kern="1200" cap="none" spc="0" normalizeH="0" baseline="0" noProof="0">
                <a:ln>
                  <a:noFill/>
                </a:ln>
                <a:effectLst/>
                <a:uLnTx/>
                <a:uFillTx/>
                <a:latin typeface="Arial"/>
                <a:ea typeface="Aktiv Grotesk" panose="020B0504020202020204" pitchFamily="34" charset="0"/>
                <a:cs typeface="Arial"/>
              </a:rPr>
              <a:t>Well-coordinated communications plan that incorporates industry and partner feedback</a:t>
            </a:r>
            <a:r>
              <a:rPr lang="en-US" sz="2400">
                <a:latin typeface="Arial"/>
                <a:ea typeface="Aktiv Grotesk" panose="020B0504020202020204" pitchFamily="34" charset="0"/>
                <a:cs typeface="Arial"/>
              </a:rPr>
              <a:t> </a:t>
            </a:r>
          </a:p>
          <a:p>
            <a:pPr marL="342900" indent="-342900">
              <a:buClr>
                <a:srgbClr val="4472C4">
                  <a:lumMod val="60000"/>
                  <a:lumOff val="40000"/>
                </a:srgbClr>
              </a:buClr>
              <a:buFont typeface="Arial" panose="020B0604020202020204" pitchFamily="34" charset="0"/>
              <a:buChar char="•"/>
              <a:defRPr/>
            </a:pPr>
            <a:r>
              <a:rPr lang="en-US" sz="2400">
                <a:latin typeface="Arial"/>
                <a:ea typeface="Aktiv Grotesk" panose="020B0504020202020204" pitchFamily="34" charset="0"/>
                <a:cs typeface="Arial"/>
              </a:rPr>
              <a:t>Medicaid recipient address</a:t>
            </a:r>
            <a:r>
              <a:rPr kumimoji="0" lang="en-US" sz="2400" b="0" i="0" u="none" strike="noStrike" kern="1200" cap="none" spc="0" normalizeH="0" baseline="0" noProof="0">
                <a:ln>
                  <a:noFill/>
                </a:ln>
                <a:effectLst/>
                <a:uLnTx/>
                <a:uFillTx/>
                <a:latin typeface="Arial"/>
                <a:ea typeface="Aktiv Grotesk" panose="020B0504020202020204" pitchFamily="34" charset="0"/>
                <a:cs typeface="Arial"/>
              </a:rPr>
              <a:t> validation campaign</a:t>
            </a:r>
            <a:r>
              <a:rPr lang="en-US" sz="2400">
                <a:latin typeface="Arial"/>
                <a:ea typeface="Aktiv Grotesk" panose="020B0504020202020204" pitchFamily="34" charset="0"/>
                <a:cs typeface="Arial"/>
              </a:rPr>
              <a:t> </a:t>
            </a:r>
            <a:endParaRPr lang="en-US" sz="2400" b="0" i="0" u="none" strike="noStrike" kern="1200" cap="none" spc="0" normalizeH="0" baseline="0" noProof="0">
              <a:ln>
                <a:noFill/>
              </a:ln>
              <a:effectLst/>
              <a:uLnTx/>
              <a:uFillTx/>
              <a:latin typeface="Arial" panose="020B0604020202020204" pitchFamily="34" charset="0"/>
              <a:ea typeface="Aktiv Grotesk" panose="020B0504020202020204" pitchFamily="34" charset="0"/>
              <a:cs typeface="Arial" panose="020B0604020202020204" pitchFamily="34" charset="0"/>
            </a:endParaRPr>
          </a:p>
          <a:p>
            <a:pPr marL="342900" indent="-342900">
              <a:buClr>
                <a:srgbClr val="4472C4">
                  <a:lumMod val="60000"/>
                  <a:lumOff val="40000"/>
                </a:srgbClr>
              </a:buClr>
              <a:buFont typeface="Arial" panose="020B0604020202020204" pitchFamily="34" charset="0"/>
              <a:buChar char="•"/>
              <a:defRPr/>
            </a:pPr>
            <a:r>
              <a:rPr kumimoji="0" lang="en-US" sz="2400" b="0" i="0" u="none" strike="noStrike" kern="1200" cap="none" spc="0" normalizeH="0" baseline="0" noProof="0">
                <a:ln>
                  <a:noFill/>
                </a:ln>
                <a:effectLst/>
                <a:uLnTx/>
                <a:uFillTx/>
                <a:latin typeface="Arial"/>
                <a:ea typeface="Aktiv Grotesk" panose="020B0504020202020204" pitchFamily="34" charset="0"/>
                <a:cs typeface="Arial"/>
              </a:rPr>
              <a:t>Targeted call center operations, including self-service IVR options, and dedicated staff </a:t>
            </a:r>
            <a:endParaRPr lang="en-US" sz="2400">
              <a:latin typeface="Arial"/>
              <a:ea typeface="Aktiv Grotesk" panose="020B0504020202020204" pitchFamily="34" charset="0"/>
              <a:cs typeface="Arial"/>
            </a:endParaRPr>
          </a:p>
          <a:p>
            <a:pPr marL="342900" indent="-342900">
              <a:buClr>
                <a:srgbClr val="4472C4">
                  <a:lumMod val="60000"/>
                  <a:lumOff val="40000"/>
                </a:srgbClr>
              </a:buClr>
              <a:buFont typeface="Arial" panose="020B0604020202020204" pitchFamily="34" charset="0"/>
              <a:buChar char="•"/>
              <a:defRPr/>
            </a:pPr>
            <a:r>
              <a:rPr kumimoji="0" lang="en-US" sz="2400" b="0" i="0" u="none" strike="noStrike" kern="1200" cap="none" spc="0" normalizeH="0" baseline="0" noProof="0">
                <a:ln>
                  <a:noFill/>
                </a:ln>
                <a:effectLst/>
                <a:uLnTx/>
                <a:uFillTx/>
                <a:latin typeface="Arial"/>
                <a:ea typeface="Aktiv Grotesk" panose="020B0504020202020204" pitchFamily="34" charset="0"/>
                <a:cs typeface="Arial"/>
              </a:rPr>
              <a:t>Stakeholder meetings:</a:t>
            </a:r>
          </a:p>
          <a:p>
            <a:pPr marL="800100" lvl="1" indent="-342900">
              <a:buClr>
                <a:srgbClr val="4472C4">
                  <a:lumMod val="60000"/>
                  <a:lumOff val="40000"/>
                </a:srgbClr>
              </a:buClr>
              <a:buFont typeface="Arial" panose="020B0604020202020204" pitchFamily="34" charset="0"/>
              <a:buChar char="•"/>
              <a:defRPr/>
            </a:pPr>
            <a:r>
              <a:rPr lang="en-US" sz="2400">
                <a:latin typeface="Arial"/>
                <a:ea typeface="Aktiv Grotesk" panose="020B0504020202020204" pitchFamily="34" charset="0"/>
                <a:cs typeface="Arial"/>
              </a:rPr>
              <a:t>C</a:t>
            </a:r>
            <a:r>
              <a:rPr kumimoji="0" lang="en-US" sz="2400" b="0" i="0" u="none" strike="noStrike" kern="1200" cap="none" spc="0" normalizeH="0" baseline="0" noProof="0" err="1">
                <a:ln>
                  <a:noFill/>
                </a:ln>
                <a:effectLst/>
                <a:uLnTx/>
                <a:uFillTx/>
                <a:latin typeface="Arial"/>
                <a:ea typeface="Aktiv Grotesk" panose="020B0504020202020204" pitchFamily="34" charset="0"/>
                <a:cs typeface="Arial"/>
              </a:rPr>
              <a:t>ommunity</a:t>
            </a:r>
            <a:r>
              <a:rPr kumimoji="0" lang="en-US" sz="2400" b="0" i="0" u="none" strike="noStrike" kern="1200" cap="none" spc="0" normalizeH="0" baseline="0" noProof="0">
                <a:ln>
                  <a:noFill/>
                </a:ln>
                <a:effectLst/>
                <a:uLnTx/>
                <a:uFillTx/>
                <a:latin typeface="Arial"/>
                <a:ea typeface="Aktiv Grotesk" panose="020B0504020202020204" pitchFamily="34" charset="0"/>
                <a:cs typeface="Arial"/>
              </a:rPr>
              <a:t> organizations </a:t>
            </a:r>
          </a:p>
          <a:p>
            <a:pPr marL="800100" lvl="1" indent="-342900">
              <a:buClr>
                <a:srgbClr val="4472C4">
                  <a:lumMod val="60000"/>
                  <a:lumOff val="40000"/>
                </a:srgbClr>
              </a:buClr>
              <a:buFont typeface="Arial" panose="020B0604020202020204" pitchFamily="34" charset="0"/>
              <a:buChar char="•"/>
              <a:defRPr/>
            </a:pPr>
            <a:r>
              <a:rPr lang="en-US" sz="2400">
                <a:latin typeface="Arial"/>
                <a:ea typeface="Aktiv Grotesk" panose="020B0504020202020204" pitchFamily="34" charset="0"/>
                <a:cs typeface="Arial"/>
              </a:rPr>
              <a:t>A</a:t>
            </a:r>
            <a:r>
              <a:rPr kumimoji="0" lang="en-US" sz="2400" b="0" i="0" u="none" strike="noStrike" kern="1200" cap="none" spc="0" normalizeH="0" baseline="0" noProof="0" err="1">
                <a:ln>
                  <a:noFill/>
                </a:ln>
                <a:effectLst/>
                <a:uLnTx/>
                <a:uFillTx/>
                <a:latin typeface="Arial"/>
                <a:ea typeface="Aktiv Grotesk" panose="020B0504020202020204" pitchFamily="34" charset="0"/>
                <a:cs typeface="Arial"/>
              </a:rPr>
              <a:t>ssociations</a:t>
            </a:r>
            <a:endParaRPr lang="en-US" sz="2400">
              <a:latin typeface="Arial"/>
              <a:ea typeface="Aktiv Grotesk" panose="020B0504020202020204" pitchFamily="34" charset="0"/>
              <a:cs typeface="Arial"/>
            </a:endParaRPr>
          </a:p>
          <a:p>
            <a:pPr marL="800100" lvl="1" indent="-342900">
              <a:buClr>
                <a:srgbClr val="4472C4">
                  <a:lumMod val="60000"/>
                  <a:lumOff val="40000"/>
                </a:srgbClr>
              </a:buClr>
              <a:buFont typeface="Arial" panose="020B0604020202020204" pitchFamily="34" charset="0"/>
              <a:buChar char="•"/>
              <a:defRPr/>
            </a:pPr>
            <a:r>
              <a:rPr kumimoji="0" lang="en-US" sz="2400" b="0" i="0" u="none" strike="noStrike" kern="1200" cap="none" spc="0" normalizeH="0" baseline="0" noProof="0">
                <a:ln>
                  <a:noFill/>
                </a:ln>
                <a:effectLst/>
                <a:uLnTx/>
                <a:uFillTx/>
                <a:latin typeface="Arial"/>
                <a:ea typeface="Aktiv Grotesk" panose="020B0504020202020204" pitchFamily="34" charset="0"/>
                <a:cs typeface="Arial"/>
              </a:rPr>
              <a:t>Medicaid Managed Care organizations</a:t>
            </a:r>
            <a:endParaRPr lang="en-US" sz="2400" b="0" i="0" u="none" strike="noStrike" kern="1200" cap="none" spc="0" normalizeH="0" baseline="0" noProof="0">
              <a:ln>
                <a:noFill/>
              </a:ln>
              <a:effectLst/>
              <a:uLnTx/>
              <a:uFillTx/>
              <a:latin typeface="Arial"/>
              <a:ea typeface="Aktiv Grotesk" panose="020B0504020202020204" pitchFamily="34" charset="0"/>
              <a:cs typeface="Arial"/>
            </a:endParaRPr>
          </a:p>
        </p:txBody>
      </p:sp>
      <p:sp>
        <p:nvSpPr>
          <p:cNvPr id="12" name="Rectangle 11">
            <a:extLst>
              <a:ext uri="{FF2B5EF4-FFF2-40B4-BE49-F238E27FC236}">
                <a16:creationId xmlns:a16="http://schemas.microsoft.com/office/drawing/2014/main" id="{50C47FA0-43A7-4A71-987A-40ABB77B1A06}"/>
              </a:ext>
            </a:extLst>
          </p:cNvPr>
          <p:cNvSpPr/>
          <p:nvPr/>
        </p:nvSpPr>
        <p:spPr>
          <a:xfrm>
            <a:off x="720893" y="1441431"/>
            <a:ext cx="10740203"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8194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2FDC1A6-0EC8-46A8-BCC4-E75C8C1FAC2C}"/>
              </a:ext>
            </a:extLst>
          </p:cNvPr>
          <p:cNvSpPr>
            <a:spLocks noGrp="1"/>
          </p:cNvSpPr>
          <p:nvPr>
            <p:ph type="ctrTitle"/>
          </p:nvPr>
        </p:nvSpPr>
        <p:spPr>
          <a:xfrm>
            <a:off x="0" y="178469"/>
            <a:ext cx="12192000" cy="1857375"/>
          </a:xfrm>
        </p:spPr>
        <p:txBody>
          <a:bodyPr anchor="ctr">
            <a:normAutofit/>
          </a:bodyPr>
          <a:lstStyle/>
          <a:p>
            <a:r>
              <a:rPr lang="fr-FR" sz="3200">
                <a:solidFill>
                  <a:srgbClr val="002060"/>
                </a:solidFill>
                <a:latin typeface="Arial Black"/>
                <a:cs typeface="Arial"/>
              </a:rPr>
              <a:t>Communication Strategy</a:t>
            </a:r>
            <a:endParaRPr lang="en-US" sz="3200">
              <a:solidFill>
                <a:srgbClr val="002060"/>
              </a:solidFill>
              <a:latin typeface="Arial Black"/>
              <a:cs typeface="Arial"/>
            </a:endParaRPr>
          </a:p>
        </p:txBody>
      </p:sp>
      <p:sp>
        <p:nvSpPr>
          <p:cNvPr id="3" name="Subtitle 2">
            <a:extLst>
              <a:ext uri="{FF2B5EF4-FFF2-40B4-BE49-F238E27FC236}">
                <a16:creationId xmlns:a16="http://schemas.microsoft.com/office/drawing/2014/main" id="{BD45A171-CEE6-43A2-AD17-EDE011578DAF}"/>
              </a:ext>
            </a:extLst>
          </p:cNvPr>
          <p:cNvSpPr>
            <a:spLocks noGrp="1"/>
          </p:cNvSpPr>
          <p:nvPr>
            <p:ph type="subTitle" idx="1"/>
          </p:nvPr>
        </p:nvSpPr>
        <p:spPr>
          <a:xfrm>
            <a:off x="3570515" y="1307337"/>
            <a:ext cx="5059680" cy="550038"/>
          </a:xfrm>
        </p:spPr>
        <p:txBody>
          <a:bodyPr anchor="ctr">
            <a:normAutofit/>
          </a:bodyPr>
          <a:lstStyle/>
          <a:p>
            <a:r>
              <a:rPr lang="en-US" sz="2100" b="1">
                <a:solidFill>
                  <a:schemeClr val="bg1"/>
                </a:solidFill>
                <a:latin typeface="Arial" panose="020B0604020202020204" pitchFamily="34" charset="0"/>
                <a:cs typeface="Arial" panose="020B0604020202020204" pitchFamily="34" charset="0"/>
              </a:rPr>
              <a:t>Subheads Here</a:t>
            </a:r>
          </a:p>
        </p:txBody>
      </p:sp>
      <p:pic>
        <p:nvPicPr>
          <p:cNvPr id="6" name="Picture 5" descr="Logo, icon&#10;&#10;Description automatically generated">
            <a:extLst>
              <a:ext uri="{FF2B5EF4-FFF2-40B4-BE49-F238E27FC236}">
                <a16:creationId xmlns:a16="http://schemas.microsoft.com/office/drawing/2014/main" id="{A1EA171E-0FD5-488C-9256-D54EBFC15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25549" y="5806300"/>
            <a:ext cx="694811" cy="696831"/>
          </a:xfrm>
          <a:prstGeom prst="rect">
            <a:avLst/>
          </a:prstGeom>
        </p:spPr>
      </p:pic>
      <p:sp>
        <p:nvSpPr>
          <p:cNvPr id="12" name="Rectangle 11">
            <a:extLst>
              <a:ext uri="{FF2B5EF4-FFF2-40B4-BE49-F238E27FC236}">
                <a16:creationId xmlns:a16="http://schemas.microsoft.com/office/drawing/2014/main" id="{50C47FA0-43A7-4A71-987A-40ABB77B1A06}"/>
              </a:ext>
            </a:extLst>
          </p:cNvPr>
          <p:cNvSpPr/>
          <p:nvPr/>
        </p:nvSpPr>
        <p:spPr>
          <a:xfrm>
            <a:off x="720893" y="1441431"/>
            <a:ext cx="10740203"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3" name="Diagram 12">
            <a:extLst>
              <a:ext uri="{FF2B5EF4-FFF2-40B4-BE49-F238E27FC236}">
                <a16:creationId xmlns:a16="http://schemas.microsoft.com/office/drawing/2014/main" id="{CBED88F7-F9D7-4817-98FC-B1B26ACDC059}"/>
              </a:ext>
            </a:extLst>
          </p:cNvPr>
          <p:cNvGraphicFramePr/>
          <p:nvPr/>
        </p:nvGraphicFramePr>
        <p:xfrm>
          <a:off x="873030" y="1872546"/>
          <a:ext cx="5993415" cy="39974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Picture 2">
            <a:extLst>
              <a:ext uri="{FF2B5EF4-FFF2-40B4-BE49-F238E27FC236}">
                <a16:creationId xmlns:a16="http://schemas.microsoft.com/office/drawing/2014/main" id="{073C5AC5-1B2D-414B-A7ED-778FD38ED5F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23707" y="2593394"/>
            <a:ext cx="4028858" cy="2555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364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2FDC1A6-0EC8-46A8-BCC4-E75C8C1FAC2C}"/>
              </a:ext>
            </a:extLst>
          </p:cNvPr>
          <p:cNvSpPr>
            <a:spLocks noGrp="1"/>
          </p:cNvSpPr>
          <p:nvPr>
            <p:ph type="ctrTitle"/>
          </p:nvPr>
        </p:nvSpPr>
        <p:spPr>
          <a:xfrm>
            <a:off x="0" y="178469"/>
            <a:ext cx="12192000" cy="1857375"/>
          </a:xfrm>
        </p:spPr>
        <p:txBody>
          <a:bodyPr anchor="ctr">
            <a:normAutofit/>
          </a:bodyPr>
          <a:lstStyle/>
          <a:p>
            <a:r>
              <a:rPr lang="en-US" sz="3200">
                <a:solidFill>
                  <a:srgbClr val="002060"/>
                </a:solidFill>
                <a:latin typeface="Arial Black" panose="020B0A04020102020204" pitchFamily="34" charset="0"/>
                <a:cs typeface="Arial" panose="020B0604020202020204" pitchFamily="34" charset="0"/>
              </a:rPr>
              <a:t>Technology Enhancements</a:t>
            </a:r>
          </a:p>
        </p:txBody>
      </p:sp>
      <p:sp>
        <p:nvSpPr>
          <p:cNvPr id="3" name="Subtitle 2">
            <a:extLst>
              <a:ext uri="{FF2B5EF4-FFF2-40B4-BE49-F238E27FC236}">
                <a16:creationId xmlns:a16="http://schemas.microsoft.com/office/drawing/2014/main" id="{BD45A171-CEE6-43A2-AD17-EDE011578DAF}"/>
              </a:ext>
            </a:extLst>
          </p:cNvPr>
          <p:cNvSpPr>
            <a:spLocks noGrp="1"/>
          </p:cNvSpPr>
          <p:nvPr>
            <p:ph type="subTitle" idx="1"/>
          </p:nvPr>
        </p:nvSpPr>
        <p:spPr>
          <a:xfrm>
            <a:off x="3570515" y="1307337"/>
            <a:ext cx="5059680" cy="550038"/>
          </a:xfrm>
        </p:spPr>
        <p:txBody>
          <a:bodyPr anchor="ctr">
            <a:normAutofit/>
          </a:bodyPr>
          <a:lstStyle/>
          <a:p>
            <a:r>
              <a:rPr lang="en-US" sz="2100" b="1">
                <a:solidFill>
                  <a:schemeClr val="bg1"/>
                </a:solidFill>
                <a:latin typeface="Arial" panose="020B0604020202020204" pitchFamily="34" charset="0"/>
                <a:cs typeface="Arial" panose="020B0604020202020204" pitchFamily="34" charset="0"/>
              </a:rPr>
              <a:t>Subheads Here</a:t>
            </a:r>
          </a:p>
        </p:txBody>
      </p:sp>
      <p:pic>
        <p:nvPicPr>
          <p:cNvPr id="6" name="Picture 5" descr="Logo, icon&#10;&#10;Description automatically generated">
            <a:extLst>
              <a:ext uri="{FF2B5EF4-FFF2-40B4-BE49-F238E27FC236}">
                <a16:creationId xmlns:a16="http://schemas.microsoft.com/office/drawing/2014/main" id="{A1EA171E-0FD5-488C-9256-D54EBFC15C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8684" y="5806300"/>
            <a:ext cx="694811" cy="696831"/>
          </a:xfrm>
          <a:prstGeom prst="rect">
            <a:avLst/>
          </a:prstGeom>
        </p:spPr>
      </p:pic>
      <p:sp>
        <p:nvSpPr>
          <p:cNvPr id="12" name="Rectangle 11">
            <a:extLst>
              <a:ext uri="{FF2B5EF4-FFF2-40B4-BE49-F238E27FC236}">
                <a16:creationId xmlns:a16="http://schemas.microsoft.com/office/drawing/2014/main" id="{50C47FA0-43A7-4A71-987A-40ABB77B1A06}"/>
              </a:ext>
            </a:extLst>
          </p:cNvPr>
          <p:cNvSpPr/>
          <p:nvPr/>
        </p:nvSpPr>
        <p:spPr>
          <a:xfrm>
            <a:off x="720893" y="1441431"/>
            <a:ext cx="10740203"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9" name="Diagram 8">
            <a:extLst>
              <a:ext uri="{FF2B5EF4-FFF2-40B4-BE49-F238E27FC236}">
                <a16:creationId xmlns:a16="http://schemas.microsoft.com/office/drawing/2014/main" id="{4BADF0FF-6256-4504-9FC3-14A6D7928FEC}"/>
              </a:ext>
            </a:extLst>
          </p:cNvPr>
          <p:cNvGraphicFramePr/>
          <p:nvPr/>
        </p:nvGraphicFramePr>
        <p:xfrm>
          <a:off x="634737" y="1014964"/>
          <a:ext cx="10931235" cy="43799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9073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2FDC1A6-0EC8-46A8-BCC4-E75C8C1FAC2C}"/>
              </a:ext>
            </a:extLst>
          </p:cNvPr>
          <p:cNvSpPr>
            <a:spLocks noGrp="1"/>
          </p:cNvSpPr>
          <p:nvPr>
            <p:ph type="ctrTitle"/>
          </p:nvPr>
        </p:nvSpPr>
        <p:spPr>
          <a:xfrm>
            <a:off x="403057" y="-104273"/>
            <a:ext cx="5949616" cy="1857375"/>
          </a:xfrm>
        </p:spPr>
        <p:txBody>
          <a:bodyPr anchor="ctr">
            <a:normAutofit/>
          </a:bodyPr>
          <a:lstStyle/>
          <a:p>
            <a:r>
              <a:rPr lang="en-US" sz="3200">
                <a:solidFill>
                  <a:srgbClr val="002060"/>
                </a:solidFill>
                <a:latin typeface="Arial Black"/>
                <a:cs typeface="Arial"/>
              </a:rPr>
              <a:t>Alternative Coverage</a:t>
            </a:r>
          </a:p>
        </p:txBody>
      </p:sp>
      <p:pic>
        <p:nvPicPr>
          <p:cNvPr id="5" name="Picture 4" descr="Logo&#10;&#10;Description automatically generated">
            <a:extLst>
              <a:ext uri="{FF2B5EF4-FFF2-40B4-BE49-F238E27FC236}">
                <a16:creationId xmlns:a16="http://schemas.microsoft.com/office/drawing/2014/main" id="{0B6D8DA5-2E76-41E8-BE6F-2CD5F45230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9600" y="5806300"/>
            <a:ext cx="696832" cy="696832"/>
          </a:xfrm>
          <a:prstGeom prst="rect">
            <a:avLst/>
          </a:prstGeom>
        </p:spPr>
      </p:pic>
      <p:sp>
        <p:nvSpPr>
          <p:cNvPr id="3" name="Subtitle 2">
            <a:extLst>
              <a:ext uri="{FF2B5EF4-FFF2-40B4-BE49-F238E27FC236}">
                <a16:creationId xmlns:a16="http://schemas.microsoft.com/office/drawing/2014/main" id="{BD45A171-CEE6-43A2-AD17-EDE011578DAF}"/>
              </a:ext>
            </a:extLst>
          </p:cNvPr>
          <p:cNvSpPr>
            <a:spLocks noGrp="1"/>
          </p:cNvSpPr>
          <p:nvPr>
            <p:ph type="subTitle" idx="1"/>
          </p:nvPr>
        </p:nvSpPr>
        <p:spPr>
          <a:xfrm>
            <a:off x="3570515" y="1307337"/>
            <a:ext cx="5059680" cy="550038"/>
          </a:xfrm>
        </p:spPr>
        <p:txBody>
          <a:bodyPr anchor="ctr">
            <a:normAutofit/>
          </a:bodyPr>
          <a:lstStyle/>
          <a:p>
            <a:r>
              <a:rPr lang="en-US" sz="2100" b="1">
                <a:solidFill>
                  <a:schemeClr val="bg1"/>
                </a:solidFill>
                <a:latin typeface="Arial" panose="020B0604020202020204" pitchFamily="34" charset="0"/>
                <a:cs typeface="Arial" panose="020B0604020202020204" pitchFamily="34" charset="0"/>
              </a:rPr>
              <a:t>Subheads Here</a:t>
            </a:r>
          </a:p>
        </p:txBody>
      </p:sp>
      <p:pic>
        <p:nvPicPr>
          <p:cNvPr id="6" name="Picture 5" descr="Logo, icon&#10;&#10;Description automatically generated">
            <a:extLst>
              <a:ext uri="{FF2B5EF4-FFF2-40B4-BE49-F238E27FC236}">
                <a16:creationId xmlns:a16="http://schemas.microsoft.com/office/drawing/2014/main" id="{A1EA171E-0FD5-488C-9256-D54EBFC15C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5528" y="5806300"/>
            <a:ext cx="694811" cy="696831"/>
          </a:xfrm>
          <a:prstGeom prst="rect">
            <a:avLst/>
          </a:prstGeom>
        </p:spPr>
      </p:pic>
      <p:sp>
        <p:nvSpPr>
          <p:cNvPr id="14" name="TextBox 13">
            <a:extLst>
              <a:ext uri="{FF2B5EF4-FFF2-40B4-BE49-F238E27FC236}">
                <a16:creationId xmlns:a16="http://schemas.microsoft.com/office/drawing/2014/main" id="{437E0D48-8465-46BE-BB16-79735DD76BA2}"/>
              </a:ext>
            </a:extLst>
          </p:cNvPr>
          <p:cNvSpPr txBox="1"/>
          <p:nvPr/>
        </p:nvSpPr>
        <p:spPr>
          <a:xfrm>
            <a:off x="677814" y="1555247"/>
            <a:ext cx="5518450" cy="4154984"/>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rgbClr val="4472C4">
                  <a:lumMod val="60000"/>
                  <a:lumOff val="40000"/>
                </a:srgbClr>
              </a:buClr>
              <a:buSzTx/>
              <a:buFont typeface="Arial" panose="020B0604020202020204" pitchFamily="34" charset="0"/>
              <a:buChar char="•"/>
              <a:tabLst/>
              <a:defRPr/>
            </a:pPr>
            <a:r>
              <a:rPr kumimoji="0" lang="en-US" sz="2400" b="0" i="0" u="none" strike="noStrike" kern="1200" cap="none" spc="0" normalizeH="0" baseline="0" noProof="0">
                <a:ln>
                  <a:noFill/>
                </a:ln>
                <a:solidFill>
                  <a:srgbClr val="44546A">
                    <a:lumMod val="50000"/>
                  </a:srgbClr>
                </a:solidFill>
                <a:effectLst/>
                <a:uLnTx/>
                <a:uFillTx/>
                <a:latin typeface="Arial" panose="020B0604020202020204" pitchFamily="34" charset="0"/>
                <a:ea typeface="Aktiv Grotesk" panose="020B0504020202020204" pitchFamily="34" charset="0"/>
                <a:cs typeface="Arial" panose="020B0604020202020204" pitchFamily="34" charset="0"/>
              </a:rPr>
              <a:t>Current enrollees will receive a notice prior to their renewal date with instructions on how to complete the renewal process</a:t>
            </a:r>
          </a:p>
          <a:p>
            <a:pPr marL="342900" marR="0" lvl="0" indent="-342900" algn="l" defTabSz="914400" rtl="0" eaLnBrk="1" fontAlgn="auto" latinLnBrk="0" hangingPunct="1">
              <a:lnSpc>
                <a:spcPct val="100000"/>
              </a:lnSpc>
              <a:spcBef>
                <a:spcPts val="0"/>
              </a:spcBef>
              <a:spcAft>
                <a:spcPts val="0"/>
              </a:spcAft>
              <a:buClr>
                <a:srgbClr val="4472C4">
                  <a:lumMod val="60000"/>
                  <a:lumOff val="40000"/>
                </a:srgbClr>
              </a:buClr>
              <a:buSzTx/>
              <a:buFont typeface="Arial" panose="020B0604020202020204" pitchFamily="34" charset="0"/>
              <a:buChar char="•"/>
              <a:tabLst/>
              <a:defRPr/>
            </a:pPr>
            <a:endParaRPr kumimoji="0" lang="en-US" sz="2400" b="0" i="0" u="none" strike="noStrike" kern="1200" cap="none" spc="0" normalizeH="0" baseline="0" noProof="0">
              <a:ln>
                <a:noFill/>
              </a:ln>
              <a:solidFill>
                <a:srgbClr val="44546A">
                  <a:lumMod val="50000"/>
                </a:srgbClr>
              </a:solidFill>
              <a:effectLst/>
              <a:uLnTx/>
              <a:uFillTx/>
              <a:latin typeface="Arial" panose="020B0604020202020204" pitchFamily="34" charset="0"/>
              <a:ea typeface="Aktiv Grotesk" panose="020B05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
                <a:srgbClr val="4472C4">
                  <a:lumMod val="60000"/>
                  <a:lumOff val="40000"/>
                </a:srgbClr>
              </a:buClr>
              <a:buSzTx/>
              <a:buFont typeface="Arial" panose="020B0604020202020204" pitchFamily="34" charset="0"/>
              <a:buChar char="•"/>
              <a:tabLst/>
              <a:defRPr/>
            </a:pPr>
            <a:r>
              <a:rPr kumimoji="0" lang="en-US" sz="2400" b="0" i="0" u="none" strike="noStrike" kern="1200" cap="none" spc="0" normalizeH="0" baseline="0" noProof="0">
                <a:ln>
                  <a:noFill/>
                </a:ln>
                <a:solidFill>
                  <a:srgbClr val="44546A">
                    <a:lumMod val="50000"/>
                  </a:srgbClr>
                </a:solidFill>
                <a:effectLst/>
                <a:uLnTx/>
                <a:uFillTx/>
                <a:latin typeface="Arial" panose="020B0604020202020204" pitchFamily="34" charset="0"/>
                <a:ea typeface="Aktiv Grotesk" panose="020B0504020202020204" pitchFamily="34" charset="0"/>
                <a:cs typeface="Arial" panose="020B0604020202020204" pitchFamily="34" charset="0"/>
              </a:rPr>
              <a:t>Automatic partner referrals to organizations like Florida Healthy Kids and other subsidized programs </a:t>
            </a:r>
          </a:p>
          <a:p>
            <a:pPr marR="0" lvl="0" algn="l" defTabSz="914400" rtl="0" eaLnBrk="1" fontAlgn="auto" latinLnBrk="0" hangingPunct="1">
              <a:lnSpc>
                <a:spcPct val="100000"/>
              </a:lnSpc>
              <a:spcBef>
                <a:spcPts val="0"/>
              </a:spcBef>
              <a:spcAft>
                <a:spcPts val="0"/>
              </a:spcAft>
              <a:buClr>
                <a:srgbClr val="4472C4">
                  <a:lumMod val="60000"/>
                  <a:lumOff val="40000"/>
                </a:srgbClr>
              </a:buClr>
              <a:buSzTx/>
              <a:tabLst/>
              <a:defRPr/>
            </a:pPr>
            <a:endParaRPr kumimoji="0" lang="en-US" sz="2400" b="0" i="0" u="none" strike="noStrike" kern="1200" cap="none" spc="0" normalizeH="0" baseline="0" noProof="0">
              <a:ln>
                <a:noFill/>
              </a:ln>
              <a:solidFill>
                <a:srgbClr val="44546A">
                  <a:lumMod val="50000"/>
                </a:srgbClr>
              </a:solidFill>
              <a:effectLst/>
              <a:uLnTx/>
              <a:uFillTx/>
              <a:latin typeface="Arial" panose="020B0604020202020204" pitchFamily="34" charset="0"/>
              <a:ea typeface="Aktiv Grotesk" panose="020B05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
                <a:srgbClr val="4472C4">
                  <a:lumMod val="60000"/>
                  <a:lumOff val="40000"/>
                </a:srgbClr>
              </a:buClr>
              <a:buSzTx/>
              <a:buFont typeface="Arial" panose="020B0604020202020204" pitchFamily="34" charset="0"/>
              <a:buChar char="•"/>
              <a:tabLst/>
              <a:defRPr/>
            </a:pPr>
            <a:r>
              <a:rPr kumimoji="0" lang="en-US" sz="2400" b="0" i="0" u="none" strike="noStrike" kern="1200" cap="none" spc="0" normalizeH="0" baseline="0" noProof="0">
                <a:ln>
                  <a:noFill/>
                </a:ln>
                <a:solidFill>
                  <a:srgbClr val="44546A">
                    <a:lumMod val="50000"/>
                  </a:srgbClr>
                </a:solidFill>
                <a:effectLst/>
                <a:uLnTx/>
                <a:uFillTx/>
                <a:latin typeface="Arial" panose="020B0604020202020204" pitchFamily="34" charset="0"/>
                <a:ea typeface="Aktiv Grotesk" panose="020B0504020202020204" pitchFamily="34" charset="0"/>
                <a:cs typeface="Arial" panose="020B0604020202020204" pitchFamily="34" charset="0"/>
              </a:rPr>
              <a:t>Referral information on website for healthcare navigators </a:t>
            </a:r>
          </a:p>
        </p:txBody>
      </p:sp>
      <p:sp>
        <p:nvSpPr>
          <p:cNvPr id="12" name="Rectangle 11">
            <a:extLst>
              <a:ext uri="{FF2B5EF4-FFF2-40B4-BE49-F238E27FC236}">
                <a16:creationId xmlns:a16="http://schemas.microsoft.com/office/drawing/2014/main" id="{50C47FA0-43A7-4A71-987A-40ABB77B1A06}"/>
              </a:ext>
            </a:extLst>
          </p:cNvPr>
          <p:cNvSpPr/>
          <p:nvPr/>
        </p:nvSpPr>
        <p:spPr>
          <a:xfrm>
            <a:off x="720893" y="1441431"/>
            <a:ext cx="10740203"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F3392C0D-1CD8-4203-9194-D727F32C2195}"/>
              </a:ext>
            </a:extLst>
          </p:cNvPr>
          <p:cNvPicPr>
            <a:picLocks noChangeAspect="1"/>
          </p:cNvPicPr>
          <p:nvPr/>
        </p:nvPicPr>
        <p:blipFill>
          <a:blip r:embed="rId5"/>
          <a:srcRect/>
          <a:stretch/>
        </p:blipFill>
        <p:spPr>
          <a:xfrm>
            <a:off x="6712891" y="0"/>
            <a:ext cx="5299363" cy="6858000"/>
          </a:xfrm>
          <a:prstGeom prst="rect">
            <a:avLst/>
          </a:prstGeom>
        </p:spPr>
      </p:pic>
    </p:spTree>
    <p:extLst>
      <p:ext uri="{BB962C8B-B14F-4D97-AF65-F5344CB8AC3E}">
        <p14:creationId xmlns:p14="http://schemas.microsoft.com/office/powerpoint/2010/main" val="974219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2FDC1A6-0EC8-46A8-BCC4-E75C8C1FAC2C}"/>
              </a:ext>
            </a:extLst>
          </p:cNvPr>
          <p:cNvSpPr>
            <a:spLocks noGrp="1"/>
          </p:cNvSpPr>
          <p:nvPr>
            <p:ph type="ctrTitle"/>
          </p:nvPr>
        </p:nvSpPr>
        <p:spPr>
          <a:xfrm>
            <a:off x="0" y="193459"/>
            <a:ext cx="12192000" cy="1857375"/>
          </a:xfrm>
        </p:spPr>
        <p:txBody>
          <a:bodyPr anchor="ctr">
            <a:normAutofit/>
          </a:bodyPr>
          <a:lstStyle/>
          <a:p>
            <a:r>
              <a:rPr lang="en-US" sz="3200">
                <a:solidFill>
                  <a:srgbClr val="002060"/>
                </a:solidFill>
                <a:latin typeface="Arial Black"/>
                <a:cs typeface="Arial"/>
              </a:rPr>
              <a:t>Redetermination Schedule </a:t>
            </a:r>
            <a:endParaRPr lang="en-US" sz="3200">
              <a:solidFill>
                <a:srgbClr val="002060"/>
              </a:solidFill>
              <a:latin typeface="Arial Black" panose="020B0A040201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BD45A171-CEE6-43A2-AD17-EDE011578DAF}"/>
              </a:ext>
            </a:extLst>
          </p:cNvPr>
          <p:cNvSpPr>
            <a:spLocks noGrp="1"/>
          </p:cNvSpPr>
          <p:nvPr>
            <p:ph type="subTitle" idx="1"/>
          </p:nvPr>
        </p:nvSpPr>
        <p:spPr>
          <a:xfrm>
            <a:off x="3570515" y="1307337"/>
            <a:ext cx="5059680" cy="550038"/>
          </a:xfrm>
        </p:spPr>
        <p:txBody>
          <a:bodyPr anchor="ctr">
            <a:normAutofit/>
          </a:bodyPr>
          <a:lstStyle/>
          <a:p>
            <a:r>
              <a:rPr lang="en-US" sz="2100" b="1">
                <a:solidFill>
                  <a:schemeClr val="bg1"/>
                </a:solidFill>
                <a:latin typeface="Arial" panose="020B0604020202020204" pitchFamily="34" charset="0"/>
                <a:cs typeface="Arial" panose="020B0604020202020204" pitchFamily="34" charset="0"/>
              </a:rPr>
              <a:t>Subheads Here</a:t>
            </a:r>
          </a:p>
        </p:txBody>
      </p:sp>
      <p:pic>
        <p:nvPicPr>
          <p:cNvPr id="6" name="Picture 5" descr="Logo, icon&#10;&#10;Description automatically generated">
            <a:extLst>
              <a:ext uri="{FF2B5EF4-FFF2-40B4-BE49-F238E27FC236}">
                <a16:creationId xmlns:a16="http://schemas.microsoft.com/office/drawing/2014/main" id="{A1EA171E-0FD5-488C-9256-D54EBFC15C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1586" y="5806301"/>
            <a:ext cx="694811" cy="696831"/>
          </a:xfrm>
          <a:prstGeom prst="rect">
            <a:avLst/>
          </a:prstGeom>
        </p:spPr>
      </p:pic>
      <p:sp>
        <p:nvSpPr>
          <p:cNvPr id="14" name="TextBox 13">
            <a:extLst>
              <a:ext uri="{FF2B5EF4-FFF2-40B4-BE49-F238E27FC236}">
                <a16:creationId xmlns:a16="http://schemas.microsoft.com/office/drawing/2014/main" id="{437E0D48-8465-46BE-BB16-79735DD76BA2}"/>
              </a:ext>
            </a:extLst>
          </p:cNvPr>
          <p:cNvSpPr txBox="1"/>
          <p:nvPr/>
        </p:nvSpPr>
        <p:spPr>
          <a:xfrm>
            <a:off x="720892" y="1582356"/>
            <a:ext cx="10740203" cy="4524315"/>
          </a:xfrm>
          <a:prstGeom prst="rect">
            <a:avLst/>
          </a:prstGeom>
          <a:noFill/>
        </p:spPr>
        <p:txBody>
          <a:bodyPr wrap="square" lIns="91440" tIns="45720" rIns="91440" bIns="45720" rtlCol="0" anchor="t">
            <a:spAutoFit/>
          </a:bodyPr>
          <a:lstStyle/>
          <a:p>
            <a:pPr marL="342900" indent="-342900">
              <a:buClr>
                <a:srgbClr val="4472C4">
                  <a:lumMod val="60000"/>
                  <a:lumOff val="40000"/>
                </a:srgbClr>
              </a:buClr>
              <a:buFont typeface="Arial" panose="020B0604020202020204" pitchFamily="34" charset="0"/>
              <a:buChar char="•"/>
              <a:defRPr/>
            </a:pPr>
            <a:r>
              <a:rPr lang="en-US" sz="2400">
                <a:latin typeface="Arial"/>
                <a:ea typeface="Aktiv Grotesk" panose="020B0504020202020204" pitchFamily="34" charset="0"/>
                <a:cs typeface="Arial"/>
              </a:rPr>
              <a:t>The Department will prioritize redeterminations for the following:</a:t>
            </a:r>
            <a:endParaRPr lang="en-US" sz="2400">
              <a:latin typeface="Calibri" panose="020F0502020204030204"/>
              <a:ea typeface="Aktiv Grotesk" panose="020B0504020202020204" pitchFamily="34" charset="0"/>
              <a:cs typeface="Calibri" panose="020F0502020204030204"/>
            </a:endParaRPr>
          </a:p>
          <a:p>
            <a:pPr marL="800100" lvl="1" indent="-342900">
              <a:buClr>
                <a:srgbClr val="8FAADC"/>
              </a:buClr>
              <a:buFont typeface="Arial" panose="020B0604020202020204" pitchFamily="34" charset="0"/>
              <a:buChar char="•"/>
              <a:defRPr/>
            </a:pPr>
            <a:r>
              <a:rPr lang="en-US" sz="2400">
                <a:latin typeface="Arial"/>
                <a:ea typeface="Aktiv Grotesk" panose="020B0504020202020204" pitchFamily="34" charset="0"/>
                <a:cs typeface="Arial"/>
              </a:rPr>
              <a:t>Individuals who</a:t>
            </a:r>
            <a:r>
              <a:rPr kumimoji="0" lang="en-US" sz="2400" b="0" i="0" u="none" strike="noStrike" kern="1200" cap="none" spc="0" normalizeH="0" baseline="0" noProof="0">
                <a:ln>
                  <a:noFill/>
                </a:ln>
                <a:effectLst/>
                <a:uLnTx/>
                <a:uFillTx/>
                <a:latin typeface="Arial"/>
                <a:ea typeface="Aktiv Grotesk" panose="020B0504020202020204" pitchFamily="34" charset="0"/>
                <a:cs typeface="Arial"/>
              </a:rPr>
              <a:t> are no longer eligible based on </a:t>
            </a:r>
            <a:r>
              <a:rPr lang="en-US" sz="2400">
                <a:latin typeface="Arial"/>
                <a:ea typeface="Aktiv Grotesk" panose="020B0504020202020204" pitchFamily="34" charset="0"/>
                <a:cs typeface="Arial"/>
              </a:rPr>
              <a:t>information on file from their last redetermination date. </a:t>
            </a:r>
          </a:p>
          <a:p>
            <a:pPr marL="800100" lvl="1" indent="-342900">
              <a:buClr>
                <a:srgbClr val="8FAADC"/>
              </a:buClr>
              <a:buFont typeface="Arial" panose="020B0604020202020204" pitchFamily="34" charset="0"/>
              <a:buChar char="•"/>
              <a:defRPr/>
            </a:pPr>
            <a:r>
              <a:rPr lang="en-US" sz="2400">
                <a:latin typeface="Arial"/>
                <a:ea typeface="Aktiv Grotesk" panose="020B0504020202020204" pitchFamily="34" charset="0"/>
                <a:cs typeface="Arial"/>
              </a:rPr>
              <a:t>We will prioritize recipients who have not used their Medicaid benefit in the last 12 months. </a:t>
            </a:r>
            <a:endParaRPr lang="en-US" sz="2400">
              <a:latin typeface="Calibri" panose="020F0502020204030204"/>
              <a:ea typeface="Aktiv Grotesk" panose="020B0504020202020204" pitchFamily="34" charset="0"/>
              <a:cs typeface="Calibri" panose="020F0502020204030204"/>
            </a:endParaRPr>
          </a:p>
          <a:p>
            <a:pPr marL="342900" indent="-342900">
              <a:buClr>
                <a:srgbClr val="4472C4">
                  <a:lumMod val="60000"/>
                  <a:lumOff val="40000"/>
                </a:srgbClr>
              </a:buClr>
              <a:buFont typeface="Arial" panose="020B0604020202020204" pitchFamily="34" charset="0"/>
              <a:buChar char="•"/>
              <a:defRPr/>
            </a:pPr>
            <a:r>
              <a:rPr lang="en-US" sz="2400">
                <a:latin typeface="Arial"/>
                <a:ea typeface="Aktiv Grotesk" panose="020B0504020202020204" pitchFamily="34" charset="0"/>
                <a:cs typeface="Arial"/>
              </a:rPr>
              <a:t>The remaining recipients will be reviewed on their next regularly scheduled renewal date except when we can align the renewal date, when possible, to coincide with:</a:t>
            </a:r>
          </a:p>
          <a:p>
            <a:pPr marL="800100" lvl="1" indent="-342900">
              <a:buClr>
                <a:srgbClr val="4472C4">
                  <a:lumMod val="60000"/>
                  <a:lumOff val="40000"/>
                </a:srgbClr>
              </a:buClr>
              <a:buFont typeface="Arial" panose="020B0604020202020204" pitchFamily="34" charset="0"/>
              <a:buChar char="•"/>
              <a:defRPr/>
            </a:pPr>
            <a:r>
              <a:rPr lang="en-US" sz="2400">
                <a:latin typeface="Arial"/>
                <a:ea typeface="Aktiv Grotesk" panose="020B0504020202020204" pitchFamily="34" charset="0"/>
                <a:cs typeface="Arial"/>
              </a:rPr>
              <a:t>The date of other members within the household/family unit, or</a:t>
            </a:r>
          </a:p>
          <a:p>
            <a:pPr marL="800100" lvl="1" indent="-342900">
              <a:buClr>
                <a:srgbClr val="8FAADC"/>
              </a:buClr>
              <a:buFont typeface="Arial" panose="020B0604020202020204" pitchFamily="34" charset="0"/>
              <a:buChar char="•"/>
              <a:defRPr/>
            </a:pPr>
            <a:r>
              <a:rPr lang="en-US" sz="2400">
                <a:latin typeface="Arial"/>
                <a:ea typeface="Aktiv Grotesk" panose="020B0504020202020204" pitchFamily="34" charset="0"/>
                <a:cs typeface="Arial"/>
              </a:rPr>
              <a:t>Their renewal date for SNAP or TANF benefits  </a:t>
            </a:r>
            <a:endParaRPr lang="en-US" sz="2400">
              <a:latin typeface="Calibri" panose="020F0502020204030204"/>
              <a:ea typeface="Aktiv Grotesk" panose="020B0504020202020204" pitchFamily="34" charset="0"/>
              <a:cs typeface="Calibri" panose="020F0502020204030204"/>
            </a:endParaRPr>
          </a:p>
          <a:p>
            <a:pPr marL="342900" indent="-342900">
              <a:buClr>
                <a:srgbClr val="8FAADC"/>
              </a:buClr>
              <a:buFont typeface="Arial" panose="020B0604020202020204" pitchFamily="34" charset="0"/>
              <a:buChar char="•"/>
              <a:defRPr/>
            </a:pPr>
            <a:r>
              <a:rPr lang="en-US" sz="2400">
                <a:latin typeface="Arial"/>
                <a:ea typeface="Aktiv Grotesk" panose="020B0504020202020204" pitchFamily="34" charset="0"/>
                <a:cs typeface="Arial"/>
              </a:rPr>
              <a:t>Vulnerable populations (e.g., children with complex medical needs) will be last in the review/redetermination schedule. </a:t>
            </a:r>
            <a:endParaRPr lang="en-US" sz="2400">
              <a:latin typeface="Arial"/>
              <a:cs typeface="Arial"/>
            </a:endParaRPr>
          </a:p>
        </p:txBody>
      </p:sp>
      <p:sp>
        <p:nvSpPr>
          <p:cNvPr id="12" name="Rectangle 11">
            <a:extLst>
              <a:ext uri="{FF2B5EF4-FFF2-40B4-BE49-F238E27FC236}">
                <a16:creationId xmlns:a16="http://schemas.microsoft.com/office/drawing/2014/main" id="{50C47FA0-43A7-4A71-987A-40ABB77B1A06}"/>
              </a:ext>
            </a:extLst>
          </p:cNvPr>
          <p:cNvSpPr/>
          <p:nvPr/>
        </p:nvSpPr>
        <p:spPr>
          <a:xfrm>
            <a:off x="720893" y="1441431"/>
            <a:ext cx="10740203"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7606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6" name="Straight Connector 65">
            <a:extLst>
              <a:ext uri="{FF2B5EF4-FFF2-40B4-BE49-F238E27FC236}">
                <a16:creationId xmlns:a16="http://schemas.microsoft.com/office/drawing/2014/main" id="{154AF93D-B122-4445-815D-E22346ABB5D4}"/>
              </a:ext>
            </a:extLst>
          </p:cNvPr>
          <p:cNvCxnSpPr>
            <a:cxnSpLocks/>
          </p:cNvCxnSpPr>
          <p:nvPr/>
        </p:nvCxnSpPr>
        <p:spPr>
          <a:xfrm>
            <a:off x="9520911" y="3568078"/>
            <a:ext cx="0" cy="1103794"/>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16" name="Arrow: Right 115">
            <a:extLst>
              <a:ext uri="{FF2B5EF4-FFF2-40B4-BE49-F238E27FC236}">
                <a16:creationId xmlns:a16="http://schemas.microsoft.com/office/drawing/2014/main" id="{8421B6E6-A17B-4FB7-B862-0FDA39408583}"/>
              </a:ext>
            </a:extLst>
          </p:cNvPr>
          <p:cNvSpPr/>
          <p:nvPr/>
        </p:nvSpPr>
        <p:spPr>
          <a:xfrm>
            <a:off x="2378127" y="3723661"/>
            <a:ext cx="8235605" cy="551657"/>
          </a:xfrm>
          <a:prstGeom prst="rightArrow">
            <a:avLst>
              <a:gd name="adj1" fmla="val 50000"/>
              <a:gd name="adj2" fmla="val 88888"/>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b="1">
                <a:latin typeface="Arial" panose="020B0604020202020204" pitchFamily="34" charset="0"/>
                <a:cs typeface="Arial" panose="020B0604020202020204" pitchFamily="34" charset="0"/>
              </a:rPr>
              <a:t>Monthly Redeterminations Continue</a:t>
            </a:r>
          </a:p>
        </p:txBody>
      </p:sp>
      <p:graphicFrame>
        <p:nvGraphicFramePr>
          <p:cNvPr id="60" name="Table 5">
            <a:extLst>
              <a:ext uri="{FF2B5EF4-FFF2-40B4-BE49-F238E27FC236}">
                <a16:creationId xmlns:a16="http://schemas.microsoft.com/office/drawing/2014/main" id="{250708D1-902A-4176-BECE-EAAC89EB1292}"/>
              </a:ext>
            </a:extLst>
          </p:cNvPr>
          <p:cNvGraphicFramePr>
            <a:graphicFrameLocks noGrp="1"/>
          </p:cNvGraphicFramePr>
          <p:nvPr/>
        </p:nvGraphicFramePr>
        <p:xfrm>
          <a:off x="6081834" y="2685530"/>
          <a:ext cx="6072888" cy="967166"/>
        </p:xfrm>
        <a:graphic>
          <a:graphicData uri="http://schemas.openxmlformats.org/drawingml/2006/table">
            <a:tbl>
              <a:tblPr firstRow="1" bandRow="1">
                <a:tableStyleId>{5C22544A-7EE6-4342-B048-85BDC9FD1C3A}</a:tableStyleId>
              </a:tblPr>
              <a:tblGrid>
                <a:gridCol w="759111">
                  <a:extLst>
                    <a:ext uri="{9D8B030D-6E8A-4147-A177-3AD203B41FA5}">
                      <a16:colId xmlns:a16="http://schemas.microsoft.com/office/drawing/2014/main" val="2507148235"/>
                    </a:ext>
                  </a:extLst>
                </a:gridCol>
                <a:gridCol w="759111">
                  <a:extLst>
                    <a:ext uri="{9D8B030D-6E8A-4147-A177-3AD203B41FA5}">
                      <a16:colId xmlns:a16="http://schemas.microsoft.com/office/drawing/2014/main" val="1716259068"/>
                    </a:ext>
                  </a:extLst>
                </a:gridCol>
                <a:gridCol w="710198">
                  <a:extLst>
                    <a:ext uri="{9D8B030D-6E8A-4147-A177-3AD203B41FA5}">
                      <a16:colId xmlns:a16="http://schemas.microsoft.com/office/drawing/2014/main" val="1936847701"/>
                    </a:ext>
                  </a:extLst>
                </a:gridCol>
                <a:gridCol w="808024">
                  <a:extLst>
                    <a:ext uri="{9D8B030D-6E8A-4147-A177-3AD203B41FA5}">
                      <a16:colId xmlns:a16="http://schemas.microsoft.com/office/drawing/2014/main" val="2130697714"/>
                    </a:ext>
                  </a:extLst>
                </a:gridCol>
                <a:gridCol w="759111">
                  <a:extLst>
                    <a:ext uri="{9D8B030D-6E8A-4147-A177-3AD203B41FA5}">
                      <a16:colId xmlns:a16="http://schemas.microsoft.com/office/drawing/2014/main" val="2894932345"/>
                    </a:ext>
                  </a:extLst>
                </a:gridCol>
                <a:gridCol w="759111">
                  <a:extLst>
                    <a:ext uri="{9D8B030D-6E8A-4147-A177-3AD203B41FA5}">
                      <a16:colId xmlns:a16="http://schemas.microsoft.com/office/drawing/2014/main" val="1773890235"/>
                    </a:ext>
                  </a:extLst>
                </a:gridCol>
                <a:gridCol w="759111">
                  <a:extLst>
                    <a:ext uri="{9D8B030D-6E8A-4147-A177-3AD203B41FA5}">
                      <a16:colId xmlns:a16="http://schemas.microsoft.com/office/drawing/2014/main" val="2968169805"/>
                    </a:ext>
                  </a:extLst>
                </a:gridCol>
                <a:gridCol w="759111">
                  <a:extLst>
                    <a:ext uri="{9D8B030D-6E8A-4147-A177-3AD203B41FA5}">
                      <a16:colId xmlns:a16="http://schemas.microsoft.com/office/drawing/2014/main" val="4164544969"/>
                    </a:ext>
                  </a:extLst>
                </a:gridCol>
              </a:tblGrid>
              <a:tr h="967166">
                <a:tc>
                  <a:txBody>
                    <a:bodyPr/>
                    <a:lstStyle/>
                    <a:p>
                      <a:pPr algn="ctr"/>
                      <a:r>
                        <a:rPr lang="en-US" sz="1400"/>
                        <a:t>Oct 2023</a:t>
                      </a:r>
                    </a:p>
                  </a:txBody>
                  <a:tcPr/>
                </a:tc>
                <a:tc>
                  <a:txBody>
                    <a:bodyPr/>
                    <a:lstStyle/>
                    <a:p>
                      <a:pPr algn="ctr"/>
                      <a:r>
                        <a:rPr lang="en-US" sz="1400"/>
                        <a:t>Nov 2023</a:t>
                      </a:r>
                    </a:p>
                  </a:txBody>
                  <a:tcPr/>
                </a:tc>
                <a:tc>
                  <a:txBody>
                    <a:bodyPr/>
                    <a:lstStyle/>
                    <a:p>
                      <a:pPr algn="ctr"/>
                      <a:r>
                        <a:rPr lang="en-US" sz="1400"/>
                        <a:t>Dec 2023</a:t>
                      </a:r>
                    </a:p>
                  </a:txBody>
                  <a:tcPr/>
                </a:tc>
                <a:tc>
                  <a:txBody>
                    <a:bodyPr/>
                    <a:lstStyle/>
                    <a:p>
                      <a:pPr algn="ctr"/>
                      <a:r>
                        <a:rPr lang="en-US" sz="1400"/>
                        <a:t>Jan 2024</a:t>
                      </a:r>
                    </a:p>
                  </a:txBody>
                  <a:tcPr/>
                </a:tc>
                <a:tc>
                  <a:txBody>
                    <a:bodyPr/>
                    <a:lstStyle/>
                    <a:p>
                      <a:pPr algn="ctr"/>
                      <a:r>
                        <a:rPr lang="en-US" sz="1400"/>
                        <a:t>Feb 2024</a:t>
                      </a:r>
                    </a:p>
                  </a:txBody>
                  <a:tcPr/>
                </a:tc>
                <a:tc>
                  <a:txBody>
                    <a:bodyPr/>
                    <a:lstStyle/>
                    <a:p>
                      <a:pPr algn="ctr"/>
                      <a:r>
                        <a:rPr lang="en-US" sz="1400"/>
                        <a:t>Mar 2024</a:t>
                      </a:r>
                    </a:p>
                  </a:txBody>
                  <a:tcPr/>
                </a:tc>
                <a:tc>
                  <a:txBody>
                    <a:bodyPr/>
                    <a:lstStyle/>
                    <a:p>
                      <a:pPr algn="ctr"/>
                      <a:r>
                        <a:rPr lang="en-US" sz="1400"/>
                        <a:t>Apr 2024</a:t>
                      </a:r>
                    </a:p>
                  </a:txBody>
                  <a:tcPr/>
                </a:tc>
                <a:tc>
                  <a:txBody>
                    <a:bodyPr/>
                    <a:lstStyle/>
                    <a:p>
                      <a:pPr algn="ctr"/>
                      <a:r>
                        <a:rPr lang="en-US" sz="1400"/>
                        <a:t>May 2024</a:t>
                      </a:r>
                    </a:p>
                  </a:txBody>
                  <a:tcPr/>
                </a:tc>
                <a:extLst>
                  <a:ext uri="{0D108BD9-81ED-4DB2-BD59-A6C34878D82A}">
                    <a16:rowId xmlns:a16="http://schemas.microsoft.com/office/drawing/2014/main" val="1835382513"/>
                  </a:ext>
                </a:extLst>
              </a:tr>
            </a:tbl>
          </a:graphicData>
        </a:graphic>
      </p:graphicFrame>
      <p:cxnSp>
        <p:nvCxnSpPr>
          <p:cNvPr id="79" name="Straight Connector 78">
            <a:extLst>
              <a:ext uri="{FF2B5EF4-FFF2-40B4-BE49-F238E27FC236}">
                <a16:creationId xmlns:a16="http://schemas.microsoft.com/office/drawing/2014/main" id="{5CC00996-80F0-4308-B1A7-679DE2E679C8}"/>
              </a:ext>
            </a:extLst>
          </p:cNvPr>
          <p:cNvCxnSpPr>
            <a:cxnSpLocks/>
          </p:cNvCxnSpPr>
          <p:nvPr/>
        </p:nvCxnSpPr>
        <p:spPr>
          <a:xfrm>
            <a:off x="2276693" y="2530155"/>
            <a:ext cx="0" cy="965244"/>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F24BDA92-4BDC-458A-A3F9-A1D28D2C9F69}"/>
              </a:ext>
            </a:extLst>
          </p:cNvPr>
          <p:cNvCxnSpPr>
            <a:cxnSpLocks/>
          </p:cNvCxnSpPr>
          <p:nvPr/>
        </p:nvCxnSpPr>
        <p:spPr>
          <a:xfrm>
            <a:off x="5552144" y="1226328"/>
            <a:ext cx="276299" cy="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3E82F25E-00AE-48F7-85E7-8213EBA8D7E7}"/>
              </a:ext>
            </a:extLst>
          </p:cNvPr>
          <p:cNvSpPr txBox="1"/>
          <p:nvPr/>
        </p:nvSpPr>
        <p:spPr>
          <a:xfrm>
            <a:off x="453382" y="1124639"/>
            <a:ext cx="2046122" cy="400110"/>
          </a:xfrm>
          <a:prstGeom prst="rect">
            <a:avLst/>
          </a:prstGeom>
          <a:noFill/>
        </p:spPr>
        <p:txBody>
          <a:bodyPr wrap="square" rtlCol="0">
            <a:spAutoFit/>
          </a:bodyPr>
          <a:lstStyle/>
          <a:p>
            <a:pPr algn="ctr"/>
            <a:r>
              <a:rPr lang="en-US" sz="1000">
                <a:latin typeface="Arial" panose="020B0604020202020204" pitchFamily="34" charset="0"/>
                <a:cs typeface="Arial" panose="020B0604020202020204" pitchFamily="34" charset="0"/>
              </a:rPr>
              <a:t>Continuous Medicaid enrollment requirement expires</a:t>
            </a:r>
          </a:p>
        </p:txBody>
      </p:sp>
      <p:cxnSp>
        <p:nvCxnSpPr>
          <p:cNvPr id="17" name="Straight Connector 16">
            <a:extLst>
              <a:ext uri="{FF2B5EF4-FFF2-40B4-BE49-F238E27FC236}">
                <a16:creationId xmlns:a16="http://schemas.microsoft.com/office/drawing/2014/main" id="{CCDFBB73-854B-4E32-8E2C-7945D3014BAF}"/>
              </a:ext>
            </a:extLst>
          </p:cNvPr>
          <p:cNvCxnSpPr>
            <a:cxnSpLocks/>
          </p:cNvCxnSpPr>
          <p:nvPr/>
        </p:nvCxnSpPr>
        <p:spPr>
          <a:xfrm>
            <a:off x="837147" y="3392349"/>
            <a:ext cx="0" cy="1636988"/>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58CA7BED-5737-44DF-8FFF-A3D6EA92D247}"/>
              </a:ext>
            </a:extLst>
          </p:cNvPr>
          <p:cNvSpPr txBox="1"/>
          <p:nvPr/>
        </p:nvSpPr>
        <p:spPr>
          <a:xfrm>
            <a:off x="6670001" y="2005133"/>
            <a:ext cx="1999445" cy="400110"/>
          </a:xfrm>
          <a:prstGeom prst="rect">
            <a:avLst/>
          </a:prstGeom>
          <a:noFill/>
        </p:spPr>
        <p:txBody>
          <a:bodyPr wrap="square" rtlCol="0">
            <a:spAutoFit/>
          </a:bodyPr>
          <a:lstStyle/>
          <a:p>
            <a:pPr algn="ctr"/>
            <a:r>
              <a:rPr lang="en-US" sz="1000">
                <a:latin typeface="Arial" panose="020B0604020202020204" pitchFamily="34" charset="0"/>
                <a:cs typeface="Arial" panose="020B0604020202020204" pitchFamily="34" charset="0"/>
              </a:rPr>
              <a:t>Earliest Medicaid closure effective date</a:t>
            </a:r>
          </a:p>
        </p:txBody>
      </p:sp>
      <p:sp>
        <p:nvSpPr>
          <p:cNvPr id="2" name="Rectangle 1">
            <a:extLst>
              <a:ext uri="{FF2B5EF4-FFF2-40B4-BE49-F238E27FC236}">
                <a16:creationId xmlns:a16="http://schemas.microsoft.com/office/drawing/2014/main" id="{BBBA4D6B-C36F-417C-A9C1-A91A7FA5BB6C}"/>
              </a:ext>
            </a:extLst>
          </p:cNvPr>
          <p:cNvSpPr/>
          <p:nvPr/>
        </p:nvSpPr>
        <p:spPr>
          <a:xfrm>
            <a:off x="514896" y="1093167"/>
            <a:ext cx="2043939" cy="416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810430CD-8BA4-472F-A5C6-67869191064E}"/>
              </a:ext>
            </a:extLst>
          </p:cNvPr>
          <p:cNvSpPr txBox="1"/>
          <p:nvPr/>
        </p:nvSpPr>
        <p:spPr>
          <a:xfrm>
            <a:off x="3633834" y="1195855"/>
            <a:ext cx="1862807" cy="246221"/>
          </a:xfrm>
          <a:prstGeom prst="rect">
            <a:avLst/>
          </a:prstGeom>
          <a:noFill/>
        </p:spPr>
        <p:txBody>
          <a:bodyPr wrap="square" rtlCol="0">
            <a:spAutoFit/>
          </a:bodyPr>
          <a:lstStyle/>
          <a:p>
            <a:pPr algn="ctr"/>
            <a:r>
              <a:rPr lang="en-US" sz="1000">
                <a:latin typeface="Arial" panose="020B0604020202020204" pitchFamily="34" charset="0"/>
                <a:cs typeface="Arial" panose="020B0604020202020204" pitchFamily="34" charset="0"/>
              </a:rPr>
              <a:t>Medicaid renewals resume</a:t>
            </a:r>
          </a:p>
        </p:txBody>
      </p:sp>
      <p:sp>
        <p:nvSpPr>
          <p:cNvPr id="52" name="Rectangle 51">
            <a:extLst>
              <a:ext uri="{FF2B5EF4-FFF2-40B4-BE49-F238E27FC236}">
                <a16:creationId xmlns:a16="http://schemas.microsoft.com/office/drawing/2014/main" id="{C109A16E-7F37-42B9-B02B-59859C0E0DEB}"/>
              </a:ext>
            </a:extLst>
          </p:cNvPr>
          <p:cNvSpPr/>
          <p:nvPr/>
        </p:nvSpPr>
        <p:spPr>
          <a:xfrm>
            <a:off x="6641209" y="2008685"/>
            <a:ext cx="2046122" cy="416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54" name="Straight Connector 53">
            <a:extLst>
              <a:ext uri="{FF2B5EF4-FFF2-40B4-BE49-F238E27FC236}">
                <a16:creationId xmlns:a16="http://schemas.microsoft.com/office/drawing/2014/main" id="{64F0D1B0-5853-48C4-83DD-29E261356D91}"/>
              </a:ext>
            </a:extLst>
          </p:cNvPr>
          <p:cNvCxnSpPr>
            <a:cxnSpLocks/>
            <a:endCxn id="65" idx="1"/>
          </p:cNvCxnSpPr>
          <p:nvPr/>
        </p:nvCxnSpPr>
        <p:spPr>
          <a:xfrm flipV="1">
            <a:off x="1592369" y="1319607"/>
            <a:ext cx="1913653" cy="758277"/>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30A66203-D4EF-4693-A065-0A75C0365881}"/>
              </a:ext>
            </a:extLst>
          </p:cNvPr>
          <p:cNvCxnSpPr>
            <a:cxnSpLocks/>
          </p:cNvCxnSpPr>
          <p:nvPr/>
        </p:nvCxnSpPr>
        <p:spPr>
          <a:xfrm>
            <a:off x="1112587" y="3528080"/>
            <a:ext cx="0" cy="82438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65" name="Rectangle 64">
            <a:extLst>
              <a:ext uri="{FF2B5EF4-FFF2-40B4-BE49-F238E27FC236}">
                <a16:creationId xmlns:a16="http://schemas.microsoft.com/office/drawing/2014/main" id="{0A6911CD-2C30-4C73-B779-3CEF1387BAFE}"/>
              </a:ext>
            </a:extLst>
          </p:cNvPr>
          <p:cNvSpPr/>
          <p:nvPr/>
        </p:nvSpPr>
        <p:spPr>
          <a:xfrm>
            <a:off x="3506022" y="1111407"/>
            <a:ext cx="2046122" cy="416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68" name="Straight Connector 67">
            <a:extLst>
              <a:ext uri="{FF2B5EF4-FFF2-40B4-BE49-F238E27FC236}">
                <a16:creationId xmlns:a16="http://schemas.microsoft.com/office/drawing/2014/main" id="{849E2C1D-04C2-4074-8208-B835FEADFAC0}"/>
              </a:ext>
            </a:extLst>
          </p:cNvPr>
          <p:cNvCxnSpPr>
            <a:cxnSpLocks/>
            <a:endCxn id="115" idx="1"/>
          </p:cNvCxnSpPr>
          <p:nvPr/>
        </p:nvCxnSpPr>
        <p:spPr>
          <a:xfrm>
            <a:off x="1112587" y="4352460"/>
            <a:ext cx="1666090" cy="611852"/>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232AA36C-D301-4BDD-B3F7-AB9B149B821C}"/>
              </a:ext>
            </a:extLst>
          </p:cNvPr>
          <p:cNvCxnSpPr>
            <a:cxnSpLocks/>
            <a:endCxn id="110" idx="1"/>
          </p:cNvCxnSpPr>
          <p:nvPr/>
        </p:nvCxnSpPr>
        <p:spPr>
          <a:xfrm>
            <a:off x="837147" y="5029337"/>
            <a:ext cx="635530" cy="770829"/>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B2337CA9-5898-4BD9-A00D-02FBAAC8E130}"/>
              </a:ext>
            </a:extLst>
          </p:cNvPr>
          <p:cNvCxnSpPr>
            <a:cxnSpLocks/>
            <a:stCxn id="2" idx="2"/>
          </p:cNvCxnSpPr>
          <p:nvPr/>
        </p:nvCxnSpPr>
        <p:spPr>
          <a:xfrm flipH="1">
            <a:off x="1510088" y="1509567"/>
            <a:ext cx="26778" cy="1434209"/>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6242AC06-4AF7-45A8-ADBD-E6FB4492EB51}"/>
              </a:ext>
            </a:extLst>
          </p:cNvPr>
          <p:cNvCxnSpPr>
            <a:cxnSpLocks/>
            <a:endCxn id="52" idx="1"/>
          </p:cNvCxnSpPr>
          <p:nvPr/>
        </p:nvCxnSpPr>
        <p:spPr>
          <a:xfrm flipV="1">
            <a:off x="2276693" y="2216885"/>
            <a:ext cx="4364516" cy="31327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00" name="TextBox 99">
            <a:extLst>
              <a:ext uri="{FF2B5EF4-FFF2-40B4-BE49-F238E27FC236}">
                <a16:creationId xmlns:a16="http://schemas.microsoft.com/office/drawing/2014/main" id="{7ECA5120-5175-4A12-B9E8-80B42FD3AE5B}"/>
              </a:ext>
            </a:extLst>
          </p:cNvPr>
          <p:cNvSpPr txBox="1"/>
          <p:nvPr/>
        </p:nvSpPr>
        <p:spPr>
          <a:xfrm>
            <a:off x="505727" y="924314"/>
            <a:ext cx="2046122" cy="184666"/>
          </a:xfrm>
          <a:prstGeom prst="rect">
            <a:avLst/>
          </a:prstGeom>
          <a:solidFill>
            <a:srgbClr val="0070C0"/>
          </a:solidFill>
          <a:ln>
            <a:solidFill>
              <a:srgbClr val="002060"/>
            </a:solidFill>
          </a:ln>
        </p:spPr>
        <p:txBody>
          <a:bodyPr wrap="square" rtlCol="0">
            <a:spAutoFit/>
          </a:bodyPr>
          <a:lstStyle/>
          <a:p>
            <a:pPr algn="ctr"/>
            <a:r>
              <a:rPr lang="en-US" sz="600">
                <a:solidFill>
                  <a:schemeClr val="bg1">
                    <a:lumMod val="95000"/>
                  </a:schemeClr>
                </a:solidFill>
                <a:latin typeface="Arial" panose="020B0604020202020204" pitchFamily="34" charset="0"/>
                <a:cs typeface="Arial" panose="020B0604020202020204" pitchFamily="34" charset="0"/>
              </a:rPr>
              <a:t>March 31</a:t>
            </a:r>
          </a:p>
        </p:txBody>
      </p:sp>
      <p:sp>
        <p:nvSpPr>
          <p:cNvPr id="101" name="TextBox 100">
            <a:extLst>
              <a:ext uri="{FF2B5EF4-FFF2-40B4-BE49-F238E27FC236}">
                <a16:creationId xmlns:a16="http://schemas.microsoft.com/office/drawing/2014/main" id="{7290395A-E0A5-4B0B-B886-0F2A68C5B565}"/>
              </a:ext>
            </a:extLst>
          </p:cNvPr>
          <p:cNvSpPr txBox="1"/>
          <p:nvPr/>
        </p:nvSpPr>
        <p:spPr>
          <a:xfrm>
            <a:off x="3510369" y="926741"/>
            <a:ext cx="2046122" cy="184666"/>
          </a:xfrm>
          <a:prstGeom prst="rect">
            <a:avLst/>
          </a:prstGeom>
          <a:solidFill>
            <a:srgbClr val="0070C0"/>
          </a:solidFill>
          <a:ln>
            <a:solidFill>
              <a:srgbClr val="002060"/>
            </a:solidFill>
          </a:ln>
        </p:spPr>
        <p:txBody>
          <a:bodyPr wrap="square" rtlCol="0">
            <a:spAutoFit/>
          </a:bodyPr>
          <a:lstStyle/>
          <a:p>
            <a:pPr algn="ctr"/>
            <a:r>
              <a:rPr lang="en-US" sz="600">
                <a:solidFill>
                  <a:schemeClr val="bg1">
                    <a:lumMod val="95000"/>
                  </a:schemeClr>
                </a:solidFill>
                <a:latin typeface="Arial" panose="020B0604020202020204" pitchFamily="34" charset="0"/>
                <a:cs typeface="Arial" panose="020B0604020202020204" pitchFamily="34" charset="0"/>
              </a:rPr>
              <a:t>April 1</a:t>
            </a:r>
          </a:p>
        </p:txBody>
      </p:sp>
      <p:sp>
        <p:nvSpPr>
          <p:cNvPr id="102" name="TextBox 101">
            <a:extLst>
              <a:ext uri="{FF2B5EF4-FFF2-40B4-BE49-F238E27FC236}">
                <a16:creationId xmlns:a16="http://schemas.microsoft.com/office/drawing/2014/main" id="{E141F48B-ED6B-4AD9-AAA2-EDA085E54F35}"/>
              </a:ext>
            </a:extLst>
          </p:cNvPr>
          <p:cNvSpPr txBox="1"/>
          <p:nvPr/>
        </p:nvSpPr>
        <p:spPr>
          <a:xfrm>
            <a:off x="6641209" y="1820422"/>
            <a:ext cx="2046122" cy="184666"/>
          </a:xfrm>
          <a:prstGeom prst="rect">
            <a:avLst/>
          </a:prstGeom>
          <a:solidFill>
            <a:srgbClr val="0070C0"/>
          </a:solidFill>
          <a:ln>
            <a:solidFill>
              <a:srgbClr val="002060"/>
            </a:solidFill>
          </a:ln>
        </p:spPr>
        <p:txBody>
          <a:bodyPr wrap="square" rtlCol="0">
            <a:spAutoFit/>
          </a:bodyPr>
          <a:lstStyle/>
          <a:p>
            <a:pPr algn="ctr"/>
            <a:r>
              <a:rPr lang="en-US" sz="600">
                <a:solidFill>
                  <a:schemeClr val="bg1">
                    <a:lumMod val="95000"/>
                  </a:schemeClr>
                </a:solidFill>
                <a:latin typeface="Arial" panose="020B0604020202020204" pitchFamily="34" charset="0"/>
                <a:cs typeface="Arial" panose="020B0604020202020204" pitchFamily="34" charset="0"/>
              </a:rPr>
              <a:t>April 30</a:t>
            </a:r>
          </a:p>
        </p:txBody>
      </p:sp>
      <p:sp>
        <p:nvSpPr>
          <p:cNvPr id="103" name="TextBox 102">
            <a:extLst>
              <a:ext uri="{FF2B5EF4-FFF2-40B4-BE49-F238E27FC236}">
                <a16:creationId xmlns:a16="http://schemas.microsoft.com/office/drawing/2014/main" id="{9C798883-AAA1-4CCB-83F8-031031ACA22D}"/>
              </a:ext>
            </a:extLst>
          </p:cNvPr>
          <p:cNvSpPr txBox="1"/>
          <p:nvPr/>
        </p:nvSpPr>
        <p:spPr>
          <a:xfrm>
            <a:off x="5828443" y="1133797"/>
            <a:ext cx="2059880" cy="400110"/>
          </a:xfrm>
          <a:prstGeom prst="rect">
            <a:avLst/>
          </a:prstGeom>
          <a:noFill/>
        </p:spPr>
        <p:txBody>
          <a:bodyPr wrap="square" rtlCol="0">
            <a:spAutoFit/>
          </a:bodyPr>
          <a:lstStyle/>
          <a:p>
            <a:pPr algn="ctr"/>
            <a:r>
              <a:rPr lang="en-US" sz="1000">
                <a:latin typeface="Arial" panose="020B0604020202020204" pitchFamily="34" charset="0"/>
                <a:cs typeface="Arial" panose="020B0604020202020204" pitchFamily="34" charset="0"/>
              </a:rPr>
              <a:t>New applications and changes processed under standard  rules</a:t>
            </a:r>
          </a:p>
        </p:txBody>
      </p:sp>
      <p:sp>
        <p:nvSpPr>
          <p:cNvPr id="104" name="Rectangle 103">
            <a:extLst>
              <a:ext uri="{FF2B5EF4-FFF2-40B4-BE49-F238E27FC236}">
                <a16:creationId xmlns:a16="http://schemas.microsoft.com/office/drawing/2014/main" id="{92CF560B-5A08-4969-8815-B732862DC2E1}"/>
              </a:ext>
            </a:extLst>
          </p:cNvPr>
          <p:cNvSpPr/>
          <p:nvPr/>
        </p:nvSpPr>
        <p:spPr>
          <a:xfrm>
            <a:off x="5845069" y="1117200"/>
            <a:ext cx="2043254" cy="4123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5" name="TextBox 104">
            <a:extLst>
              <a:ext uri="{FF2B5EF4-FFF2-40B4-BE49-F238E27FC236}">
                <a16:creationId xmlns:a16="http://schemas.microsoft.com/office/drawing/2014/main" id="{74581B23-0E4B-4A7F-A8C8-531C51CC78B7}"/>
              </a:ext>
            </a:extLst>
          </p:cNvPr>
          <p:cNvSpPr txBox="1"/>
          <p:nvPr/>
        </p:nvSpPr>
        <p:spPr>
          <a:xfrm>
            <a:off x="5843635" y="928315"/>
            <a:ext cx="2046122" cy="184666"/>
          </a:xfrm>
          <a:prstGeom prst="rect">
            <a:avLst/>
          </a:prstGeom>
          <a:solidFill>
            <a:srgbClr val="0070C0"/>
          </a:solidFill>
          <a:ln>
            <a:solidFill>
              <a:srgbClr val="002060"/>
            </a:solidFill>
          </a:ln>
        </p:spPr>
        <p:txBody>
          <a:bodyPr wrap="square" rtlCol="0">
            <a:spAutoFit/>
          </a:bodyPr>
          <a:lstStyle/>
          <a:p>
            <a:pPr algn="ctr"/>
            <a:r>
              <a:rPr lang="en-US" sz="600">
                <a:solidFill>
                  <a:schemeClr val="bg1">
                    <a:lumMod val="95000"/>
                  </a:schemeClr>
                </a:solidFill>
                <a:latin typeface="Arial" panose="020B0604020202020204" pitchFamily="34" charset="0"/>
                <a:cs typeface="Arial" panose="020B0604020202020204" pitchFamily="34" charset="0"/>
              </a:rPr>
              <a:t>April 1</a:t>
            </a:r>
          </a:p>
        </p:txBody>
      </p:sp>
      <p:sp>
        <p:nvSpPr>
          <p:cNvPr id="108" name="TextBox 107">
            <a:extLst>
              <a:ext uri="{FF2B5EF4-FFF2-40B4-BE49-F238E27FC236}">
                <a16:creationId xmlns:a16="http://schemas.microsoft.com/office/drawing/2014/main" id="{5B314436-75FA-4987-BF34-30523F467561}"/>
              </a:ext>
            </a:extLst>
          </p:cNvPr>
          <p:cNvSpPr txBox="1"/>
          <p:nvPr/>
        </p:nvSpPr>
        <p:spPr>
          <a:xfrm>
            <a:off x="1464798" y="5605327"/>
            <a:ext cx="2061880" cy="400110"/>
          </a:xfrm>
          <a:prstGeom prst="rect">
            <a:avLst/>
          </a:prstGeom>
          <a:noFill/>
        </p:spPr>
        <p:txBody>
          <a:bodyPr wrap="square" rtlCol="0">
            <a:spAutoFit/>
          </a:bodyPr>
          <a:lstStyle/>
          <a:p>
            <a:pPr algn="ctr"/>
            <a:r>
              <a:rPr lang="en-US" sz="1000">
                <a:latin typeface="Arial" panose="020B0604020202020204" pitchFamily="34" charset="0"/>
                <a:cs typeface="Arial" panose="020B0604020202020204" pitchFamily="34" charset="0"/>
              </a:rPr>
              <a:t>Ex Parte Case Matching initiated for April redeterminations</a:t>
            </a:r>
          </a:p>
        </p:txBody>
      </p:sp>
      <p:sp>
        <p:nvSpPr>
          <p:cNvPr id="109" name="TextBox 108">
            <a:extLst>
              <a:ext uri="{FF2B5EF4-FFF2-40B4-BE49-F238E27FC236}">
                <a16:creationId xmlns:a16="http://schemas.microsoft.com/office/drawing/2014/main" id="{447F1140-BADB-45BC-922E-0B9A7E417EDC}"/>
              </a:ext>
            </a:extLst>
          </p:cNvPr>
          <p:cNvSpPr txBox="1"/>
          <p:nvPr/>
        </p:nvSpPr>
        <p:spPr>
          <a:xfrm>
            <a:off x="1472676" y="5411438"/>
            <a:ext cx="2046122" cy="184666"/>
          </a:xfrm>
          <a:prstGeom prst="rect">
            <a:avLst/>
          </a:prstGeom>
          <a:solidFill>
            <a:srgbClr val="0070C0"/>
          </a:solidFill>
          <a:ln>
            <a:solidFill>
              <a:srgbClr val="002060"/>
            </a:solidFill>
          </a:ln>
        </p:spPr>
        <p:txBody>
          <a:bodyPr wrap="square" rtlCol="0">
            <a:spAutoFit/>
          </a:bodyPr>
          <a:lstStyle/>
          <a:p>
            <a:pPr algn="ctr"/>
            <a:r>
              <a:rPr lang="en-US" sz="600">
                <a:solidFill>
                  <a:schemeClr val="bg1">
                    <a:lumMod val="95000"/>
                  </a:schemeClr>
                </a:solidFill>
                <a:latin typeface="Arial" panose="020B0604020202020204" pitchFamily="34" charset="0"/>
                <a:cs typeface="Arial" panose="020B0604020202020204" pitchFamily="34" charset="0"/>
              </a:rPr>
              <a:t>March 1-3</a:t>
            </a:r>
          </a:p>
        </p:txBody>
      </p:sp>
      <p:sp>
        <p:nvSpPr>
          <p:cNvPr id="110" name="Rectangle 109">
            <a:extLst>
              <a:ext uri="{FF2B5EF4-FFF2-40B4-BE49-F238E27FC236}">
                <a16:creationId xmlns:a16="http://schemas.microsoft.com/office/drawing/2014/main" id="{75D79E68-E6E1-4727-A8B9-2C8167A68A06}"/>
              </a:ext>
            </a:extLst>
          </p:cNvPr>
          <p:cNvSpPr/>
          <p:nvPr/>
        </p:nvSpPr>
        <p:spPr>
          <a:xfrm>
            <a:off x="1472677" y="5591966"/>
            <a:ext cx="2046122" cy="416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3" name="TextBox 112">
            <a:extLst>
              <a:ext uri="{FF2B5EF4-FFF2-40B4-BE49-F238E27FC236}">
                <a16:creationId xmlns:a16="http://schemas.microsoft.com/office/drawing/2014/main" id="{824C0E22-5C78-47E2-8F4A-80E7502F97EB}"/>
              </a:ext>
            </a:extLst>
          </p:cNvPr>
          <p:cNvSpPr txBox="1"/>
          <p:nvPr/>
        </p:nvSpPr>
        <p:spPr>
          <a:xfrm>
            <a:off x="2787052" y="4757336"/>
            <a:ext cx="2061880" cy="400110"/>
          </a:xfrm>
          <a:prstGeom prst="rect">
            <a:avLst/>
          </a:prstGeom>
          <a:noFill/>
        </p:spPr>
        <p:txBody>
          <a:bodyPr wrap="square" rtlCol="0">
            <a:spAutoFit/>
          </a:bodyPr>
          <a:lstStyle/>
          <a:p>
            <a:pPr algn="ctr"/>
            <a:r>
              <a:rPr lang="en-US" sz="1000">
                <a:latin typeface="Arial" panose="020B0604020202020204" pitchFamily="34" charset="0"/>
                <a:cs typeface="Arial" panose="020B0604020202020204" pitchFamily="34" charset="0"/>
              </a:rPr>
              <a:t>Notice of Case Expirations for expiring April certifications</a:t>
            </a:r>
          </a:p>
        </p:txBody>
      </p:sp>
      <p:sp>
        <p:nvSpPr>
          <p:cNvPr id="114" name="TextBox 113">
            <a:extLst>
              <a:ext uri="{FF2B5EF4-FFF2-40B4-BE49-F238E27FC236}">
                <a16:creationId xmlns:a16="http://schemas.microsoft.com/office/drawing/2014/main" id="{8BC5E37F-9CF9-41D1-BEDF-379A940E23E8}"/>
              </a:ext>
            </a:extLst>
          </p:cNvPr>
          <p:cNvSpPr txBox="1"/>
          <p:nvPr/>
        </p:nvSpPr>
        <p:spPr>
          <a:xfrm>
            <a:off x="2778677" y="4567066"/>
            <a:ext cx="2046122" cy="184666"/>
          </a:xfrm>
          <a:prstGeom prst="rect">
            <a:avLst/>
          </a:prstGeom>
          <a:solidFill>
            <a:srgbClr val="0070C0"/>
          </a:solidFill>
          <a:ln>
            <a:solidFill>
              <a:srgbClr val="002060"/>
            </a:solidFill>
          </a:ln>
        </p:spPr>
        <p:txBody>
          <a:bodyPr wrap="square" rtlCol="0">
            <a:spAutoFit/>
          </a:bodyPr>
          <a:lstStyle/>
          <a:p>
            <a:pPr algn="ctr"/>
            <a:r>
              <a:rPr lang="en-US" sz="600">
                <a:solidFill>
                  <a:schemeClr val="bg1">
                    <a:lumMod val="95000"/>
                  </a:schemeClr>
                </a:solidFill>
                <a:latin typeface="Arial" panose="020B0604020202020204" pitchFamily="34" charset="0"/>
                <a:cs typeface="Arial" panose="020B0604020202020204" pitchFamily="34" charset="0"/>
              </a:rPr>
              <a:t>March 15</a:t>
            </a:r>
          </a:p>
        </p:txBody>
      </p:sp>
      <p:sp>
        <p:nvSpPr>
          <p:cNvPr id="115" name="Rectangle 114">
            <a:extLst>
              <a:ext uri="{FF2B5EF4-FFF2-40B4-BE49-F238E27FC236}">
                <a16:creationId xmlns:a16="http://schemas.microsoft.com/office/drawing/2014/main" id="{F73161E3-5700-46E1-9537-80A846181B50}"/>
              </a:ext>
            </a:extLst>
          </p:cNvPr>
          <p:cNvSpPr/>
          <p:nvPr/>
        </p:nvSpPr>
        <p:spPr>
          <a:xfrm>
            <a:off x="2778677" y="4756112"/>
            <a:ext cx="2046122" cy="416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21" name="Rectangle 120">
            <a:extLst>
              <a:ext uri="{FF2B5EF4-FFF2-40B4-BE49-F238E27FC236}">
                <a16:creationId xmlns:a16="http://schemas.microsoft.com/office/drawing/2014/main" id="{9342C387-7A5B-4298-915E-BF78E5590C05}"/>
              </a:ext>
            </a:extLst>
          </p:cNvPr>
          <p:cNvSpPr/>
          <p:nvPr/>
        </p:nvSpPr>
        <p:spPr>
          <a:xfrm>
            <a:off x="8957418" y="2014370"/>
            <a:ext cx="2046122" cy="416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22" name="TextBox 121">
            <a:extLst>
              <a:ext uri="{FF2B5EF4-FFF2-40B4-BE49-F238E27FC236}">
                <a16:creationId xmlns:a16="http://schemas.microsoft.com/office/drawing/2014/main" id="{10727EA4-8E32-4028-98D7-D9BF2E4BD427}"/>
              </a:ext>
            </a:extLst>
          </p:cNvPr>
          <p:cNvSpPr txBox="1"/>
          <p:nvPr/>
        </p:nvSpPr>
        <p:spPr>
          <a:xfrm>
            <a:off x="8955340" y="1829704"/>
            <a:ext cx="2046122" cy="184666"/>
          </a:xfrm>
          <a:prstGeom prst="rect">
            <a:avLst/>
          </a:prstGeom>
          <a:solidFill>
            <a:srgbClr val="0070C0"/>
          </a:solidFill>
          <a:ln>
            <a:solidFill>
              <a:srgbClr val="002060"/>
            </a:solidFill>
          </a:ln>
        </p:spPr>
        <p:txBody>
          <a:bodyPr wrap="square" rtlCol="0">
            <a:spAutoFit/>
          </a:bodyPr>
          <a:lstStyle/>
          <a:p>
            <a:pPr algn="ctr"/>
            <a:r>
              <a:rPr lang="en-US" sz="600">
                <a:solidFill>
                  <a:schemeClr val="bg1">
                    <a:lumMod val="95000"/>
                  </a:schemeClr>
                </a:solidFill>
                <a:latin typeface="Arial" panose="020B0604020202020204" pitchFamily="34" charset="0"/>
                <a:cs typeface="Arial" panose="020B0604020202020204" pitchFamily="34" charset="0"/>
              </a:rPr>
              <a:t>May 1 – July</a:t>
            </a:r>
          </a:p>
        </p:txBody>
      </p:sp>
      <p:sp>
        <p:nvSpPr>
          <p:cNvPr id="123" name="TextBox 122">
            <a:extLst>
              <a:ext uri="{FF2B5EF4-FFF2-40B4-BE49-F238E27FC236}">
                <a16:creationId xmlns:a16="http://schemas.microsoft.com/office/drawing/2014/main" id="{91BEF948-7368-40C0-BF00-9496C98184A1}"/>
              </a:ext>
            </a:extLst>
          </p:cNvPr>
          <p:cNvSpPr txBox="1"/>
          <p:nvPr/>
        </p:nvSpPr>
        <p:spPr>
          <a:xfrm>
            <a:off x="8874037" y="2032219"/>
            <a:ext cx="2217018" cy="369332"/>
          </a:xfrm>
          <a:prstGeom prst="rect">
            <a:avLst/>
          </a:prstGeom>
          <a:noFill/>
        </p:spPr>
        <p:txBody>
          <a:bodyPr wrap="square" rtlCol="0">
            <a:spAutoFit/>
          </a:bodyPr>
          <a:lstStyle/>
          <a:p>
            <a:pPr algn="ctr"/>
            <a:r>
              <a:rPr lang="en-US" sz="900">
                <a:latin typeface="Arial" panose="020B0604020202020204" pitchFamily="34" charset="0"/>
                <a:cs typeface="Arial" panose="020B0604020202020204" pitchFamily="34" charset="0"/>
              </a:rPr>
              <a:t>Clients failing to renew benefits have 90 days to reapply  with gap coverage</a:t>
            </a:r>
          </a:p>
        </p:txBody>
      </p:sp>
      <p:sp>
        <p:nvSpPr>
          <p:cNvPr id="130" name="TextBox 129">
            <a:extLst>
              <a:ext uri="{FF2B5EF4-FFF2-40B4-BE49-F238E27FC236}">
                <a16:creationId xmlns:a16="http://schemas.microsoft.com/office/drawing/2014/main" id="{95FA33F4-1C72-42F0-B833-F537862523A3}"/>
              </a:ext>
            </a:extLst>
          </p:cNvPr>
          <p:cNvSpPr txBox="1"/>
          <p:nvPr/>
        </p:nvSpPr>
        <p:spPr>
          <a:xfrm>
            <a:off x="7342214" y="4764257"/>
            <a:ext cx="2061880" cy="400110"/>
          </a:xfrm>
          <a:prstGeom prst="rect">
            <a:avLst/>
          </a:prstGeom>
          <a:noFill/>
        </p:spPr>
        <p:txBody>
          <a:bodyPr wrap="square" rtlCol="0">
            <a:spAutoFit/>
          </a:bodyPr>
          <a:lstStyle/>
          <a:p>
            <a:pPr algn="ctr"/>
            <a:r>
              <a:rPr lang="en-US" sz="1000">
                <a:latin typeface="Arial" panose="020B0604020202020204" pitchFamily="34" charset="0"/>
                <a:cs typeface="Arial" panose="020B0604020202020204" pitchFamily="34" charset="0"/>
              </a:rPr>
              <a:t>Last month to initiate post continuous Medicaid renewals</a:t>
            </a:r>
          </a:p>
        </p:txBody>
      </p:sp>
      <p:sp>
        <p:nvSpPr>
          <p:cNvPr id="131" name="TextBox 130">
            <a:extLst>
              <a:ext uri="{FF2B5EF4-FFF2-40B4-BE49-F238E27FC236}">
                <a16:creationId xmlns:a16="http://schemas.microsoft.com/office/drawing/2014/main" id="{CACE20AC-259E-44B9-953C-CAF71773F38B}"/>
              </a:ext>
            </a:extLst>
          </p:cNvPr>
          <p:cNvSpPr txBox="1"/>
          <p:nvPr/>
        </p:nvSpPr>
        <p:spPr>
          <a:xfrm>
            <a:off x="7331230" y="4572397"/>
            <a:ext cx="2046122" cy="184666"/>
          </a:xfrm>
          <a:prstGeom prst="rect">
            <a:avLst/>
          </a:prstGeom>
          <a:solidFill>
            <a:srgbClr val="0070C0"/>
          </a:solidFill>
          <a:ln>
            <a:solidFill>
              <a:srgbClr val="002060"/>
            </a:solidFill>
          </a:ln>
        </p:spPr>
        <p:txBody>
          <a:bodyPr wrap="square" rtlCol="0">
            <a:spAutoFit/>
          </a:bodyPr>
          <a:lstStyle/>
          <a:p>
            <a:pPr algn="ctr"/>
            <a:r>
              <a:rPr lang="en-US" sz="600">
                <a:solidFill>
                  <a:schemeClr val="bg1">
                    <a:lumMod val="95000"/>
                  </a:schemeClr>
                </a:solidFill>
                <a:latin typeface="Arial" panose="020B0604020202020204" pitchFamily="34" charset="0"/>
                <a:cs typeface="Arial" panose="020B0604020202020204" pitchFamily="34" charset="0"/>
              </a:rPr>
              <a:t>February</a:t>
            </a:r>
          </a:p>
        </p:txBody>
      </p:sp>
      <p:sp>
        <p:nvSpPr>
          <p:cNvPr id="132" name="TextBox 131">
            <a:extLst>
              <a:ext uri="{FF2B5EF4-FFF2-40B4-BE49-F238E27FC236}">
                <a16:creationId xmlns:a16="http://schemas.microsoft.com/office/drawing/2014/main" id="{B2C3DBA1-1F74-432E-883C-5DD426480949}"/>
              </a:ext>
            </a:extLst>
          </p:cNvPr>
          <p:cNvSpPr txBox="1"/>
          <p:nvPr/>
        </p:nvSpPr>
        <p:spPr>
          <a:xfrm>
            <a:off x="8669446" y="5605327"/>
            <a:ext cx="2061880" cy="400110"/>
          </a:xfrm>
          <a:prstGeom prst="rect">
            <a:avLst/>
          </a:prstGeom>
          <a:noFill/>
        </p:spPr>
        <p:txBody>
          <a:bodyPr wrap="square" rtlCol="0">
            <a:spAutoFit/>
          </a:bodyPr>
          <a:lstStyle/>
          <a:p>
            <a:pPr algn="ctr"/>
            <a:r>
              <a:rPr lang="en-US" sz="1000">
                <a:latin typeface="Arial" panose="020B0604020202020204" pitchFamily="34" charset="0"/>
                <a:cs typeface="Arial" panose="020B0604020202020204" pitchFamily="34" charset="0"/>
              </a:rPr>
              <a:t>Last month to complete post continuous Medicaid renewals</a:t>
            </a:r>
          </a:p>
        </p:txBody>
      </p:sp>
      <p:sp>
        <p:nvSpPr>
          <p:cNvPr id="133" name="TextBox 132">
            <a:extLst>
              <a:ext uri="{FF2B5EF4-FFF2-40B4-BE49-F238E27FC236}">
                <a16:creationId xmlns:a16="http://schemas.microsoft.com/office/drawing/2014/main" id="{BDB6162A-15B7-4A62-9387-9038D93824EB}"/>
              </a:ext>
            </a:extLst>
          </p:cNvPr>
          <p:cNvSpPr txBox="1"/>
          <p:nvPr/>
        </p:nvSpPr>
        <p:spPr>
          <a:xfrm>
            <a:off x="8673201" y="5411438"/>
            <a:ext cx="2046122" cy="184666"/>
          </a:xfrm>
          <a:prstGeom prst="rect">
            <a:avLst/>
          </a:prstGeom>
          <a:solidFill>
            <a:srgbClr val="0070C0"/>
          </a:solidFill>
          <a:ln>
            <a:solidFill>
              <a:srgbClr val="002060"/>
            </a:solidFill>
          </a:ln>
        </p:spPr>
        <p:txBody>
          <a:bodyPr wrap="square" rtlCol="0">
            <a:spAutoFit/>
          </a:bodyPr>
          <a:lstStyle/>
          <a:p>
            <a:pPr algn="ctr"/>
            <a:r>
              <a:rPr lang="en-US" sz="600">
                <a:solidFill>
                  <a:schemeClr val="bg1">
                    <a:lumMod val="95000"/>
                  </a:schemeClr>
                </a:solidFill>
                <a:latin typeface="Arial" panose="020B0604020202020204" pitchFamily="34" charset="0"/>
                <a:cs typeface="Arial" panose="020B0604020202020204" pitchFamily="34" charset="0"/>
              </a:rPr>
              <a:t>April</a:t>
            </a:r>
          </a:p>
        </p:txBody>
      </p:sp>
      <p:sp>
        <p:nvSpPr>
          <p:cNvPr id="134" name="Rectangle 133">
            <a:extLst>
              <a:ext uri="{FF2B5EF4-FFF2-40B4-BE49-F238E27FC236}">
                <a16:creationId xmlns:a16="http://schemas.microsoft.com/office/drawing/2014/main" id="{E8C67F42-E23E-4687-88AF-A47A3BF6EF9C}"/>
              </a:ext>
            </a:extLst>
          </p:cNvPr>
          <p:cNvSpPr/>
          <p:nvPr/>
        </p:nvSpPr>
        <p:spPr>
          <a:xfrm>
            <a:off x="8673203" y="5591966"/>
            <a:ext cx="2046122" cy="416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5" name="Rectangle 134">
            <a:extLst>
              <a:ext uri="{FF2B5EF4-FFF2-40B4-BE49-F238E27FC236}">
                <a16:creationId xmlns:a16="http://schemas.microsoft.com/office/drawing/2014/main" id="{8CA16A41-4409-43FE-915B-BB46E7301089}"/>
              </a:ext>
            </a:extLst>
          </p:cNvPr>
          <p:cNvSpPr/>
          <p:nvPr/>
        </p:nvSpPr>
        <p:spPr>
          <a:xfrm>
            <a:off x="7342214" y="4754253"/>
            <a:ext cx="2043450" cy="416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aphicFrame>
        <p:nvGraphicFramePr>
          <p:cNvPr id="5" name="Table 5">
            <a:extLst>
              <a:ext uri="{FF2B5EF4-FFF2-40B4-BE49-F238E27FC236}">
                <a16:creationId xmlns:a16="http://schemas.microsoft.com/office/drawing/2014/main" id="{1F1D6EE7-F892-44EF-9A1A-0AD5BC0B8711}"/>
              </a:ext>
            </a:extLst>
          </p:cNvPr>
          <p:cNvGraphicFramePr>
            <a:graphicFrameLocks noGrp="1"/>
          </p:cNvGraphicFramePr>
          <p:nvPr/>
        </p:nvGraphicFramePr>
        <p:xfrm>
          <a:off x="16287" y="2672295"/>
          <a:ext cx="6072888" cy="989850"/>
        </p:xfrm>
        <a:graphic>
          <a:graphicData uri="http://schemas.openxmlformats.org/drawingml/2006/table">
            <a:tbl>
              <a:tblPr firstRow="1" bandRow="1">
                <a:tableStyleId>{5C22544A-7EE6-4342-B048-85BDC9FD1C3A}</a:tableStyleId>
              </a:tblPr>
              <a:tblGrid>
                <a:gridCol w="759111">
                  <a:extLst>
                    <a:ext uri="{9D8B030D-6E8A-4147-A177-3AD203B41FA5}">
                      <a16:colId xmlns:a16="http://schemas.microsoft.com/office/drawing/2014/main" val="2507148235"/>
                    </a:ext>
                  </a:extLst>
                </a:gridCol>
                <a:gridCol w="759111">
                  <a:extLst>
                    <a:ext uri="{9D8B030D-6E8A-4147-A177-3AD203B41FA5}">
                      <a16:colId xmlns:a16="http://schemas.microsoft.com/office/drawing/2014/main" val="1716259068"/>
                    </a:ext>
                  </a:extLst>
                </a:gridCol>
                <a:gridCol w="759111">
                  <a:extLst>
                    <a:ext uri="{9D8B030D-6E8A-4147-A177-3AD203B41FA5}">
                      <a16:colId xmlns:a16="http://schemas.microsoft.com/office/drawing/2014/main" val="1936847701"/>
                    </a:ext>
                  </a:extLst>
                </a:gridCol>
                <a:gridCol w="759111">
                  <a:extLst>
                    <a:ext uri="{9D8B030D-6E8A-4147-A177-3AD203B41FA5}">
                      <a16:colId xmlns:a16="http://schemas.microsoft.com/office/drawing/2014/main" val="2130697714"/>
                    </a:ext>
                  </a:extLst>
                </a:gridCol>
                <a:gridCol w="759111">
                  <a:extLst>
                    <a:ext uri="{9D8B030D-6E8A-4147-A177-3AD203B41FA5}">
                      <a16:colId xmlns:a16="http://schemas.microsoft.com/office/drawing/2014/main" val="2894932345"/>
                    </a:ext>
                  </a:extLst>
                </a:gridCol>
                <a:gridCol w="759111">
                  <a:extLst>
                    <a:ext uri="{9D8B030D-6E8A-4147-A177-3AD203B41FA5}">
                      <a16:colId xmlns:a16="http://schemas.microsoft.com/office/drawing/2014/main" val="1773890235"/>
                    </a:ext>
                  </a:extLst>
                </a:gridCol>
                <a:gridCol w="759111">
                  <a:extLst>
                    <a:ext uri="{9D8B030D-6E8A-4147-A177-3AD203B41FA5}">
                      <a16:colId xmlns:a16="http://schemas.microsoft.com/office/drawing/2014/main" val="2968169805"/>
                    </a:ext>
                  </a:extLst>
                </a:gridCol>
                <a:gridCol w="759111">
                  <a:extLst>
                    <a:ext uri="{9D8B030D-6E8A-4147-A177-3AD203B41FA5}">
                      <a16:colId xmlns:a16="http://schemas.microsoft.com/office/drawing/2014/main" val="4164544969"/>
                    </a:ext>
                  </a:extLst>
                </a:gridCol>
              </a:tblGrid>
              <a:tr h="989850">
                <a:tc>
                  <a:txBody>
                    <a:bodyPr/>
                    <a:lstStyle/>
                    <a:p>
                      <a:pPr algn="ctr"/>
                      <a:r>
                        <a:rPr lang="en-US" sz="1400"/>
                        <a:t>Feb 2023</a:t>
                      </a:r>
                    </a:p>
                  </a:txBody>
                  <a:tcPr/>
                </a:tc>
                <a:tc>
                  <a:txBody>
                    <a:bodyPr/>
                    <a:lstStyle/>
                    <a:p>
                      <a:pPr algn="ctr"/>
                      <a:r>
                        <a:rPr lang="en-US" sz="1400"/>
                        <a:t>Mar</a:t>
                      </a:r>
                    </a:p>
                    <a:p>
                      <a:pPr algn="ctr"/>
                      <a:r>
                        <a:rPr lang="en-US" sz="1400"/>
                        <a:t>2023</a:t>
                      </a:r>
                    </a:p>
                  </a:txBody>
                  <a:tcPr/>
                </a:tc>
                <a:tc>
                  <a:txBody>
                    <a:bodyPr/>
                    <a:lstStyle/>
                    <a:p>
                      <a:pPr algn="ctr"/>
                      <a:r>
                        <a:rPr lang="en-US" sz="1400"/>
                        <a:t>Apr 2023</a:t>
                      </a:r>
                    </a:p>
                  </a:txBody>
                  <a:tcPr/>
                </a:tc>
                <a:tc>
                  <a:txBody>
                    <a:bodyPr/>
                    <a:lstStyle/>
                    <a:p>
                      <a:pPr algn="ctr"/>
                      <a:r>
                        <a:rPr lang="en-US" sz="1400"/>
                        <a:t>May 2023</a:t>
                      </a:r>
                    </a:p>
                  </a:txBody>
                  <a:tcPr/>
                </a:tc>
                <a:tc>
                  <a:txBody>
                    <a:bodyPr/>
                    <a:lstStyle/>
                    <a:p>
                      <a:pPr algn="ctr"/>
                      <a:r>
                        <a:rPr lang="en-US" sz="1400"/>
                        <a:t>Jun 2023</a:t>
                      </a:r>
                    </a:p>
                  </a:txBody>
                  <a:tcPr/>
                </a:tc>
                <a:tc>
                  <a:txBody>
                    <a:bodyPr/>
                    <a:lstStyle/>
                    <a:p>
                      <a:pPr algn="ctr"/>
                      <a:r>
                        <a:rPr lang="en-US" sz="1400"/>
                        <a:t>Jul 2023</a:t>
                      </a:r>
                    </a:p>
                  </a:txBody>
                  <a:tcPr/>
                </a:tc>
                <a:tc>
                  <a:txBody>
                    <a:bodyPr/>
                    <a:lstStyle/>
                    <a:p>
                      <a:pPr algn="ctr"/>
                      <a:r>
                        <a:rPr lang="en-US" sz="1400"/>
                        <a:t>Aug 2023</a:t>
                      </a:r>
                    </a:p>
                  </a:txBody>
                  <a:tcPr/>
                </a:tc>
                <a:tc>
                  <a:txBody>
                    <a:bodyPr/>
                    <a:lstStyle/>
                    <a:p>
                      <a:pPr algn="ctr"/>
                      <a:r>
                        <a:rPr lang="en-US" sz="1400"/>
                        <a:t>Sep 2023</a:t>
                      </a:r>
                    </a:p>
                  </a:txBody>
                  <a:tcPr/>
                </a:tc>
                <a:extLst>
                  <a:ext uri="{0D108BD9-81ED-4DB2-BD59-A6C34878D82A}">
                    <a16:rowId xmlns:a16="http://schemas.microsoft.com/office/drawing/2014/main" val="1835382513"/>
                  </a:ext>
                </a:extLst>
              </a:tr>
            </a:tbl>
          </a:graphicData>
        </a:graphic>
      </p:graphicFrame>
      <p:sp>
        <p:nvSpPr>
          <p:cNvPr id="47" name="Rectangle 46">
            <a:extLst>
              <a:ext uri="{FF2B5EF4-FFF2-40B4-BE49-F238E27FC236}">
                <a16:creationId xmlns:a16="http://schemas.microsoft.com/office/drawing/2014/main" id="{EB354E0B-43AC-48F8-B44A-02A67A769A1F}"/>
              </a:ext>
            </a:extLst>
          </p:cNvPr>
          <p:cNvSpPr/>
          <p:nvPr/>
        </p:nvSpPr>
        <p:spPr>
          <a:xfrm>
            <a:off x="22050" y="3435836"/>
            <a:ext cx="1506738" cy="13746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C140FBCD-9E2D-42D0-ACED-FA4CF39846AA}"/>
              </a:ext>
            </a:extLst>
          </p:cNvPr>
          <p:cNvSpPr/>
          <p:nvPr/>
        </p:nvSpPr>
        <p:spPr>
          <a:xfrm>
            <a:off x="1540413" y="3432392"/>
            <a:ext cx="2264737" cy="13705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E65854B6-2BC2-45F9-BAB2-B50A560E3692}"/>
              </a:ext>
            </a:extLst>
          </p:cNvPr>
          <p:cNvSpPr/>
          <p:nvPr/>
        </p:nvSpPr>
        <p:spPr>
          <a:xfrm>
            <a:off x="3817992" y="3434389"/>
            <a:ext cx="2271183" cy="13568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678D8E9C-8C1A-481C-B1FB-0BB118369AE1}"/>
              </a:ext>
            </a:extLst>
          </p:cNvPr>
          <p:cNvSpPr/>
          <p:nvPr/>
        </p:nvSpPr>
        <p:spPr>
          <a:xfrm>
            <a:off x="6095921" y="3435202"/>
            <a:ext cx="2224705" cy="138099"/>
          </a:xfrm>
          <a:prstGeom prst="rect">
            <a:avLst/>
          </a:prstGeom>
          <a:solidFill>
            <a:srgbClr val="86A4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A93527C5-31D4-4CF5-B245-04C7682E77FE}"/>
              </a:ext>
            </a:extLst>
          </p:cNvPr>
          <p:cNvSpPr/>
          <p:nvPr/>
        </p:nvSpPr>
        <p:spPr>
          <a:xfrm>
            <a:off x="8325268" y="3434470"/>
            <a:ext cx="3834096" cy="13067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118CD80B-A422-4BBC-9E15-A99A6664CB9F}"/>
              </a:ext>
            </a:extLst>
          </p:cNvPr>
          <p:cNvSpPr txBox="1"/>
          <p:nvPr/>
        </p:nvSpPr>
        <p:spPr>
          <a:xfrm>
            <a:off x="438251" y="3400521"/>
            <a:ext cx="781490" cy="215444"/>
          </a:xfrm>
          <a:prstGeom prst="rect">
            <a:avLst/>
          </a:prstGeom>
          <a:noFill/>
        </p:spPr>
        <p:txBody>
          <a:bodyPr wrap="square" rtlCol="0">
            <a:spAutoFit/>
          </a:bodyPr>
          <a:lstStyle/>
          <a:p>
            <a:pPr algn="ctr"/>
            <a:r>
              <a:rPr lang="en-US" sz="800">
                <a:latin typeface="Arial" panose="020B0604020202020204" pitchFamily="34" charset="0"/>
                <a:cs typeface="Arial" panose="020B0604020202020204" pitchFamily="34" charset="0"/>
              </a:rPr>
              <a:t>FMAP 6.5%</a:t>
            </a:r>
          </a:p>
        </p:txBody>
      </p:sp>
      <p:sp>
        <p:nvSpPr>
          <p:cNvPr id="40" name="TextBox 39">
            <a:extLst>
              <a:ext uri="{FF2B5EF4-FFF2-40B4-BE49-F238E27FC236}">
                <a16:creationId xmlns:a16="http://schemas.microsoft.com/office/drawing/2014/main" id="{4D70B3BA-68F4-4D77-923F-91D7AF889B56}"/>
              </a:ext>
            </a:extLst>
          </p:cNvPr>
          <p:cNvSpPr txBox="1"/>
          <p:nvPr/>
        </p:nvSpPr>
        <p:spPr>
          <a:xfrm>
            <a:off x="1766350" y="3402179"/>
            <a:ext cx="1862807" cy="215444"/>
          </a:xfrm>
          <a:prstGeom prst="rect">
            <a:avLst/>
          </a:prstGeom>
          <a:noFill/>
        </p:spPr>
        <p:txBody>
          <a:bodyPr wrap="square" rtlCol="0">
            <a:spAutoFit/>
          </a:bodyPr>
          <a:lstStyle/>
          <a:p>
            <a:pPr algn="ctr"/>
            <a:r>
              <a:rPr lang="en-US" sz="800">
                <a:latin typeface="Arial" panose="020B0604020202020204" pitchFamily="34" charset="0"/>
                <a:cs typeface="Arial" panose="020B0604020202020204" pitchFamily="34" charset="0"/>
              </a:rPr>
              <a:t>FMAP 5%</a:t>
            </a:r>
          </a:p>
        </p:txBody>
      </p:sp>
      <p:sp>
        <p:nvSpPr>
          <p:cNvPr id="61" name="TextBox 60">
            <a:extLst>
              <a:ext uri="{FF2B5EF4-FFF2-40B4-BE49-F238E27FC236}">
                <a16:creationId xmlns:a16="http://schemas.microsoft.com/office/drawing/2014/main" id="{25948B13-199A-487E-B669-306372E2B07B}"/>
              </a:ext>
            </a:extLst>
          </p:cNvPr>
          <p:cNvSpPr txBox="1"/>
          <p:nvPr/>
        </p:nvSpPr>
        <p:spPr>
          <a:xfrm>
            <a:off x="4018551" y="3399117"/>
            <a:ext cx="1862807" cy="215444"/>
          </a:xfrm>
          <a:prstGeom prst="rect">
            <a:avLst/>
          </a:prstGeom>
          <a:noFill/>
        </p:spPr>
        <p:txBody>
          <a:bodyPr wrap="square" rtlCol="0">
            <a:spAutoFit/>
          </a:bodyPr>
          <a:lstStyle/>
          <a:p>
            <a:pPr algn="ctr"/>
            <a:r>
              <a:rPr lang="en-US" sz="800">
                <a:latin typeface="Arial" panose="020B0604020202020204" pitchFamily="34" charset="0"/>
                <a:cs typeface="Arial" panose="020B0604020202020204" pitchFamily="34" charset="0"/>
              </a:rPr>
              <a:t>FMAP 2.5%</a:t>
            </a:r>
          </a:p>
        </p:txBody>
      </p:sp>
      <p:sp>
        <p:nvSpPr>
          <p:cNvPr id="41" name="TextBox 40">
            <a:extLst>
              <a:ext uri="{FF2B5EF4-FFF2-40B4-BE49-F238E27FC236}">
                <a16:creationId xmlns:a16="http://schemas.microsoft.com/office/drawing/2014/main" id="{A6CE3B29-45CE-4E36-B37A-50513D08B494}"/>
              </a:ext>
            </a:extLst>
          </p:cNvPr>
          <p:cNvSpPr txBox="1"/>
          <p:nvPr/>
        </p:nvSpPr>
        <p:spPr>
          <a:xfrm>
            <a:off x="6292577" y="3399117"/>
            <a:ext cx="1862807" cy="215444"/>
          </a:xfrm>
          <a:prstGeom prst="rect">
            <a:avLst/>
          </a:prstGeom>
          <a:noFill/>
        </p:spPr>
        <p:txBody>
          <a:bodyPr wrap="square" rtlCol="0">
            <a:spAutoFit/>
          </a:bodyPr>
          <a:lstStyle/>
          <a:p>
            <a:pPr algn="ctr"/>
            <a:r>
              <a:rPr lang="en-US" sz="800">
                <a:latin typeface="Arial" panose="020B0604020202020204" pitchFamily="34" charset="0"/>
                <a:cs typeface="Arial" panose="020B0604020202020204" pitchFamily="34" charset="0"/>
              </a:rPr>
              <a:t>FMAP 1.5%</a:t>
            </a:r>
          </a:p>
        </p:txBody>
      </p:sp>
      <p:sp>
        <p:nvSpPr>
          <p:cNvPr id="46" name="TextBox 45">
            <a:extLst>
              <a:ext uri="{FF2B5EF4-FFF2-40B4-BE49-F238E27FC236}">
                <a16:creationId xmlns:a16="http://schemas.microsoft.com/office/drawing/2014/main" id="{65D6DDC3-26E0-4343-AEC9-8E3C44B786AD}"/>
              </a:ext>
            </a:extLst>
          </p:cNvPr>
          <p:cNvSpPr txBox="1"/>
          <p:nvPr/>
        </p:nvSpPr>
        <p:spPr>
          <a:xfrm>
            <a:off x="9686067" y="3392349"/>
            <a:ext cx="1862807" cy="215444"/>
          </a:xfrm>
          <a:prstGeom prst="rect">
            <a:avLst/>
          </a:prstGeom>
          <a:noFill/>
        </p:spPr>
        <p:txBody>
          <a:bodyPr wrap="square" rtlCol="0">
            <a:spAutoFit/>
          </a:bodyPr>
          <a:lstStyle/>
          <a:p>
            <a:pPr algn="ctr"/>
            <a:r>
              <a:rPr lang="en-US" sz="800">
                <a:latin typeface="Arial" panose="020B0604020202020204" pitchFamily="34" charset="0"/>
                <a:cs typeface="Arial" panose="020B0604020202020204" pitchFamily="34" charset="0"/>
              </a:rPr>
              <a:t>No enhanced FMAP</a:t>
            </a:r>
          </a:p>
        </p:txBody>
      </p:sp>
      <p:cxnSp>
        <p:nvCxnSpPr>
          <p:cNvPr id="67" name="Straight Connector 66">
            <a:extLst>
              <a:ext uri="{FF2B5EF4-FFF2-40B4-BE49-F238E27FC236}">
                <a16:creationId xmlns:a16="http://schemas.microsoft.com/office/drawing/2014/main" id="{458D6D55-21E3-405E-8667-3B45A89B8FDC}"/>
              </a:ext>
            </a:extLst>
          </p:cNvPr>
          <p:cNvCxnSpPr>
            <a:cxnSpLocks/>
            <a:stCxn id="135" idx="3"/>
          </p:cNvCxnSpPr>
          <p:nvPr/>
        </p:nvCxnSpPr>
        <p:spPr>
          <a:xfrm flipV="1">
            <a:off x="9385664" y="4659399"/>
            <a:ext cx="135247" cy="303054"/>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B068DD1C-C608-4192-92B1-F025316B982E}"/>
              </a:ext>
            </a:extLst>
          </p:cNvPr>
          <p:cNvCxnSpPr>
            <a:cxnSpLocks/>
          </p:cNvCxnSpPr>
          <p:nvPr/>
        </p:nvCxnSpPr>
        <p:spPr>
          <a:xfrm>
            <a:off x="11170418" y="3656924"/>
            <a:ext cx="0" cy="1372413"/>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5FBD07CC-CA34-4915-A5DB-5F4C980F152D}"/>
              </a:ext>
            </a:extLst>
          </p:cNvPr>
          <p:cNvCxnSpPr>
            <a:cxnSpLocks/>
            <a:stCxn id="132" idx="3"/>
          </p:cNvCxnSpPr>
          <p:nvPr/>
        </p:nvCxnSpPr>
        <p:spPr>
          <a:xfrm flipV="1">
            <a:off x="10731326" y="5029337"/>
            <a:ext cx="439092" cy="776045"/>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142CDBA8-DC31-4A6E-9F8C-A83D63FECC81}"/>
              </a:ext>
            </a:extLst>
          </p:cNvPr>
          <p:cNvCxnSpPr>
            <a:cxnSpLocks/>
          </p:cNvCxnSpPr>
          <p:nvPr/>
        </p:nvCxnSpPr>
        <p:spPr>
          <a:xfrm>
            <a:off x="1592369" y="2068963"/>
            <a:ext cx="0" cy="769834"/>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D405CB81-0DA2-46D9-BF5A-EE51FE746458}"/>
              </a:ext>
            </a:extLst>
          </p:cNvPr>
          <p:cNvCxnSpPr>
            <a:cxnSpLocks/>
          </p:cNvCxnSpPr>
          <p:nvPr/>
        </p:nvCxnSpPr>
        <p:spPr>
          <a:xfrm>
            <a:off x="8685253" y="2159842"/>
            <a:ext cx="276299" cy="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F8149F8B-7DAB-471C-9B8F-978E68E48344}"/>
              </a:ext>
            </a:extLst>
          </p:cNvPr>
          <p:cNvCxnSpPr>
            <a:cxnSpLocks/>
          </p:cNvCxnSpPr>
          <p:nvPr/>
        </p:nvCxnSpPr>
        <p:spPr>
          <a:xfrm flipV="1">
            <a:off x="2030519" y="1935302"/>
            <a:ext cx="806004" cy="237061"/>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7426788C-62E8-43AC-8000-9F34A3AD6BF9}"/>
              </a:ext>
            </a:extLst>
          </p:cNvPr>
          <p:cNvCxnSpPr>
            <a:cxnSpLocks/>
          </p:cNvCxnSpPr>
          <p:nvPr/>
        </p:nvCxnSpPr>
        <p:spPr>
          <a:xfrm>
            <a:off x="2030519" y="2173942"/>
            <a:ext cx="0" cy="575274"/>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88" name="Rectangle 87">
            <a:extLst>
              <a:ext uri="{FF2B5EF4-FFF2-40B4-BE49-F238E27FC236}">
                <a16:creationId xmlns:a16="http://schemas.microsoft.com/office/drawing/2014/main" id="{CA44CA59-9533-4C6D-80E4-C90586BFB318}"/>
              </a:ext>
            </a:extLst>
          </p:cNvPr>
          <p:cNvSpPr/>
          <p:nvPr/>
        </p:nvSpPr>
        <p:spPr>
          <a:xfrm>
            <a:off x="2842500" y="1840168"/>
            <a:ext cx="2043252" cy="4782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9" name="TextBox 88">
            <a:extLst>
              <a:ext uri="{FF2B5EF4-FFF2-40B4-BE49-F238E27FC236}">
                <a16:creationId xmlns:a16="http://schemas.microsoft.com/office/drawing/2014/main" id="{E64C3FE7-B488-40B5-9535-70124BB552CF}"/>
              </a:ext>
            </a:extLst>
          </p:cNvPr>
          <p:cNvSpPr txBox="1"/>
          <p:nvPr/>
        </p:nvSpPr>
        <p:spPr>
          <a:xfrm>
            <a:off x="2842500" y="1650289"/>
            <a:ext cx="2046122" cy="184666"/>
          </a:xfrm>
          <a:prstGeom prst="rect">
            <a:avLst/>
          </a:prstGeom>
          <a:solidFill>
            <a:srgbClr val="0070C0"/>
          </a:solidFill>
          <a:ln>
            <a:solidFill>
              <a:srgbClr val="002060"/>
            </a:solidFill>
          </a:ln>
        </p:spPr>
        <p:txBody>
          <a:bodyPr wrap="square" rtlCol="0">
            <a:spAutoFit/>
          </a:bodyPr>
          <a:lstStyle/>
          <a:p>
            <a:pPr algn="ctr"/>
            <a:r>
              <a:rPr lang="en-US" sz="600">
                <a:solidFill>
                  <a:schemeClr val="bg1">
                    <a:lumMod val="95000"/>
                  </a:schemeClr>
                </a:solidFill>
                <a:latin typeface="Arial" panose="020B0604020202020204" pitchFamily="34" charset="0"/>
                <a:cs typeface="Arial" panose="020B0604020202020204" pitchFamily="34" charset="0"/>
              </a:rPr>
              <a:t>April 19</a:t>
            </a:r>
          </a:p>
        </p:txBody>
      </p:sp>
      <p:sp>
        <p:nvSpPr>
          <p:cNvPr id="90" name="TextBox 89">
            <a:extLst>
              <a:ext uri="{FF2B5EF4-FFF2-40B4-BE49-F238E27FC236}">
                <a16:creationId xmlns:a16="http://schemas.microsoft.com/office/drawing/2014/main" id="{5FD344FE-3A69-4EDE-B603-6F4440E16A76}"/>
              </a:ext>
            </a:extLst>
          </p:cNvPr>
          <p:cNvSpPr txBox="1"/>
          <p:nvPr/>
        </p:nvSpPr>
        <p:spPr>
          <a:xfrm>
            <a:off x="2846914" y="1799212"/>
            <a:ext cx="2002018" cy="553998"/>
          </a:xfrm>
          <a:prstGeom prst="rect">
            <a:avLst/>
          </a:prstGeom>
          <a:noFill/>
        </p:spPr>
        <p:txBody>
          <a:bodyPr wrap="square" rtlCol="0">
            <a:spAutoFit/>
          </a:bodyPr>
          <a:lstStyle/>
          <a:p>
            <a:pPr algn="ctr"/>
            <a:r>
              <a:rPr lang="en-US" sz="1000">
                <a:latin typeface="Arial" panose="020B0604020202020204" pitchFamily="34" charset="0"/>
                <a:cs typeface="Arial" panose="020B0604020202020204" pitchFamily="34" charset="0"/>
              </a:rPr>
              <a:t>Medicaid closure notices sent providing ten-day Adverse Action notice</a:t>
            </a:r>
          </a:p>
        </p:txBody>
      </p:sp>
      <p:sp>
        <p:nvSpPr>
          <p:cNvPr id="10" name="TextBox 9">
            <a:extLst>
              <a:ext uri="{FF2B5EF4-FFF2-40B4-BE49-F238E27FC236}">
                <a16:creationId xmlns:a16="http://schemas.microsoft.com/office/drawing/2014/main" id="{96BF9B8C-AF77-4BC1-B467-829077C0883D}"/>
              </a:ext>
            </a:extLst>
          </p:cNvPr>
          <p:cNvSpPr txBox="1"/>
          <p:nvPr/>
        </p:nvSpPr>
        <p:spPr>
          <a:xfrm>
            <a:off x="438251" y="233860"/>
            <a:ext cx="11443367" cy="535531"/>
          </a:xfrm>
          <a:prstGeom prst="rect">
            <a:avLst/>
          </a:prstGeom>
          <a:noFill/>
        </p:spPr>
        <p:txBody>
          <a:bodyPr wrap="square" rtlCol="0">
            <a:spAutoFit/>
          </a:bodyPr>
          <a:lstStyle/>
          <a:p>
            <a:pPr algn="ctr" defTabSz="914377">
              <a:lnSpc>
                <a:spcPct val="90000"/>
              </a:lnSpc>
              <a:spcBef>
                <a:spcPct val="0"/>
              </a:spcBef>
            </a:pPr>
            <a:r>
              <a:rPr lang="en-US" sz="3200">
                <a:solidFill>
                  <a:srgbClr val="002060"/>
                </a:solidFill>
                <a:latin typeface="Arial Black" panose="020B0A04020102020204" pitchFamily="34" charset="0"/>
                <a:ea typeface="+mj-ea"/>
                <a:cs typeface="Arial" panose="020B0604020202020204" pitchFamily="34" charset="0"/>
              </a:rPr>
              <a:t>Florida’s Medicaid Redetermination Operations</a:t>
            </a:r>
          </a:p>
        </p:txBody>
      </p:sp>
    </p:spTree>
    <p:extLst>
      <p:ext uri="{BB962C8B-B14F-4D97-AF65-F5344CB8AC3E}">
        <p14:creationId xmlns:p14="http://schemas.microsoft.com/office/powerpoint/2010/main" val="839365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A3E4B2-9FBC-4CBB-2798-14AAAE52ED80}"/>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7225DC32-A42C-468B-BC14-F35356C62F5E}" type="slidenum">
              <a:rPr lang="en-US"/>
              <a:pPr>
                <a:spcAft>
                  <a:spcPts val="600"/>
                </a:spcAft>
              </a:pPr>
              <a:t>16</a:t>
            </a:fld>
            <a:endParaRPr lang="en-US"/>
          </a:p>
        </p:txBody>
      </p:sp>
      <p:pic>
        <p:nvPicPr>
          <p:cNvPr id="3" name="Picture 2" descr="A picture containing timeline&#10;&#10;Description automatically generated">
            <a:extLst>
              <a:ext uri="{FF2B5EF4-FFF2-40B4-BE49-F238E27FC236}">
                <a16:creationId xmlns:a16="http://schemas.microsoft.com/office/drawing/2014/main" id="{139C4CD7-9286-4AFD-A3F1-1F89D540C3A3}"/>
              </a:ext>
            </a:extLst>
          </p:cNvPr>
          <p:cNvPicPr>
            <a:picLocks noChangeAspect="1"/>
          </p:cNvPicPr>
          <p:nvPr/>
        </p:nvPicPr>
        <p:blipFill>
          <a:blip r:embed="rId2"/>
          <a:stretch>
            <a:fillRect/>
          </a:stretch>
        </p:blipFill>
        <p:spPr>
          <a:xfrm>
            <a:off x="264406" y="0"/>
            <a:ext cx="11832114" cy="6858000"/>
          </a:xfrm>
          <a:prstGeom prst="rect">
            <a:avLst/>
          </a:prstGeom>
        </p:spPr>
      </p:pic>
    </p:spTree>
    <p:extLst>
      <p:ext uri="{BB962C8B-B14F-4D97-AF65-F5344CB8AC3E}">
        <p14:creationId xmlns:p14="http://schemas.microsoft.com/office/powerpoint/2010/main" val="246068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2FDC1A6-0EC8-46A8-BCC4-E75C8C1FAC2C}"/>
              </a:ext>
            </a:extLst>
          </p:cNvPr>
          <p:cNvSpPr>
            <a:spLocks noGrp="1"/>
          </p:cNvSpPr>
          <p:nvPr>
            <p:ph type="ctrTitle"/>
          </p:nvPr>
        </p:nvSpPr>
        <p:spPr>
          <a:xfrm>
            <a:off x="0" y="178469"/>
            <a:ext cx="12192000" cy="1857375"/>
          </a:xfrm>
        </p:spPr>
        <p:txBody>
          <a:bodyPr anchor="ctr">
            <a:normAutofit/>
          </a:bodyPr>
          <a:lstStyle/>
          <a:p>
            <a:r>
              <a:rPr lang="en-US" sz="3200">
                <a:solidFill>
                  <a:srgbClr val="002060"/>
                </a:solidFill>
                <a:latin typeface="Arial Black" panose="020B0A04020102020204" pitchFamily="34" charset="0"/>
                <a:cs typeface="Arial" panose="020B0604020202020204" pitchFamily="34" charset="0"/>
              </a:rPr>
              <a:t>Strategies for Partners</a:t>
            </a:r>
          </a:p>
        </p:txBody>
      </p:sp>
      <p:sp>
        <p:nvSpPr>
          <p:cNvPr id="3" name="Subtitle 2">
            <a:extLst>
              <a:ext uri="{FF2B5EF4-FFF2-40B4-BE49-F238E27FC236}">
                <a16:creationId xmlns:a16="http://schemas.microsoft.com/office/drawing/2014/main" id="{BD45A171-CEE6-43A2-AD17-EDE011578DAF}"/>
              </a:ext>
            </a:extLst>
          </p:cNvPr>
          <p:cNvSpPr>
            <a:spLocks noGrp="1"/>
          </p:cNvSpPr>
          <p:nvPr>
            <p:ph type="subTitle" idx="1"/>
          </p:nvPr>
        </p:nvSpPr>
        <p:spPr>
          <a:xfrm>
            <a:off x="3570515" y="1307337"/>
            <a:ext cx="5059680" cy="550038"/>
          </a:xfrm>
        </p:spPr>
        <p:txBody>
          <a:bodyPr anchor="ctr">
            <a:normAutofit/>
          </a:bodyPr>
          <a:lstStyle/>
          <a:p>
            <a:r>
              <a:rPr lang="en-US" sz="2100" b="1">
                <a:solidFill>
                  <a:schemeClr val="bg1"/>
                </a:solidFill>
                <a:latin typeface="Arial" panose="020B0604020202020204" pitchFamily="34" charset="0"/>
                <a:cs typeface="Arial" panose="020B0604020202020204" pitchFamily="34" charset="0"/>
              </a:rPr>
              <a:t>Subheads Here</a:t>
            </a:r>
          </a:p>
        </p:txBody>
      </p:sp>
      <p:pic>
        <p:nvPicPr>
          <p:cNvPr id="6" name="Picture 5" descr="Logo, icon&#10;&#10;Description automatically generated">
            <a:extLst>
              <a:ext uri="{FF2B5EF4-FFF2-40B4-BE49-F238E27FC236}">
                <a16:creationId xmlns:a16="http://schemas.microsoft.com/office/drawing/2014/main" id="{A1EA171E-0FD5-488C-9256-D54EBFC15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5628" y="5806299"/>
            <a:ext cx="694811" cy="696831"/>
          </a:xfrm>
          <a:prstGeom prst="rect">
            <a:avLst/>
          </a:prstGeom>
        </p:spPr>
      </p:pic>
      <p:sp>
        <p:nvSpPr>
          <p:cNvPr id="14" name="TextBox 13">
            <a:extLst>
              <a:ext uri="{FF2B5EF4-FFF2-40B4-BE49-F238E27FC236}">
                <a16:creationId xmlns:a16="http://schemas.microsoft.com/office/drawing/2014/main" id="{437E0D48-8465-46BE-BB16-79735DD76BA2}"/>
              </a:ext>
            </a:extLst>
          </p:cNvPr>
          <p:cNvSpPr txBox="1"/>
          <p:nvPr/>
        </p:nvSpPr>
        <p:spPr>
          <a:xfrm>
            <a:off x="730253" y="1582356"/>
            <a:ext cx="10740203" cy="4524315"/>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
                <a:srgbClr val="4472C4">
                  <a:lumMod val="60000"/>
                  <a:lumOff val="40000"/>
                </a:srgbClr>
              </a:buClr>
              <a:buSzTx/>
              <a:tabLst/>
              <a:defRPr/>
            </a:pPr>
            <a:r>
              <a:rPr kumimoji="0" lang="en-US" sz="2400" b="0" i="0" u="none" strike="noStrike" kern="1200" cap="none" spc="0" normalizeH="0" baseline="0" noProof="0">
                <a:ln>
                  <a:noFill/>
                </a:ln>
                <a:solidFill>
                  <a:srgbClr val="44546A">
                    <a:lumMod val="50000"/>
                  </a:srgbClr>
                </a:solidFill>
                <a:effectLst/>
                <a:uLnTx/>
                <a:uFillTx/>
                <a:latin typeface="Arial" panose="020B0604020202020204" pitchFamily="34" charset="0"/>
                <a:ea typeface="Aktiv Grotesk" panose="020B0504020202020204" pitchFamily="34" charset="0"/>
                <a:cs typeface="Arial" panose="020B0604020202020204" pitchFamily="34" charset="0"/>
              </a:rPr>
              <a:t>Ensure Customer Contact Information is up-to-date</a:t>
            </a:r>
          </a:p>
          <a:p>
            <a:pPr marL="800100" lvl="1" indent="-342900">
              <a:buClr>
                <a:srgbClr val="4472C4">
                  <a:lumMod val="60000"/>
                  <a:lumOff val="40000"/>
                </a:srgbClr>
              </a:buClr>
              <a:buFont typeface="Arial" panose="020B0604020202020204" pitchFamily="34" charset="0"/>
              <a:buChar char="•"/>
              <a:defRPr/>
            </a:pPr>
            <a:r>
              <a:rPr kumimoji="0" lang="en-US" sz="2400" b="0" i="0" u="none" strike="noStrike" kern="1200" cap="none" spc="0" normalizeH="0" baseline="0" noProof="0">
                <a:ln>
                  <a:noFill/>
                </a:ln>
                <a:solidFill>
                  <a:srgbClr val="44546A">
                    <a:lumMod val="50000"/>
                  </a:srgbClr>
                </a:solidFill>
                <a:effectLst/>
                <a:uLnTx/>
                <a:uFillTx/>
                <a:latin typeface="Arial" panose="020B0604020202020204" pitchFamily="34" charset="0"/>
                <a:ea typeface="Aktiv Grotesk" panose="020B0504020202020204" pitchFamily="34" charset="0"/>
                <a:cs typeface="Arial" panose="020B0604020202020204" pitchFamily="34" charset="0"/>
              </a:rPr>
              <a:t>Assist with updating address on the DCF customer portal</a:t>
            </a:r>
          </a:p>
          <a:p>
            <a:pPr marR="0" lvl="0" algn="l" defTabSz="914400" rtl="0" eaLnBrk="1" fontAlgn="auto" latinLnBrk="0" hangingPunct="1">
              <a:lnSpc>
                <a:spcPct val="100000"/>
              </a:lnSpc>
              <a:spcBef>
                <a:spcPts val="0"/>
              </a:spcBef>
              <a:spcAft>
                <a:spcPts val="0"/>
              </a:spcAft>
              <a:buClr>
                <a:srgbClr val="4472C4">
                  <a:lumMod val="60000"/>
                  <a:lumOff val="40000"/>
                </a:srgbClr>
              </a:buClr>
              <a:buSzTx/>
              <a:tabLst/>
              <a:defRPr/>
            </a:pPr>
            <a:r>
              <a:rPr kumimoji="0" lang="en-US" sz="2400" b="0" i="0" u="none" strike="noStrike" kern="1200" cap="none" spc="0" normalizeH="0" baseline="0" noProof="0">
                <a:ln>
                  <a:noFill/>
                </a:ln>
                <a:solidFill>
                  <a:srgbClr val="44546A">
                    <a:lumMod val="50000"/>
                  </a:srgbClr>
                </a:solidFill>
                <a:effectLst/>
                <a:uLnTx/>
                <a:uFillTx/>
                <a:latin typeface="Arial" panose="020B0604020202020204" pitchFamily="34" charset="0"/>
                <a:ea typeface="Aktiv Grotesk" panose="020B0504020202020204" pitchFamily="34" charset="0"/>
                <a:cs typeface="Arial" panose="020B0604020202020204" pitchFamily="34" charset="0"/>
              </a:rPr>
              <a:t>Stay Informed </a:t>
            </a:r>
          </a:p>
          <a:p>
            <a:pPr marL="800100" lvl="1" indent="-342900">
              <a:buClr>
                <a:srgbClr val="4472C4">
                  <a:lumMod val="60000"/>
                  <a:lumOff val="40000"/>
                </a:srgbClr>
              </a:buClr>
              <a:buFont typeface="Arial" panose="020B0604020202020204" pitchFamily="34" charset="0"/>
              <a:buChar char="•"/>
              <a:defRPr/>
            </a:pPr>
            <a:r>
              <a:rPr kumimoji="0" lang="en-US" sz="2400" b="0" i="0" u="none" strike="noStrike" kern="1200" cap="none" spc="0" normalizeH="0" baseline="0" noProof="0">
                <a:ln>
                  <a:noFill/>
                </a:ln>
                <a:solidFill>
                  <a:srgbClr val="44546A">
                    <a:lumMod val="50000"/>
                  </a:srgbClr>
                </a:solidFill>
                <a:effectLst/>
                <a:uLnTx/>
                <a:uFillTx/>
                <a:latin typeface="Arial" panose="020B0604020202020204" pitchFamily="34" charset="0"/>
                <a:ea typeface="Aktiv Grotesk" panose="020B0504020202020204" pitchFamily="34" charset="0"/>
                <a:cs typeface="Arial" panose="020B0604020202020204" pitchFamily="34" charset="0"/>
              </a:rPr>
              <a:t>Join DCF’s Medicaid email distribution list </a:t>
            </a:r>
          </a:p>
          <a:p>
            <a:pPr marL="800100" lvl="1" indent="-342900">
              <a:buClr>
                <a:srgbClr val="4472C4">
                  <a:lumMod val="60000"/>
                  <a:lumOff val="40000"/>
                </a:srgbClr>
              </a:buClr>
              <a:buFont typeface="Arial" panose="020B0604020202020204" pitchFamily="34" charset="0"/>
              <a:buChar char="•"/>
              <a:defRPr/>
            </a:pPr>
            <a:r>
              <a:rPr kumimoji="0" lang="en-US" sz="2400" b="0" i="0" u="none" strike="noStrike" kern="1200" cap="none" spc="0" normalizeH="0" baseline="0" noProof="0">
                <a:ln>
                  <a:noFill/>
                </a:ln>
                <a:solidFill>
                  <a:srgbClr val="44546A">
                    <a:lumMod val="50000"/>
                  </a:srgbClr>
                </a:solidFill>
                <a:effectLst/>
                <a:uLnTx/>
                <a:uFillTx/>
                <a:latin typeface="Arial" panose="020B0604020202020204" pitchFamily="34" charset="0"/>
                <a:ea typeface="Aktiv Grotesk" panose="020B0504020202020204" pitchFamily="34" charset="0"/>
                <a:cs typeface="Arial" panose="020B0604020202020204" pitchFamily="34" charset="0"/>
              </a:rPr>
              <a:t>Check our web page for up-to-date information – </a:t>
            </a:r>
            <a:r>
              <a:rPr kumimoji="0" lang="en-US" sz="2400" b="0" i="0" u="none" strike="noStrike" kern="1200" cap="none" spc="0" normalizeH="0" baseline="0" noProof="0">
                <a:ln>
                  <a:noFill/>
                </a:ln>
                <a:solidFill>
                  <a:srgbClr val="44546A">
                    <a:lumMod val="50000"/>
                  </a:srgbClr>
                </a:solidFill>
                <a:effectLst/>
                <a:uLnTx/>
                <a:uFillTx/>
                <a:latin typeface="Arial" panose="020B0604020202020204" pitchFamily="34" charset="0"/>
                <a:ea typeface="Aktiv Grotesk" panose="020B0504020202020204" pitchFamily="34" charset="0"/>
                <a:cs typeface="Arial" panose="020B0604020202020204" pitchFamily="34" charset="0"/>
                <a:hlinkClick r:id="rId3"/>
              </a:rPr>
              <a:t>www.myflfamilies.com/Medicaid</a:t>
            </a:r>
            <a:r>
              <a:rPr kumimoji="0" lang="en-US" sz="2400" b="0" i="0" u="none" strike="noStrike" kern="1200" cap="none" spc="0" normalizeH="0" baseline="0" noProof="0">
                <a:ln>
                  <a:noFill/>
                </a:ln>
                <a:solidFill>
                  <a:srgbClr val="44546A">
                    <a:lumMod val="50000"/>
                  </a:srgbClr>
                </a:solidFill>
                <a:effectLst/>
                <a:uLnTx/>
                <a:uFillTx/>
                <a:latin typeface="Arial" panose="020B0604020202020204" pitchFamily="34" charset="0"/>
                <a:ea typeface="Aktiv Grotesk" panose="020B0504020202020204" pitchFamily="34" charset="0"/>
                <a:cs typeface="Arial" panose="020B0604020202020204" pitchFamily="34" charset="0"/>
              </a:rPr>
              <a:t>  </a:t>
            </a:r>
          </a:p>
          <a:p>
            <a:pPr marL="800100" lvl="1" indent="-342900">
              <a:buClr>
                <a:srgbClr val="4472C4">
                  <a:lumMod val="60000"/>
                  <a:lumOff val="40000"/>
                </a:srgbClr>
              </a:buClr>
              <a:buFont typeface="Arial" panose="020B0604020202020204" pitchFamily="34" charset="0"/>
              <a:buChar char="•"/>
              <a:defRPr/>
            </a:pPr>
            <a:r>
              <a:rPr kumimoji="0" lang="en-US" sz="2400" b="0" i="0" u="none" strike="noStrike" kern="1200" cap="none" spc="0" normalizeH="0" baseline="0" noProof="0">
                <a:ln>
                  <a:noFill/>
                </a:ln>
                <a:solidFill>
                  <a:srgbClr val="44546A">
                    <a:lumMod val="50000"/>
                  </a:srgbClr>
                </a:solidFill>
                <a:effectLst/>
                <a:uLnTx/>
                <a:uFillTx/>
                <a:latin typeface="Arial" panose="020B0604020202020204" pitchFamily="34" charset="0"/>
                <a:ea typeface="Aktiv Grotesk" panose="020B0504020202020204" pitchFamily="34" charset="0"/>
                <a:cs typeface="Arial" panose="020B0604020202020204" pitchFamily="34" charset="0"/>
              </a:rPr>
              <a:t>Participate in informational calls, meetings, and feedback sessions</a:t>
            </a:r>
          </a:p>
          <a:p>
            <a:pPr marL="800100" lvl="1" indent="-342900">
              <a:buClr>
                <a:srgbClr val="4472C4">
                  <a:lumMod val="60000"/>
                  <a:lumOff val="40000"/>
                </a:srgbClr>
              </a:buClr>
              <a:buFont typeface="Arial" panose="020B0604020202020204" pitchFamily="34" charset="0"/>
              <a:buChar char="•"/>
              <a:defRPr/>
            </a:pPr>
            <a:r>
              <a:rPr kumimoji="0" lang="en-US" sz="2400" b="0" i="0" u="none" strike="noStrike" kern="1200" cap="none" spc="0" normalizeH="0" baseline="0" noProof="0">
                <a:ln>
                  <a:noFill/>
                </a:ln>
                <a:solidFill>
                  <a:srgbClr val="44546A">
                    <a:lumMod val="50000"/>
                  </a:srgbClr>
                </a:solidFill>
                <a:effectLst/>
                <a:uLnTx/>
                <a:uFillTx/>
                <a:latin typeface="Arial" panose="020B0604020202020204" pitchFamily="34" charset="0"/>
                <a:ea typeface="Aktiv Grotesk" panose="020B0504020202020204" pitchFamily="34" charset="0"/>
                <a:cs typeface="Arial" panose="020B0604020202020204" pitchFamily="34" charset="0"/>
              </a:rPr>
              <a:t>Flyers, social media posts, and content creation to be shared with customers seeking assistance</a:t>
            </a:r>
          </a:p>
          <a:p>
            <a:pPr marR="0" lvl="0" algn="l" defTabSz="914400" rtl="0" eaLnBrk="1" fontAlgn="auto" latinLnBrk="0" hangingPunct="1">
              <a:lnSpc>
                <a:spcPct val="100000"/>
              </a:lnSpc>
              <a:spcBef>
                <a:spcPts val="0"/>
              </a:spcBef>
              <a:spcAft>
                <a:spcPts val="0"/>
              </a:spcAft>
              <a:buClr>
                <a:srgbClr val="4472C4">
                  <a:lumMod val="60000"/>
                  <a:lumOff val="40000"/>
                </a:srgbClr>
              </a:buClr>
              <a:buSzTx/>
              <a:tabLst/>
              <a:defRPr/>
            </a:pPr>
            <a:r>
              <a:rPr kumimoji="0" lang="en-US" sz="2400" b="0" i="0" u="none" strike="noStrike" kern="1200" cap="none" spc="0" normalizeH="0" baseline="0" noProof="0">
                <a:ln>
                  <a:noFill/>
                </a:ln>
                <a:solidFill>
                  <a:srgbClr val="44546A">
                    <a:lumMod val="50000"/>
                  </a:srgbClr>
                </a:solidFill>
                <a:effectLst/>
                <a:uLnTx/>
                <a:uFillTx/>
                <a:latin typeface="Arial" panose="020B0604020202020204" pitchFamily="34" charset="0"/>
                <a:ea typeface="Aktiv Grotesk" panose="020B0504020202020204" pitchFamily="34" charset="0"/>
                <a:cs typeface="Arial" panose="020B0604020202020204" pitchFamily="34" charset="0"/>
              </a:rPr>
              <a:t>Stay Connected</a:t>
            </a:r>
          </a:p>
          <a:p>
            <a:pPr marL="800100" lvl="1" indent="-342900">
              <a:buClr>
                <a:srgbClr val="4472C4">
                  <a:lumMod val="60000"/>
                  <a:lumOff val="40000"/>
                </a:srgbClr>
              </a:buClr>
              <a:buFont typeface="Arial" panose="020B0604020202020204" pitchFamily="34" charset="0"/>
              <a:buChar char="•"/>
              <a:defRPr/>
            </a:pPr>
            <a:r>
              <a:rPr kumimoji="0" lang="en-US" sz="2400" b="0" i="0" u="none" strike="noStrike" kern="1200" cap="none" spc="0" normalizeH="0" baseline="0" noProof="0">
                <a:ln>
                  <a:noFill/>
                </a:ln>
                <a:solidFill>
                  <a:srgbClr val="44546A">
                    <a:lumMod val="50000"/>
                  </a:srgbClr>
                </a:solidFill>
                <a:effectLst/>
                <a:uLnTx/>
                <a:uFillTx/>
                <a:latin typeface="Arial" panose="020B0604020202020204" pitchFamily="34" charset="0"/>
                <a:ea typeface="Aktiv Grotesk" panose="020B0504020202020204" pitchFamily="34" charset="0"/>
                <a:cs typeface="Arial" panose="020B0604020202020204" pitchFamily="34" charset="0"/>
              </a:rPr>
              <a:t>Constant feedback loop with our state and federal partners to ensure Floridians are informed </a:t>
            </a:r>
          </a:p>
        </p:txBody>
      </p:sp>
      <p:sp>
        <p:nvSpPr>
          <p:cNvPr id="12" name="Rectangle 11">
            <a:extLst>
              <a:ext uri="{FF2B5EF4-FFF2-40B4-BE49-F238E27FC236}">
                <a16:creationId xmlns:a16="http://schemas.microsoft.com/office/drawing/2014/main" id="{50C47FA0-43A7-4A71-987A-40ABB77B1A06}"/>
              </a:ext>
            </a:extLst>
          </p:cNvPr>
          <p:cNvSpPr/>
          <p:nvPr/>
        </p:nvSpPr>
        <p:spPr>
          <a:xfrm>
            <a:off x="720893" y="1441431"/>
            <a:ext cx="10740203"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70C87ED9-2E4B-47BA-B905-B96E7450E3F4}"/>
              </a:ext>
            </a:extLst>
          </p:cNvPr>
          <p:cNvPicPr>
            <a:picLocks noChangeAspect="1"/>
          </p:cNvPicPr>
          <p:nvPr/>
        </p:nvPicPr>
        <p:blipFill>
          <a:blip r:embed="rId4"/>
          <a:stretch>
            <a:fillRect/>
          </a:stretch>
        </p:blipFill>
        <p:spPr>
          <a:xfrm>
            <a:off x="7399596" y="2562533"/>
            <a:ext cx="4541251" cy="557804"/>
          </a:xfrm>
          <a:prstGeom prst="rect">
            <a:avLst/>
          </a:prstGeom>
        </p:spPr>
      </p:pic>
    </p:spTree>
    <p:extLst>
      <p:ext uri="{BB962C8B-B14F-4D97-AF65-F5344CB8AC3E}">
        <p14:creationId xmlns:p14="http://schemas.microsoft.com/office/powerpoint/2010/main" val="434266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2FDC1A6-0EC8-46A8-BCC4-E75C8C1FAC2C}"/>
              </a:ext>
            </a:extLst>
          </p:cNvPr>
          <p:cNvSpPr>
            <a:spLocks noGrp="1"/>
          </p:cNvSpPr>
          <p:nvPr>
            <p:ph type="title"/>
          </p:nvPr>
        </p:nvSpPr>
        <p:spPr/>
        <p:txBody>
          <a:bodyPr anchor="ctr">
            <a:normAutofit/>
          </a:bodyPr>
          <a:lstStyle/>
          <a:p>
            <a:pPr algn="ctr"/>
            <a:r>
              <a:rPr lang="en-US" sz="3200">
                <a:solidFill>
                  <a:srgbClr val="002060"/>
                </a:solidFill>
                <a:latin typeface="Arial Black" panose="020B0A04020102020204" pitchFamily="34" charset="0"/>
                <a:cs typeface="Arial" panose="020B0604020202020204" pitchFamily="34" charset="0"/>
              </a:rPr>
              <a:t>How to be a Helpful Partner </a:t>
            </a:r>
          </a:p>
        </p:txBody>
      </p:sp>
      <p:sp>
        <p:nvSpPr>
          <p:cNvPr id="2" name="Content Placeholder 1">
            <a:extLst>
              <a:ext uri="{FF2B5EF4-FFF2-40B4-BE49-F238E27FC236}">
                <a16:creationId xmlns:a16="http://schemas.microsoft.com/office/drawing/2014/main" id="{3C5E6BB8-C569-4382-A6D3-3DD9A84EB116}"/>
              </a:ext>
            </a:extLst>
          </p:cNvPr>
          <p:cNvSpPr>
            <a:spLocks noGrp="1"/>
          </p:cNvSpPr>
          <p:nvPr>
            <p:ph sz="half" idx="2"/>
          </p:nvPr>
        </p:nvSpPr>
        <p:spPr>
          <a:xfrm>
            <a:off x="6019800" y="1582356"/>
            <a:ext cx="5334000" cy="4594607"/>
          </a:xfrm>
        </p:spPr>
        <p:txBody>
          <a:bodyPr>
            <a:normAutofit fontScale="92500" lnSpcReduction="10000"/>
          </a:bodyPr>
          <a:lstStyle/>
          <a:p>
            <a:pPr marL="0" indent="0">
              <a:buNone/>
            </a:pPr>
            <a:r>
              <a:rPr lang="en-US"/>
              <a:t>PLEASE DON’T:</a:t>
            </a:r>
          </a:p>
          <a:p>
            <a:r>
              <a:rPr lang="en-US"/>
              <a:t>Encourage recipients to apply before their renewal date </a:t>
            </a:r>
          </a:p>
          <a:p>
            <a:r>
              <a:rPr lang="en-US"/>
              <a:t>Flood call center when redeterminations begin</a:t>
            </a:r>
          </a:p>
          <a:p>
            <a:r>
              <a:rPr lang="en-US"/>
              <a:t>Recommend appeals/escalation for clients who are ineligible</a:t>
            </a:r>
          </a:p>
          <a:p>
            <a:r>
              <a:rPr lang="en-US"/>
              <a:t>Confuse implementation of the law with Department policy options</a:t>
            </a:r>
          </a:p>
          <a:p>
            <a:pPr marL="0" indent="0">
              <a:buNone/>
            </a:pPr>
            <a:endParaRPr lang="en-US"/>
          </a:p>
        </p:txBody>
      </p:sp>
      <p:pic>
        <p:nvPicPr>
          <p:cNvPr id="6" name="Picture 5" descr="Logo, icon&#10;&#10;Description automatically generated">
            <a:extLst>
              <a:ext uri="{FF2B5EF4-FFF2-40B4-BE49-F238E27FC236}">
                <a16:creationId xmlns:a16="http://schemas.microsoft.com/office/drawing/2014/main" id="{A1EA171E-0FD5-488C-9256-D54EBFC15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5628" y="5806299"/>
            <a:ext cx="694811" cy="696831"/>
          </a:xfrm>
          <a:prstGeom prst="rect">
            <a:avLst/>
          </a:prstGeom>
        </p:spPr>
      </p:pic>
      <p:sp>
        <p:nvSpPr>
          <p:cNvPr id="12" name="Rectangle 11">
            <a:extLst>
              <a:ext uri="{FF2B5EF4-FFF2-40B4-BE49-F238E27FC236}">
                <a16:creationId xmlns:a16="http://schemas.microsoft.com/office/drawing/2014/main" id="{50C47FA0-43A7-4A71-987A-40ABB77B1A06}"/>
              </a:ext>
            </a:extLst>
          </p:cNvPr>
          <p:cNvSpPr/>
          <p:nvPr/>
        </p:nvSpPr>
        <p:spPr>
          <a:xfrm>
            <a:off x="720893" y="1441431"/>
            <a:ext cx="10740203"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Content Placeholder 10">
            <a:extLst>
              <a:ext uri="{FF2B5EF4-FFF2-40B4-BE49-F238E27FC236}">
                <a16:creationId xmlns:a16="http://schemas.microsoft.com/office/drawing/2014/main" id="{6DA53990-116A-4B52-9A4C-B37CEEF48753}"/>
              </a:ext>
            </a:extLst>
          </p:cNvPr>
          <p:cNvSpPr>
            <a:spLocks noGrp="1"/>
          </p:cNvSpPr>
          <p:nvPr>
            <p:ph sz="half" idx="1"/>
          </p:nvPr>
        </p:nvSpPr>
        <p:spPr>
          <a:xfrm>
            <a:off x="685800" y="1582356"/>
            <a:ext cx="5334000" cy="4594607"/>
          </a:xfrm>
        </p:spPr>
        <p:txBody>
          <a:bodyPr>
            <a:normAutofit fontScale="92500" lnSpcReduction="10000"/>
          </a:bodyPr>
          <a:lstStyle/>
          <a:p>
            <a:pPr marL="0" indent="0">
              <a:buNone/>
            </a:pPr>
            <a:r>
              <a:rPr lang="en-US"/>
              <a:t>PLEASE DO:  </a:t>
            </a:r>
          </a:p>
          <a:p>
            <a:r>
              <a:rPr lang="en-US"/>
              <a:t>Help recipients update their address</a:t>
            </a:r>
          </a:p>
          <a:p>
            <a:r>
              <a:rPr lang="en-US"/>
              <a:t>Inform recipients to watch out for the “Yellow Stripe” envelope</a:t>
            </a:r>
          </a:p>
          <a:p>
            <a:r>
              <a:rPr lang="en-US"/>
              <a:t>Urge recipients to respond </a:t>
            </a:r>
            <a:r>
              <a:rPr lang="en-US" u="sng"/>
              <a:t>on time </a:t>
            </a:r>
            <a:r>
              <a:rPr lang="en-US"/>
              <a:t>to prevent a break in coverage</a:t>
            </a:r>
          </a:p>
          <a:p>
            <a:r>
              <a:rPr lang="en-US"/>
              <a:t>Assist clients to access other medical coverage if they are ineligible</a:t>
            </a:r>
          </a:p>
          <a:p>
            <a:r>
              <a:rPr lang="en-US"/>
              <a:t>Identify systemic concerns with specific and confirmed examples </a:t>
            </a:r>
          </a:p>
        </p:txBody>
      </p:sp>
    </p:spTree>
    <p:extLst>
      <p:ext uri="{BB962C8B-B14F-4D97-AF65-F5344CB8AC3E}">
        <p14:creationId xmlns:p14="http://schemas.microsoft.com/office/powerpoint/2010/main" val="3208444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2FDC1A6-0EC8-46A8-BCC4-E75C8C1FAC2C}"/>
              </a:ext>
            </a:extLst>
          </p:cNvPr>
          <p:cNvSpPr>
            <a:spLocks noGrp="1"/>
          </p:cNvSpPr>
          <p:nvPr>
            <p:ph type="ctrTitle"/>
          </p:nvPr>
        </p:nvSpPr>
        <p:spPr>
          <a:xfrm>
            <a:off x="0" y="178469"/>
            <a:ext cx="12192000" cy="1857375"/>
          </a:xfrm>
        </p:spPr>
        <p:txBody>
          <a:bodyPr anchor="ctr">
            <a:normAutofit/>
          </a:bodyPr>
          <a:lstStyle/>
          <a:p>
            <a:r>
              <a:rPr lang="en-US" sz="3200">
                <a:solidFill>
                  <a:srgbClr val="002060"/>
                </a:solidFill>
                <a:latin typeface="Arial Black" panose="020B0A04020102020204" pitchFamily="34" charset="0"/>
                <a:cs typeface="Arial" panose="020B0604020202020204" pitchFamily="34" charset="0"/>
              </a:rPr>
              <a:t>What’s Next</a:t>
            </a:r>
          </a:p>
        </p:txBody>
      </p:sp>
      <p:sp>
        <p:nvSpPr>
          <p:cNvPr id="3" name="Subtitle 2">
            <a:extLst>
              <a:ext uri="{FF2B5EF4-FFF2-40B4-BE49-F238E27FC236}">
                <a16:creationId xmlns:a16="http://schemas.microsoft.com/office/drawing/2014/main" id="{BD45A171-CEE6-43A2-AD17-EDE011578DAF}"/>
              </a:ext>
            </a:extLst>
          </p:cNvPr>
          <p:cNvSpPr>
            <a:spLocks noGrp="1"/>
          </p:cNvSpPr>
          <p:nvPr>
            <p:ph type="subTitle" idx="1"/>
          </p:nvPr>
        </p:nvSpPr>
        <p:spPr>
          <a:xfrm>
            <a:off x="3570515" y="1307337"/>
            <a:ext cx="5059680" cy="550038"/>
          </a:xfrm>
        </p:spPr>
        <p:txBody>
          <a:bodyPr anchor="ctr">
            <a:normAutofit/>
          </a:bodyPr>
          <a:lstStyle/>
          <a:p>
            <a:r>
              <a:rPr lang="en-US" sz="2100" b="1">
                <a:solidFill>
                  <a:schemeClr val="bg1"/>
                </a:solidFill>
                <a:latin typeface="Arial" panose="020B0604020202020204" pitchFamily="34" charset="0"/>
                <a:cs typeface="Arial" panose="020B0604020202020204" pitchFamily="34" charset="0"/>
              </a:rPr>
              <a:t>Subheads Here</a:t>
            </a:r>
          </a:p>
        </p:txBody>
      </p:sp>
      <p:pic>
        <p:nvPicPr>
          <p:cNvPr id="6" name="Picture 5" descr="Logo, icon&#10;&#10;Description automatically generated">
            <a:extLst>
              <a:ext uri="{FF2B5EF4-FFF2-40B4-BE49-F238E27FC236}">
                <a16:creationId xmlns:a16="http://schemas.microsoft.com/office/drawing/2014/main" id="{A1EA171E-0FD5-488C-9256-D54EBFC15C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3689" y="5776221"/>
            <a:ext cx="694811" cy="696831"/>
          </a:xfrm>
          <a:prstGeom prst="rect">
            <a:avLst/>
          </a:prstGeom>
        </p:spPr>
      </p:pic>
      <p:sp>
        <p:nvSpPr>
          <p:cNvPr id="14" name="TextBox 13">
            <a:extLst>
              <a:ext uri="{FF2B5EF4-FFF2-40B4-BE49-F238E27FC236}">
                <a16:creationId xmlns:a16="http://schemas.microsoft.com/office/drawing/2014/main" id="{437E0D48-8465-46BE-BB16-79735DD76BA2}"/>
              </a:ext>
            </a:extLst>
          </p:cNvPr>
          <p:cNvSpPr txBox="1"/>
          <p:nvPr/>
        </p:nvSpPr>
        <p:spPr>
          <a:xfrm>
            <a:off x="720892" y="1621244"/>
            <a:ext cx="6489805" cy="6001643"/>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rgbClr val="4472C4">
                  <a:lumMod val="60000"/>
                  <a:lumOff val="40000"/>
                </a:srgbClr>
              </a:buClr>
              <a:buSzTx/>
              <a:buFont typeface="Arial" panose="020B0604020202020204" pitchFamily="34" charset="0"/>
              <a:buChar char="•"/>
              <a:tabLst/>
              <a:defRPr/>
            </a:pPr>
            <a:r>
              <a:rPr kumimoji="0" lang="en-US" sz="2400" b="0" i="0" u="none" strike="noStrike" kern="1200" cap="none" spc="0" normalizeH="0" baseline="0" noProof="0">
                <a:ln>
                  <a:noFill/>
                </a:ln>
                <a:solidFill>
                  <a:srgbClr val="44546A">
                    <a:lumMod val="50000"/>
                  </a:srgbClr>
                </a:solidFill>
                <a:effectLst/>
                <a:uLnTx/>
                <a:uFillTx/>
                <a:latin typeface="Arial" panose="020B0604020202020204" pitchFamily="34" charset="0"/>
                <a:ea typeface="Aktiv Grotesk" panose="020B0504020202020204" pitchFamily="34" charset="0"/>
                <a:cs typeface="Arial" panose="020B0604020202020204" pitchFamily="34" charset="0"/>
              </a:rPr>
              <a:t>Federal Guidance</a:t>
            </a:r>
          </a:p>
          <a:p>
            <a:pPr marL="800100" lvl="1" indent="-342900">
              <a:buClr>
                <a:srgbClr val="4472C4">
                  <a:lumMod val="60000"/>
                  <a:lumOff val="40000"/>
                </a:srgbClr>
              </a:buClr>
              <a:buFont typeface="Arial" panose="020B0604020202020204" pitchFamily="34" charset="0"/>
              <a:buChar char="•"/>
              <a:defRPr/>
            </a:pPr>
            <a:r>
              <a:rPr kumimoji="0" lang="en-US" sz="2400" b="0" i="0" u="none" strike="noStrike" kern="1200" cap="none" spc="0" normalizeH="0" baseline="0" noProof="0">
                <a:ln>
                  <a:noFill/>
                </a:ln>
                <a:solidFill>
                  <a:srgbClr val="44546A">
                    <a:lumMod val="50000"/>
                  </a:srgbClr>
                </a:solidFill>
                <a:effectLst/>
                <a:uLnTx/>
                <a:uFillTx/>
                <a:latin typeface="Arial" panose="020B0604020202020204" pitchFamily="34" charset="0"/>
                <a:ea typeface="Aktiv Grotesk" panose="020B0504020202020204" pitchFamily="34" charset="0"/>
                <a:cs typeface="Arial" panose="020B0604020202020204" pitchFamily="34" charset="0"/>
              </a:rPr>
              <a:t>Awaiting final federal guidance from CMS on implementation of Federal Consolidated Appropriations Act, 2023</a:t>
            </a:r>
          </a:p>
          <a:p>
            <a:pPr marL="342900" marR="0" lvl="0" indent="-342900" algn="l" defTabSz="914400" rtl="0" eaLnBrk="1" fontAlgn="auto" latinLnBrk="0" hangingPunct="1">
              <a:lnSpc>
                <a:spcPct val="100000"/>
              </a:lnSpc>
              <a:spcBef>
                <a:spcPts val="0"/>
              </a:spcBef>
              <a:spcAft>
                <a:spcPts val="0"/>
              </a:spcAft>
              <a:buClr>
                <a:srgbClr val="4472C4">
                  <a:lumMod val="60000"/>
                  <a:lumOff val="40000"/>
                </a:srgbClr>
              </a:buClr>
              <a:buSzTx/>
              <a:buFont typeface="Arial" panose="020B0604020202020204" pitchFamily="34" charset="0"/>
              <a:buChar char="•"/>
              <a:tabLst/>
              <a:defRPr/>
            </a:pPr>
            <a:r>
              <a:rPr kumimoji="0" lang="en-US" sz="2400" b="0" i="0" u="none" strike="noStrike" kern="1200" cap="none" spc="0" normalizeH="0" baseline="0" noProof="0">
                <a:ln>
                  <a:noFill/>
                </a:ln>
                <a:solidFill>
                  <a:srgbClr val="44546A">
                    <a:lumMod val="50000"/>
                  </a:srgbClr>
                </a:solidFill>
                <a:effectLst/>
                <a:uLnTx/>
                <a:uFillTx/>
                <a:latin typeface="Arial" panose="020B0604020202020204" pitchFamily="34" charset="0"/>
                <a:ea typeface="Aktiv Grotesk" panose="020B0504020202020204" pitchFamily="34" charset="0"/>
                <a:cs typeface="Arial" panose="020B0604020202020204" pitchFamily="34" charset="0"/>
              </a:rPr>
              <a:t>Medicaid Recipients</a:t>
            </a:r>
          </a:p>
          <a:p>
            <a:pPr marL="800100" lvl="1" indent="-342900">
              <a:buClr>
                <a:srgbClr val="4472C4">
                  <a:lumMod val="60000"/>
                  <a:lumOff val="40000"/>
                </a:srgbClr>
              </a:buClr>
              <a:buFont typeface="Arial" panose="020B0604020202020204" pitchFamily="34" charset="0"/>
              <a:buChar char="•"/>
              <a:defRPr/>
            </a:pPr>
            <a:r>
              <a:rPr kumimoji="0" lang="en-US" sz="2400" b="0" i="0" u="none" strike="noStrike" kern="1200" cap="none" spc="0" normalizeH="0" baseline="0" noProof="0">
                <a:ln>
                  <a:noFill/>
                </a:ln>
                <a:solidFill>
                  <a:srgbClr val="44546A">
                    <a:lumMod val="50000"/>
                  </a:srgbClr>
                </a:solidFill>
                <a:effectLst/>
                <a:uLnTx/>
                <a:uFillTx/>
                <a:latin typeface="Arial" panose="020B0604020202020204" pitchFamily="34" charset="0"/>
                <a:ea typeface="Aktiv Grotesk" panose="020B0504020202020204" pitchFamily="34" charset="0"/>
                <a:cs typeface="Arial" panose="020B0604020202020204" pitchFamily="34" charset="0"/>
              </a:rPr>
              <a:t>Update address and contact information with DCF via </a:t>
            </a:r>
            <a:r>
              <a:rPr kumimoji="0" lang="en-US" sz="2400" b="0" i="0" u="none" strike="noStrike" kern="1200" cap="none" spc="0" normalizeH="0" baseline="0" noProof="0" err="1">
                <a:ln>
                  <a:noFill/>
                </a:ln>
                <a:solidFill>
                  <a:srgbClr val="44546A">
                    <a:lumMod val="50000"/>
                  </a:srgbClr>
                </a:solidFill>
                <a:effectLst/>
                <a:uLnTx/>
                <a:uFillTx/>
                <a:latin typeface="Arial" panose="020B0604020202020204" pitchFamily="34" charset="0"/>
                <a:ea typeface="Aktiv Grotesk" panose="020B0504020202020204" pitchFamily="34" charset="0"/>
                <a:cs typeface="Arial" panose="020B0604020202020204" pitchFamily="34" charset="0"/>
              </a:rPr>
              <a:t>MyACCESS</a:t>
            </a:r>
            <a:r>
              <a:rPr kumimoji="0" lang="en-US" sz="2400" b="0" i="0" u="none" strike="noStrike" kern="1200" cap="none" spc="0" normalizeH="0" baseline="0" noProof="0">
                <a:ln>
                  <a:noFill/>
                </a:ln>
                <a:solidFill>
                  <a:srgbClr val="44546A">
                    <a:lumMod val="50000"/>
                  </a:srgbClr>
                </a:solidFill>
                <a:effectLst/>
                <a:uLnTx/>
                <a:uFillTx/>
                <a:latin typeface="Arial" panose="020B0604020202020204" pitchFamily="34" charset="0"/>
                <a:ea typeface="Aktiv Grotesk" panose="020B0504020202020204" pitchFamily="34" charset="0"/>
                <a:cs typeface="Arial" panose="020B0604020202020204" pitchFamily="34" charset="0"/>
              </a:rPr>
              <a:t> Account</a:t>
            </a:r>
          </a:p>
          <a:p>
            <a:pPr marL="800100" lvl="1" indent="-342900">
              <a:buClr>
                <a:srgbClr val="4472C4">
                  <a:lumMod val="60000"/>
                  <a:lumOff val="40000"/>
                </a:srgbClr>
              </a:buClr>
              <a:buFont typeface="Arial" panose="020B0604020202020204" pitchFamily="34" charset="0"/>
              <a:buChar char="•"/>
              <a:defRPr/>
            </a:pPr>
            <a:r>
              <a:rPr lang="en-US" sz="2400">
                <a:solidFill>
                  <a:srgbClr val="44546A">
                    <a:lumMod val="50000"/>
                  </a:srgbClr>
                </a:solidFill>
                <a:latin typeface="Arial" panose="020B0604020202020204" pitchFamily="34" charset="0"/>
                <a:ea typeface="Aktiv Grotesk" panose="020B0504020202020204" pitchFamily="34" charset="0"/>
                <a:cs typeface="Arial" panose="020B0604020202020204" pitchFamily="34" charset="0"/>
              </a:rPr>
              <a:t>Be on the lookout for the yellow stripe envelope</a:t>
            </a:r>
          </a:p>
          <a:p>
            <a:pPr marL="342900" indent="-342900">
              <a:buClr>
                <a:srgbClr val="4472C4">
                  <a:lumMod val="60000"/>
                  <a:lumOff val="40000"/>
                </a:srgbClr>
              </a:buClr>
              <a:buFont typeface="Arial" panose="020B0604020202020204" pitchFamily="34" charset="0"/>
              <a:buChar char="•"/>
              <a:defRPr/>
            </a:pPr>
            <a:r>
              <a:rPr lang="en-US" sz="2400">
                <a:solidFill>
                  <a:srgbClr val="44546A">
                    <a:lumMod val="50000"/>
                  </a:srgbClr>
                </a:solidFill>
                <a:latin typeface="Arial" panose="020B0604020202020204" pitchFamily="34" charset="0"/>
                <a:ea typeface="Aktiv Grotesk" panose="020B0504020202020204" pitchFamily="34" charset="0"/>
                <a:cs typeface="Arial" panose="020B0604020202020204" pitchFamily="34" charset="0"/>
              </a:rPr>
              <a:t>Partners</a:t>
            </a:r>
          </a:p>
          <a:p>
            <a:pPr marL="800100" lvl="1" indent="-342900">
              <a:buClr>
                <a:srgbClr val="4472C4">
                  <a:lumMod val="60000"/>
                  <a:lumOff val="40000"/>
                </a:srgbClr>
              </a:buClr>
              <a:buFont typeface="Arial" panose="020B0604020202020204" pitchFamily="34" charset="0"/>
              <a:buChar char="•"/>
              <a:defRPr/>
            </a:pPr>
            <a:r>
              <a:rPr lang="en-US" sz="2400">
                <a:solidFill>
                  <a:srgbClr val="44546A">
                    <a:lumMod val="50000"/>
                  </a:srgbClr>
                </a:solidFill>
                <a:latin typeface="Arial" panose="020B0604020202020204" pitchFamily="34" charset="0"/>
                <a:ea typeface="Aktiv Grotesk" panose="020B0504020202020204" pitchFamily="34" charset="0"/>
                <a:cs typeface="Arial" panose="020B0604020202020204" pitchFamily="34" charset="0"/>
              </a:rPr>
              <a:t>Sign up for updates through DCF’s distribution list</a:t>
            </a:r>
          </a:p>
          <a:p>
            <a:pPr marL="800100" lvl="1" indent="-342900">
              <a:buClr>
                <a:srgbClr val="4472C4">
                  <a:lumMod val="60000"/>
                  <a:lumOff val="40000"/>
                </a:srgbClr>
              </a:buClr>
              <a:buFont typeface="Arial" panose="020B0604020202020204" pitchFamily="34" charset="0"/>
              <a:buChar char="•"/>
              <a:defRPr/>
            </a:pPr>
            <a:r>
              <a:rPr lang="en-US" sz="2400">
                <a:solidFill>
                  <a:srgbClr val="44546A">
                    <a:lumMod val="50000"/>
                  </a:srgbClr>
                </a:solidFill>
                <a:latin typeface="Arial" panose="020B0604020202020204" pitchFamily="34" charset="0"/>
                <a:ea typeface="Aktiv Grotesk" panose="020B0504020202020204" pitchFamily="34" charset="0"/>
                <a:cs typeface="Arial" panose="020B0604020202020204" pitchFamily="34" charset="0"/>
              </a:rPr>
              <a:t>Partner Packet and Communications </a:t>
            </a:r>
          </a:p>
          <a:p>
            <a:pPr marL="342900" indent="-342900">
              <a:buClr>
                <a:srgbClr val="4472C4">
                  <a:lumMod val="60000"/>
                  <a:lumOff val="40000"/>
                </a:srgbClr>
              </a:buClr>
              <a:buFont typeface="Arial" panose="020B0604020202020204" pitchFamily="34" charset="0"/>
              <a:buChar char="•"/>
              <a:defRPr/>
            </a:pPr>
            <a:endParaRPr lang="en-US" sz="2400">
              <a:solidFill>
                <a:srgbClr val="44546A">
                  <a:lumMod val="50000"/>
                </a:srgbClr>
              </a:solidFill>
              <a:latin typeface="Arial" panose="020B0604020202020204" pitchFamily="34" charset="0"/>
              <a:ea typeface="Aktiv Grotesk" panose="020B0504020202020204" pitchFamily="34" charset="0"/>
              <a:cs typeface="Arial" panose="020B0604020202020204" pitchFamily="34" charset="0"/>
            </a:endParaRPr>
          </a:p>
          <a:p>
            <a:pPr marL="800100" lvl="1" indent="-342900">
              <a:buClr>
                <a:srgbClr val="4472C4">
                  <a:lumMod val="60000"/>
                  <a:lumOff val="40000"/>
                </a:srgbClr>
              </a:buClr>
              <a:buFont typeface="Arial" panose="020B0604020202020204" pitchFamily="34" charset="0"/>
              <a:buChar char="•"/>
              <a:defRPr/>
            </a:pPr>
            <a:endParaRPr lang="en-US" sz="2400">
              <a:solidFill>
                <a:srgbClr val="44546A">
                  <a:lumMod val="50000"/>
                </a:srgbClr>
              </a:solidFill>
              <a:latin typeface="Arial" panose="020B0604020202020204" pitchFamily="34" charset="0"/>
              <a:ea typeface="Aktiv Grotesk" panose="020B0504020202020204" pitchFamily="34" charset="0"/>
              <a:cs typeface="Arial" panose="020B0604020202020204" pitchFamily="34" charset="0"/>
            </a:endParaRPr>
          </a:p>
          <a:p>
            <a:pPr marL="800100" lvl="1" indent="-342900">
              <a:buClr>
                <a:srgbClr val="4472C4">
                  <a:lumMod val="60000"/>
                  <a:lumOff val="40000"/>
                </a:srgbClr>
              </a:buClr>
              <a:buFont typeface="Arial" panose="020B0604020202020204" pitchFamily="34" charset="0"/>
              <a:buChar char="•"/>
              <a:defRPr/>
            </a:pPr>
            <a:endParaRPr kumimoji="0" lang="en-US" sz="2400" b="0" i="0" u="none" strike="noStrike" kern="1200" cap="none" spc="0" normalizeH="0" baseline="0" noProof="0">
              <a:ln>
                <a:noFill/>
              </a:ln>
              <a:solidFill>
                <a:srgbClr val="44546A">
                  <a:lumMod val="50000"/>
                </a:srgbClr>
              </a:solidFill>
              <a:effectLst/>
              <a:uLnTx/>
              <a:uFillTx/>
              <a:latin typeface="Arial" panose="020B0604020202020204" pitchFamily="34" charset="0"/>
              <a:ea typeface="Aktiv Grotesk" panose="020B05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50C47FA0-43A7-4A71-987A-40ABB77B1A06}"/>
              </a:ext>
            </a:extLst>
          </p:cNvPr>
          <p:cNvSpPr/>
          <p:nvPr/>
        </p:nvSpPr>
        <p:spPr>
          <a:xfrm>
            <a:off x="720893" y="1441431"/>
            <a:ext cx="10740203"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text, businesscard, screenshot&#10;&#10;Description automatically generated">
            <a:extLst>
              <a:ext uri="{FF2B5EF4-FFF2-40B4-BE49-F238E27FC236}">
                <a16:creationId xmlns:a16="http://schemas.microsoft.com/office/drawing/2014/main" id="{EA9ED871-BB41-430A-979A-E3A3C58F65E9}"/>
              </a:ext>
            </a:extLst>
          </p:cNvPr>
          <p:cNvPicPr>
            <a:picLocks noChangeAspect="1"/>
          </p:cNvPicPr>
          <p:nvPr/>
        </p:nvPicPr>
        <p:blipFill>
          <a:blip r:embed="rId4"/>
          <a:stretch>
            <a:fillRect/>
          </a:stretch>
        </p:blipFill>
        <p:spPr>
          <a:xfrm>
            <a:off x="7145783" y="1743401"/>
            <a:ext cx="4032820" cy="4032820"/>
          </a:xfrm>
          <a:prstGeom prst="rect">
            <a:avLst/>
          </a:prstGeom>
        </p:spPr>
      </p:pic>
    </p:spTree>
    <p:extLst>
      <p:ext uri="{BB962C8B-B14F-4D97-AF65-F5344CB8AC3E}">
        <p14:creationId xmlns:p14="http://schemas.microsoft.com/office/powerpoint/2010/main" val="3075945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BFA824-D437-2446-960B-29F807B45808}"/>
              </a:ext>
            </a:extLst>
          </p:cNvPr>
          <p:cNvSpPr>
            <a:spLocks noGrp="1"/>
          </p:cNvSpPr>
          <p:nvPr>
            <p:ph idx="1"/>
          </p:nvPr>
        </p:nvSpPr>
        <p:spPr>
          <a:xfrm>
            <a:off x="115410" y="930367"/>
            <a:ext cx="11887199" cy="5203825"/>
          </a:xfrm>
        </p:spPr>
        <p:txBody>
          <a:bodyPr vert="horz" lIns="91440" tIns="45720" rIns="91440" bIns="45720" rtlCol="0" anchor="t">
            <a:normAutofit lnSpcReduction="10000"/>
          </a:bodyPr>
          <a:lstStyle/>
          <a:p>
            <a:pPr marL="0" indent="0">
              <a:buNone/>
            </a:pPr>
            <a:r>
              <a:rPr lang="en-US" sz="2400"/>
              <a:t>The Florida Association of Children’s Hospitals (FACH) is comprised of 13 children’s hospitals in Florida. Member hospitals share a common vision and embrace short- and long-term strategies leading to exemplary health care for Florida’s children.</a:t>
            </a:r>
          </a:p>
          <a:p>
            <a:pPr marL="0" indent="0">
              <a:buNone/>
            </a:pPr>
            <a:r>
              <a:rPr lang="en-US" sz="2400"/>
              <a:t>FACH is hosting today’s training to provide front line staff  with accurate information and resources to help families stay in or seamlessly enroll in appropriate health care coverage as the public health emergency comes to an end.</a:t>
            </a:r>
            <a:endParaRPr lang="en-US" sz="2400">
              <a:cs typeface="Calibri"/>
            </a:endParaRPr>
          </a:p>
          <a:p>
            <a:pPr marL="0" indent="0">
              <a:buNone/>
            </a:pPr>
            <a:endParaRPr lang="en-US" sz="300"/>
          </a:p>
          <a:p>
            <a:pPr marL="0" indent="0" algn="ctr">
              <a:buNone/>
            </a:pPr>
            <a:r>
              <a:rPr lang="en-US" sz="2400" b="1"/>
              <a:t>Agenda</a:t>
            </a:r>
            <a:endParaRPr lang="en-US" sz="2400" b="1">
              <a:cs typeface="Calibri"/>
            </a:endParaRPr>
          </a:p>
          <a:p>
            <a:pPr marL="0" indent="0" algn="ctr">
              <a:buNone/>
            </a:pPr>
            <a:endParaRPr lang="en-US" sz="2400" u="sng"/>
          </a:p>
          <a:p>
            <a:pPr marL="0" indent="0" algn="ctr">
              <a:buNone/>
            </a:pPr>
            <a:r>
              <a:rPr lang="en-US" sz="2400"/>
              <a:t>Processes, Resources and Coverage Options for Florida’s Families</a:t>
            </a:r>
            <a:endParaRPr lang="en-US" sz="2400">
              <a:cs typeface="Calibri"/>
            </a:endParaRPr>
          </a:p>
          <a:p>
            <a:pPr marL="0" indent="0" algn="ctr">
              <a:buNone/>
            </a:pPr>
            <a:endParaRPr lang="en-US" sz="2400"/>
          </a:p>
          <a:p>
            <a:pPr marL="0" indent="0" algn="ctr">
              <a:buNone/>
            </a:pPr>
            <a:r>
              <a:rPr lang="en-US" sz="2400"/>
              <a:t>Julie Reed, Florida Department of Children and Families</a:t>
            </a:r>
          </a:p>
          <a:p>
            <a:pPr marL="0" indent="0" algn="ctr">
              <a:buNone/>
            </a:pPr>
            <a:r>
              <a:rPr lang="en-US" sz="2400"/>
              <a:t>Ashley </a:t>
            </a:r>
            <a:r>
              <a:rPr lang="en-US" sz="2400" err="1"/>
              <a:t>Carr</a:t>
            </a:r>
            <a:r>
              <a:rPr lang="en-US" sz="2400"/>
              <a:t>, Florida Healthy Kids Corporation</a:t>
            </a:r>
            <a:endParaRPr lang="en-US" sz="2400">
              <a:cs typeface="Calibri"/>
            </a:endParaRPr>
          </a:p>
          <a:p>
            <a:pPr marL="0" indent="0" algn="ctr">
              <a:buNone/>
            </a:pPr>
            <a:r>
              <a:rPr lang="en-US" sz="2400"/>
              <a:t>Melanie Hall, Florida Association of Children’s Hospitals</a:t>
            </a:r>
            <a:endParaRPr lang="en-US" sz="2400">
              <a:cs typeface="Calibri"/>
            </a:endParaRPr>
          </a:p>
          <a:p>
            <a:pPr marL="0" indent="0">
              <a:buNone/>
            </a:pPr>
            <a:endParaRPr lang="en-US" sz="2400"/>
          </a:p>
        </p:txBody>
      </p:sp>
      <p:pic>
        <p:nvPicPr>
          <p:cNvPr id="5" name="Picture 4">
            <a:extLst>
              <a:ext uri="{FF2B5EF4-FFF2-40B4-BE49-F238E27FC236}">
                <a16:creationId xmlns:a16="http://schemas.microsoft.com/office/drawing/2014/main" id="{A81C9836-4375-9CDA-DEB7-81CBA1DDCFF1}"/>
              </a:ext>
            </a:extLst>
          </p:cNvPr>
          <p:cNvPicPr>
            <a:picLocks noChangeAspect="1"/>
          </p:cNvPicPr>
          <p:nvPr/>
        </p:nvPicPr>
        <p:blipFill>
          <a:blip r:embed="rId2">
            <a:alphaModFix/>
            <a:extLst>
              <a:ext uri="{BEBA8EAE-BF5A-486C-A8C5-ECC9F3942E4B}">
                <a14:imgProps xmlns:a14="http://schemas.microsoft.com/office/drawing/2010/main">
                  <a14:imgLayer r:embed="rId3">
                    <a14:imgEffect>
                      <a14:sharpenSoften amount="19000"/>
                    </a14:imgEffect>
                    <a14:imgEffect>
                      <a14:brightnessContrast contrast="-20000"/>
                    </a14:imgEffect>
                  </a14:imgLayer>
                </a14:imgProps>
              </a:ext>
            </a:extLst>
          </a:blip>
          <a:stretch>
            <a:fillRect/>
          </a:stretch>
        </p:blipFill>
        <p:spPr>
          <a:xfrm>
            <a:off x="8852864" y="6281531"/>
            <a:ext cx="3149745" cy="409467"/>
          </a:xfrm>
          <a:prstGeom prst="rect">
            <a:avLst/>
          </a:prstGeom>
        </p:spPr>
      </p:pic>
      <p:sp>
        <p:nvSpPr>
          <p:cNvPr id="6" name="TextBox 5">
            <a:extLst>
              <a:ext uri="{FF2B5EF4-FFF2-40B4-BE49-F238E27FC236}">
                <a16:creationId xmlns:a16="http://schemas.microsoft.com/office/drawing/2014/main" id="{0E2E4CD4-BBBE-F520-A0BA-E6EEC18B2D6D}"/>
              </a:ext>
            </a:extLst>
          </p:cNvPr>
          <p:cNvSpPr txBox="1"/>
          <p:nvPr/>
        </p:nvSpPr>
        <p:spPr>
          <a:xfrm>
            <a:off x="470517" y="213068"/>
            <a:ext cx="11478829" cy="461665"/>
          </a:xfrm>
          <a:prstGeom prst="rect">
            <a:avLst/>
          </a:prstGeom>
          <a:noFill/>
        </p:spPr>
        <p:txBody>
          <a:bodyPr wrap="square" rtlCol="0">
            <a:spAutoFit/>
          </a:bodyPr>
          <a:lstStyle/>
          <a:p>
            <a:pPr algn="ctr"/>
            <a:r>
              <a:rPr lang="en-US" sz="2400" b="1"/>
              <a:t>Why We’re Here</a:t>
            </a:r>
            <a:endParaRPr lang="en-US" sz="2400"/>
          </a:p>
        </p:txBody>
      </p:sp>
    </p:spTree>
    <p:extLst>
      <p:ext uri="{BB962C8B-B14F-4D97-AF65-F5344CB8AC3E}">
        <p14:creationId xmlns:p14="http://schemas.microsoft.com/office/powerpoint/2010/main" val="3916236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tmp/beautiful_ai_exports/1367da49-6ef4-4238-b4dc-483e7c68ee97.jpg"/>
          <p:cNvPicPr>
            <a:picLocks noChangeAspect="1"/>
          </p:cNvPicPr>
          <p:nvPr/>
        </p:nvPicPr>
        <p:blipFill>
          <a:blip r:embed="rId3"/>
          <a:srcRect/>
          <a:stretch/>
        </p:blipFill>
        <p:spPr>
          <a:xfrm>
            <a:off x="0" y="0"/>
            <a:ext cx="12192000" cy="6858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tmp/beautiful_ai_exports/efe1c8cf-286f-40ed-9e65-d004925ec82a.jpg"/>
          <p:cNvPicPr>
            <a:picLocks noChangeAspect="1"/>
          </p:cNvPicPr>
          <p:nvPr/>
        </p:nvPicPr>
        <p:blipFill>
          <a:blip r:embed="rId3"/>
          <a:srcRect/>
          <a:stretch/>
        </p:blipFill>
        <p:spPr>
          <a:xfrm>
            <a:off x="0" y="0"/>
            <a:ext cx="12192000" cy="6858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tmp/beautiful_ai_exports/c08a4baa-7799-493f-963e-03432b9a30cf.jpg"/>
          <p:cNvPicPr>
            <a:picLocks noChangeAspect="1"/>
          </p:cNvPicPr>
          <p:nvPr/>
        </p:nvPicPr>
        <p:blipFill>
          <a:blip r:embed="rId3"/>
          <a:srcRect/>
          <a:stretch/>
        </p:blipFill>
        <p:spPr>
          <a:xfrm>
            <a:off x="0" y="0"/>
            <a:ext cx="12192000" cy="6858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tmp/beautiful_ai_exports/ea53a2fb-78ca-4e19-98ab-b661ba68aca3.jpg"/>
          <p:cNvPicPr>
            <a:picLocks noChangeAspect="1"/>
          </p:cNvPicPr>
          <p:nvPr/>
        </p:nvPicPr>
        <p:blipFill>
          <a:blip r:embed="rId3"/>
          <a:srcRect/>
          <a:stretch/>
        </p:blipFill>
        <p:spPr>
          <a:xfrm>
            <a:off x="0" y="0"/>
            <a:ext cx="12192000" cy="68580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tmp/beautiful_ai_exports/a6b6ab91-8923-4f73-96cb-5c187de1c857.jpg"/>
          <p:cNvPicPr>
            <a:picLocks noChangeAspect="1"/>
          </p:cNvPicPr>
          <p:nvPr/>
        </p:nvPicPr>
        <p:blipFill>
          <a:blip r:embed="rId3"/>
          <a:srcRect/>
          <a:stretch/>
        </p:blipFill>
        <p:spPr>
          <a:xfrm>
            <a:off x="0" y="0"/>
            <a:ext cx="12192000" cy="6858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tmp/beautiful_ai_exports/48fbd0d4-65eb-40e1-a06a-925e001225d2.jpg"/>
          <p:cNvPicPr>
            <a:picLocks noChangeAspect="1"/>
          </p:cNvPicPr>
          <p:nvPr/>
        </p:nvPicPr>
        <p:blipFill>
          <a:blip r:embed="rId3"/>
          <a:srcRect/>
          <a:stretch/>
        </p:blipFill>
        <p:spPr>
          <a:xfrm>
            <a:off x="0" y="0"/>
            <a:ext cx="12192000" cy="6858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tmp/beautiful_ai_exports/3bd3d913-3700-40f4-a080-1fb972347218.jpg"/>
          <p:cNvPicPr>
            <a:picLocks noChangeAspect="1"/>
          </p:cNvPicPr>
          <p:nvPr/>
        </p:nvPicPr>
        <p:blipFill>
          <a:blip r:embed="rId3"/>
          <a:srcRect/>
          <a:stretch/>
        </p:blipFill>
        <p:spPr>
          <a:xfrm>
            <a:off x="0" y="0"/>
            <a:ext cx="12192000" cy="68580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tmp/beautiful_ai_exports/023714d5-d4a1-490a-bfc7-0df9e388732e.jpg"/>
          <p:cNvPicPr>
            <a:picLocks noChangeAspect="1"/>
          </p:cNvPicPr>
          <p:nvPr/>
        </p:nvPicPr>
        <p:blipFill>
          <a:blip r:embed="rId3"/>
          <a:srcRect/>
          <a:stretch/>
        </p:blipFill>
        <p:spPr>
          <a:xfrm>
            <a:off x="0" y="0"/>
            <a:ext cx="12192000" cy="68580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tmp/beautiful_ai_exports/c01c0239-9735-4025-99c7-6ef79b7996fa.jpg"/>
          <p:cNvPicPr>
            <a:picLocks noChangeAspect="1"/>
          </p:cNvPicPr>
          <p:nvPr/>
        </p:nvPicPr>
        <p:blipFill>
          <a:blip r:embed="rId3"/>
          <a:srcRect/>
          <a:stretch/>
        </p:blipFill>
        <p:spPr>
          <a:xfrm>
            <a:off x="0" y="0"/>
            <a:ext cx="12192000" cy="68580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tmp/beautiful_ai_exports/2bb3145f-b121-4d89-a057-12e046e41ead.jpg"/>
          <p:cNvPicPr>
            <a:picLocks noChangeAspect="1"/>
          </p:cNvPicPr>
          <p:nvPr/>
        </p:nvPicPr>
        <p:blipFill>
          <a:blip r:embed="rId3"/>
          <a:srcRect/>
          <a:stretch/>
        </p:blipFill>
        <p:spPr>
          <a:xfrm>
            <a:off x="0" y="0"/>
            <a:ext cx="12192000"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768353D-A8BE-45C1-B24D-C5440B6BCFAE}"/>
              </a:ext>
            </a:extLst>
          </p:cNvPr>
          <p:cNvSpPr/>
          <p:nvPr/>
        </p:nvSpPr>
        <p:spPr>
          <a:xfrm>
            <a:off x="29111" y="0"/>
            <a:ext cx="7810500" cy="6858000"/>
          </a:xfrm>
          <a:prstGeom prst="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5BA4"/>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3736F87-230C-48F7-87C1-9BEEE9639349}"/>
              </a:ext>
            </a:extLst>
          </p:cNvPr>
          <p:cNvSpPr/>
          <p:nvPr/>
        </p:nvSpPr>
        <p:spPr>
          <a:xfrm>
            <a:off x="-25044" y="0"/>
            <a:ext cx="7810500" cy="6858000"/>
          </a:xfrm>
          <a:prstGeom prst="rect">
            <a:avLst/>
          </a:prstGeom>
          <a:solidFill>
            <a:srgbClr val="115B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5BA4"/>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80AED87-DB5C-4705-A973-E1512FAE4F51}"/>
              </a:ext>
            </a:extLst>
          </p:cNvPr>
          <p:cNvSpPr>
            <a:spLocks noGrp="1"/>
          </p:cNvSpPr>
          <p:nvPr>
            <p:ph type="ctrTitle"/>
          </p:nvPr>
        </p:nvSpPr>
        <p:spPr>
          <a:xfrm>
            <a:off x="-861158" y="1867786"/>
            <a:ext cx="9658350" cy="2961633"/>
          </a:xfrm>
        </p:spPr>
        <p:txBody>
          <a:bodyPr anchor="ctr">
            <a:normAutofit/>
          </a:bodyPr>
          <a:lstStyle/>
          <a:p>
            <a:pPr>
              <a:lnSpc>
                <a:spcPct val="150000"/>
              </a:lnSpc>
            </a:pPr>
            <a:r>
              <a:rPr lang="en-US" sz="4000" b="1">
                <a:solidFill>
                  <a:schemeClr val="bg1"/>
                </a:solidFill>
                <a:latin typeface="Arial" panose="020B0604020202020204" pitchFamily="34" charset="0"/>
                <a:cs typeface="Arial" panose="020B0604020202020204" pitchFamily="34" charset="0"/>
              </a:rPr>
              <a:t>Florida </a:t>
            </a:r>
            <a:br>
              <a:rPr lang="en-US" sz="4000">
                <a:latin typeface="Arial" panose="020B0604020202020204" pitchFamily="34" charset="0"/>
                <a:cs typeface="Arial" panose="020B0604020202020204" pitchFamily="34" charset="0"/>
              </a:rPr>
            </a:br>
            <a:r>
              <a:rPr lang="en-US" sz="4000" b="1">
                <a:solidFill>
                  <a:schemeClr val="bg1"/>
                </a:solidFill>
                <a:latin typeface="Arial Narrow"/>
                <a:cs typeface="Arial"/>
              </a:rPr>
              <a:t>Department of Children and Families </a:t>
            </a:r>
          </a:p>
        </p:txBody>
      </p:sp>
      <p:pic>
        <p:nvPicPr>
          <p:cNvPr id="21" name="Picture 20" descr="Logo, icon&#10;&#10;Description automatically generated">
            <a:extLst>
              <a:ext uri="{FF2B5EF4-FFF2-40B4-BE49-F238E27FC236}">
                <a16:creationId xmlns:a16="http://schemas.microsoft.com/office/drawing/2014/main" id="{6DDEB2FE-FC37-4E50-8586-1AB0B51FB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6649" y="3677735"/>
            <a:ext cx="1927809" cy="1933413"/>
          </a:xfrm>
          <a:prstGeom prst="rect">
            <a:avLst/>
          </a:prstGeom>
        </p:spPr>
      </p:pic>
    </p:spTree>
    <p:extLst>
      <p:ext uri="{BB962C8B-B14F-4D97-AF65-F5344CB8AC3E}">
        <p14:creationId xmlns:p14="http://schemas.microsoft.com/office/powerpoint/2010/main" val="5278805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89EAE5-1E28-8543-812E-9925733917BC}"/>
              </a:ext>
            </a:extLst>
          </p:cNvPr>
          <p:cNvSpPr>
            <a:spLocks noGrp="1"/>
          </p:cNvSpPr>
          <p:nvPr>
            <p:ph idx="1"/>
          </p:nvPr>
        </p:nvSpPr>
        <p:spPr>
          <a:xfrm>
            <a:off x="363985" y="1162050"/>
            <a:ext cx="11372295" cy="5014913"/>
          </a:xfrm>
        </p:spPr>
        <p:txBody>
          <a:bodyPr>
            <a:normAutofit/>
          </a:bodyPr>
          <a:lstStyle/>
          <a:p>
            <a:pPr marL="0" indent="0">
              <a:buNone/>
            </a:pPr>
            <a:endParaRPr lang="en-US" sz="100"/>
          </a:p>
          <a:p>
            <a:pPr marL="0" indent="0">
              <a:buNone/>
            </a:pPr>
            <a:r>
              <a:rPr lang="en-US" sz="2400" b="1"/>
              <a:t>Special Enrollment Period for Unwinding/Losing Medicaid or CHIP Coverage</a:t>
            </a:r>
          </a:p>
          <a:p>
            <a:r>
              <a:rPr lang="en-US" sz="2400"/>
              <a:t>Can begin up to 60 days BEFORE the last day of Medicaid or CHIP coverage OR anytime between 3/31/23 and 7/31/24</a:t>
            </a:r>
          </a:p>
          <a:p>
            <a:pPr marL="0" indent="0">
              <a:buNone/>
            </a:pPr>
            <a:endParaRPr lang="en-US" sz="1000"/>
          </a:p>
          <a:p>
            <a:pPr marL="0" indent="0">
              <a:buNone/>
            </a:pPr>
            <a:r>
              <a:rPr lang="en-US" sz="2400" b="1"/>
              <a:t>The Health Insurance Marketplace may be particularly helpful for certain populations:</a:t>
            </a:r>
          </a:p>
          <a:p>
            <a:r>
              <a:rPr lang="en-US" sz="2400"/>
              <a:t>Infants 0-1 above 200% of the FPL</a:t>
            </a:r>
          </a:p>
          <a:p>
            <a:r>
              <a:rPr lang="en-US" sz="2400"/>
              <a:t>Children with special health care needs whose providers/therapies/or medications are not covered by the </a:t>
            </a:r>
            <a:r>
              <a:rPr lang="en-US" sz="2400" err="1"/>
              <a:t>KidCare</a:t>
            </a:r>
            <a:r>
              <a:rPr lang="en-US" sz="2400"/>
              <a:t> network</a:t>
            </a:r>
          </a:p>
          <a:p>
            <a:r>
              <a:rPr lang="en-US" sz="2400"/>
              <a:t>Families with multiple children that qualify for the FHK full pay program</a:t>
            </a:r>
          </a:p>
          <a:p>
            <a:r>
              <a:rPr lang="en-US" sz="2400"/>
              <a:t>Parents in the Medically Needy Program</a:t>
            </a:r>
          </a:p>
          <a:p>
            <a:endParaRPr lang="en-US"/>
          </a:p>
          <a:p>
            <a:pPr marL="0" indent="0">
              <a:buNone/>
            </a:pPr>
            <a:endParaRPr lang="en-US" sz="2400"/>
          </a:p>
        </p:txBody>
      </p:sp>
      <p:pic>
        <p:nvPicPr>
          <p:cNvPr id="7" name="Picture 6">
            <a:extLst>
              <a:ext uri="{FF2B5EF4-FFF2-40B4-BE49-F238E27FC236}">
                <a16:creationId xmlns:a16="http://schemas.microsoft.com/office/drawing/2014/main" id="{A8095576-39DD-343C-A966-0A4EEE7897FC}"/>
              </a:ext>
            </a:extLst>
          </p:cNvPr>
          <p:cNvPicPr>
            <a:picLocks noChangeAspect="1"/>
          </p:cNvPicPr>
          <p:nvPr/>
        </p:nvPicPr>
        <p:blipFill>
          <a:blip r:embed="rId2">
            <a:alphaModFix/>
            <a:extLst>
              <a:ext uri="{BEBA8EAE-BF5A-486C-A8C5-ECC9F3942E4B}">
                <a14:imgProps xmlns:a14="http://schemas.microsoft.com/office/drawing/2010/main">
                  <a14:imgLayer r:embed="rId3">
                    <a14:imgEffect>
                      <a14:sharpenSoften amount="19000"/>
                    </a14:imgEffect>
                    <a14:imgEffect>
                      <a14:brightnessContrast contrast="-20000"/>
                    </a14:imgEffect>
                  </a14:imgLayer>
                </a14:imgProps>
              </a:ext>
            </a:extLst>
          </a:blip>
          <a:stretch>
            <a:fillRect/>
          </a:stretch>
        </p:blipFill>
        <p:spPr>
          <a:xfrm>
            <a:off x="8852864" y="6281531"/>
            <a:ext cx="3149745" cy="409467"/>
          </a:xfrm>
          <a:prstGeom prst="rect">
            <a:avLst/>
          </a:prstGeom>
        </p:spPr>
      </p:pic>
      <p:sp>
        <p:nvSpPr>
          <p:cNvPr id="8" name="TextBox 7">
            <a:extLst>
              <a:ext uri="{FF2B5EF4-FFF2-40B4-BE49-F238E27FC236}">
                <a16:creationId xmlns:a16="http://schemas.microsoft.com/office/drawing/2014/main" id="{731EC3A3-D900-1B8A-3051-16FE3966F47D}"/>
              </a:ext>
            </a:extLst>
          </p:cNvPr>
          <p:cNvSpPr txBox="1"/>
          <p:nvPr/>
        </p:nvSpPr>
        <p:spPr>
          <a:xfrm>
            <a:off x="363984" y="241313"/>
            <a:ext cx="11372295" cy="584775"/>
          </a:xfrm>
          <a:prstGeom prst="rect">
            <a:avLst/>
          </a:prstGeom>
          <a:noFill/>
        </p:spPr>
        <p:txBody>
          <a:bodyPr wrap="square" rtlCol="0">
            <a:spAutoFit/>
          </a:bodyPr>
          <a:lstStyle/>
          <a:p>
            <a:pPr algn="ctr"/>
            <a:r>
              <a:rPr lang="en-US" sz="3200" b="1"/>
              <a:t>Options for Families through the Health Insurance Marketplace</a:t>
            </a:r>
            <a:endParaRPr lang="en-US" sz="3200"/>
          </a:p>
        </p:txBody>
      </p:sp>
    </p:spTree>
    <p:extLst>
      <p:ext uri="{BB962C8B-B14F-4D97-AF65-F5344CB8AC3E}">
        <p14:creationId xmlns:p14="http://schemas.microsoft.com/office/powerpoint/2010/main" val="38547952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89EAE5-1E28-8543-812E-9925733917BC}"/>
              </a:ext>
            </a:extLst>
          </p:cNvPr>
          <p:cNvSpPr>
            <a:spLocks noGrp="1"/>
          </p:cNvSpPr>
          <p:nvPr>
            <p:ph idx="1"/>
          </p:nvPr>
        </p:nvSpPr>
        <p:spPr>
          <a:xfrm>
            <a:off x="527389" y="1253331"/>
            <a:ext cx="10515600" cy="4351338"/>
          </a:xfrm>
        </p:spPr>
        <p:txBody>
          <a:bodyPr>
            <a:normAutofit/>
          </a:bodyPr>
          <a:lstStyle/>
          <a:p>
            <a:pPr marL="0" indent="0">
              <a:buNone/>
            </a:pPr>
            <a:r>
              <a:rPr lang="en-US" sz="2400"/>
              <a:t>Leave your name, hospital name and email address in the chat box so we can send you the slides from the presentation, as well as a list of Navigators in each area and statewide.</a:t>
            </a:r>
          </a:p>
          <a:p>
            <a:endParaRPr lang="en-US" sz="2400"/>
          </a:p>
          <a:p>
            <a:pPr marL="0" indent="0">
              <a:buNone/>
            </a:pPr>
            <a:endParaRPr lang="en-US" sz="2400"/>
          </a:p>
        </p:txBody>
      </p:sp>
      <p:pic>
        <p:nvPicPr>
          <p:cNvPr id="5" name="Picture 4">
            <a:extLst>
              <a:ext uri="{FF2B5EF4-FFF2-40B4-BE49-F238E27FC236}">
                <a16:creationId xmlns:a16="http://schemas.microsoft.com/office/drawing/2014/main" id="{6710CAC6-B237-1A26-14E8-14DA88E7EB3F}"/>
              </a:ext>
            </a:extLst>
          </p:cNvPr>
          <p:cNvPicPr>
            <a:picLocks noChangeAspect="1"/>
          </p:cNvPicPr>
          <p:nvPr/>
        </p:nvPicPr>
        <p:blipFill>
          <a:blip r:embed="rId2">
            <a:alphaModFix/>
            <a:extLst>
              <a:ext uri="{BEBA8EAE-BF5A-486C-A8C5-ECC9F3942E4B}">
                <a14:imgProps xmlns:a14="http://schemas.microsoft.com/office/drawing/2010/main">
                  <a14:imgLayer r:embed="rId3">
                    <a14:imgEffect>
                      <a14:sharpenSoften amount="19000"/>
                    </a14:imgEffect>
                    <a14:imgEffect>
                      <a14:brightnessContrast contrast="-20000"/>
                    </a14:imgEffect>
                  </a14:imgLayer>
                </a14:imgProps>
              </a:ext>
            </a:extLst>
          </a:blip>
          <a:stretch>
            <a:fillRect/>
          </a:stretch>
        </p:blipFill>
        <p:spPr>
          <a:xfrm>
            <a:off x="8852864" y="6281531"/>
            <a:ext cx="3149745" cy="409467"/>
          </a:xfrm>
          <a:prstGeom prst="rect">
            <a:avLst/>
          </a:prstGeom>
        </p:spPr>
      </p:pic>
      <p:sp>
        <p:nvSpPr>
          <p:cNvPr id="6" name="TextBox 5">
            <a:extLst>
              <a:ext uri="{FF2B5EF4-FFF2-40B4-BE49-F238E27FC236}">
                <a16:creationId xmlns:a16="http://schemas.microsoft.com/office/drawing/2014/main" id="{ACC04B4D-2EA5-5E85-0474-ED613BA167B1}"/>
              </a:ext>
            </a:extLst>
          </p:cNvPr>
          <p:cNvSpPr txBox="1"/>
          <p:nvPr/>
        </p:nvSpPr>
        <p:spPr>
          <a:xfrm>
            <a:off x="409852" y="167002"/>
            <a:ext cx="11372295" cy="646331"/>
          </a:xfrm>
          <a:prstGeom prst="rect">
            <a:avLst/>
          </a:prstGeom>
          <a:noFill/>
        </p:spPr>
        <p:txBody>
          <a:bodyPr wrap="square" rtlCol="0">
            <a:spAutoFit/>
          </a:bodyPr>
          <a:lstStyle/>
          <a:p>
            <a:pPr marL="0" indent="0" algn="ctr">
              <a:buNone/>
            </a:pPr>
            <a:r>
              <a:rPr lang="en-US" sz="3600" b="1"/>
              <a:t>Local, objective assistance is available</a:t>
            </a:r>
          </a:p>
        </p:txBody>
      </p:sp>
    </p:spTree>
    <p:extLst>
      <p:ext uri="{BB962C8B-B14F-4D97-AF65-F5344CB8AC3E}">
        <p14:creationId xmlns:p14="http://schemas.microsoft.com/office/powerpoint/2010/main" val="19124892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89EAE5-1E28-8543-812E-9925733917BC}"/>
              </a:ext>
            </a:extLst>
          </p:cNvPr>
          <p:cNvSpPr>
            <a:spLocks noGrp="1"/>
          </p:cNvSpPr>
          <p:nvPr>
            <p:ph idx="1"/>
          </p:nvPr>
        </p:nvSpPr>
        <p:spPr>
          <a:xfrm>
            <a:off x="838199" y="1253331"/>
            <a:ext cx="10515600" cy="4351338"/>
          </a:xfrm>
        </p:spPr>
        <p:txBody>
          <a:bodyPr>
            <a:normAutofit/>
          </a:bodyPr>
          <a:lstStyle/>
          <a:p>
            <a:pPr marL="0" indent="0" algn="ctr">
              <a:buNone/>
            </a:pPr>
            <a:endParaRPr lang="en-US" sz="4400"/>
          </a:p>
          <a:p>
            <a:pPr marL="0" indent="0" algn="ctr">
              <a:buNone/>
            </a:pPr>
            <a:r>
              <a:rPr lang="en-US" sz="3600"/>
              <a:t>Melanie Hall</a:t>
            </a:r>
          </a:p>
          <a:p>
            <a:pPr marL="0" indent="0" algn="ctr">
              <a:buNone/>
            </a:pPr>
            <a:r>
              <a:rPr lang="en-US" sz="3600"/>
              <a:t> </a:t>
            </a:r>
            <a:r>
              <a:rPr lang="de-DE" sz="3600">
                <a:hlinkClick r:id="rId2"/>
              </a:rPr>
              <a:t>melanie.mshconsulting@gmail.com</a:t>
            </a:r>
            <a:endParaRPr lang="de-DE" sz="3600"/>
          </a:p>
          <a:p>
            <a:pPr marL="0" indent="0" algn="ctr">
              <a:buNone/>
            </a:pPr>
            <a:endParaRPr lang="de-DE" sz="3600"/>
          </a:p>
          <a:p>
            <a:pPr marL="0" indent="0" algn="ctr">
              <a:buNone/>
            </a:pPr>
            <a:r>
              <a:rPr lang="de-DE" sz="3600"/>
              <a:t>Medicaid Redeterminations &amp; Florida KidCare Referrals </a:t>
            </a:r>
          </a:p>
          <a:p>
            <a:pPr marL="0" indent="0" algn="ctr">
              <a:buNone/>
            </a:pPr>
            <a:r>
              <a:rPr lang="en-US" sz="3600">
                <a:hlinkClick r:id="rId3"/>
              </a:rPr>
              <a:t>https://form.jotform.com/230475348172154</a:t>
            </a:r>
            <a:endParaRPr lang="de-DE" sz="3600"/>
          </a:p>
          <a:p>
            <a:pPr marL="0" indent="0" algn="ctr">
              <a:buNone/>
            </a:pPr>
            <a:endParaRPr lang="en-US" sz="4400"/>
          </a:p>
          <a:p>
            <a:endParaRPr lang="en-US" sz="2400"/>
          </a:p>
          <a:p>
            <a:pPr marL="0" indent="0">
              <a:buNone/>
            </a:pPr>
            <a:endParaRPr lang="en-US" sz="2400"/>
          </a:p>
        </p:txBody>
      </p:sp>
      <p:pic>
        <p:nvPicPr>
          <p:cNvPr id="5" name="Picture 4">
            <a:extLst>
              <a:ext uri="{FF2B5EF4-FFF2-40B4-BE49-F238E27FC236}">
                <a16:creationId xmlns:a16="http://schemas.microsoft.com/office/drawing/2014/main" id="{6710CAC6-B237-1A26-14E8-14DA88E7EB3F}"/>
              </a:ext>
            </a:extLst>
          </p:cNvPr>
          <p:cNvPicPr>
            <a:picLocks noChangeAspect="1"/>
          </p:cNvPicPr>
          <p:nvPr/>
        </p:nvPicPr>
        <p:blipFill>
          <a:blip r:embed="rId4">
            <a:alphaModFix/>
            <a:extLst>
              <a:ext uri="{BEBA8EAE-BF5A-486C-A8C5-ECC9F3942E4B}">
                <a14:imgProps xmlns:a14="http://schemas.microsoft.com/office/drawing/2010/main">
                  <a14:imgLayer r:embed="rId5">
                    <a14:imgEffect>
                      <a14:sharpenSoften amount="19000"/>
                    </a14:imgEffect>
                    <a14:imgEffect>
                      <a14:brightnessContrast contrast="-20000"/>
                    </a14:imgEffect>
                  </a14:imgLayer>
                </a14:imgProps>
              </a:ext>
            </a:extLst>
          </a:blip>
          <a:stretch>
            <a:fillRect/>
          </a:stretch>
        </p:blipFill>
        <p:spPr>
          <a:xfrm>
            <a:off x="8852864" y="6281531"/>
            <a:ext cx="3149745" cy="409467"/>
          </a:xfrm>
          <a:prstGeom prst="rect">
            <a:avLst/>
          </a:prstGeom>
        </p:spPr>
      </p:pic>
      <p:sp>
        <p:nvSpPr>
          <p:cNvPr id="6" name="TextBox 5">
            <a:extLst>
              <a:ext uri="{FF2B5EF4-FFF2-40B4-BE49-F238E27FC236}">
                <a16:creationId xmlns:a16="http://schemas.microsoft.com/office/drawing/2014/main" id="{ACC04B4D-2EA5-5E85-0474-ED613BA167B1}"/>
              </a:ext>
            </a:extLst>
          </p:cNvPr>
          <p:cNvSpPr txBox="1"/>
          <p:nvPr/>
        </p:nvSpPr>
        <p:spPr>
          <a:xfrm>
            <a:off x="409852" y="199499"/>
            <a:ext cx="11372295" cy="646331"/>
          </a:xfrm>
          <a:prstGeom prst="rect">
            <a:avLst/>
          </a:prstGeom>
          <a:noFill/>
        </p:spPr>
        <p:txBody>
          <a:bodyPr wrap="square" rtlCol="0">
            <a:spAutoFit/>
          </a:bodyPr>
          <a:lstStyle/>
          <a:p>
            <a:pPr marL="0" indent="0" algn="ctr">
              <a:buNone/>
            </a:pPr>
            <a:r>
              <a:rPr lang="en-US" sz="3600" b="1"/>
              <a:t>Questions?</a:t>
            </a:r>
          </a:p>
        </p:txBody>
      </p:sp>
    </p:spTree>
    <p:extLst>
      <p:ext uri="{BB962C8B-B14F-4D97-AF65-F5344CB8AC3E}">
        <p14:creationId xmlns:p14="http://schemas.microsoft.com/office/powerpoint/2010/main" val="3546467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2FDC1A6-0EC8-46A8-BCC4-E75C8C1FAC2C}"/>
              </a:ext>
            </a:extLst>
          </p:cNvPr>
          <p:cNvSpPr>
            <a:spLocks noGrp="1"/>
          </p:cNvSpPr>
          <p:nvPr>
            <p:ph type="ctrTitle"/>
          </p:nvPr>
        </p:nvSpPr>
        <p:spPr>
          <a:xfrm>
            <a:off x="0" y="190500"/>
            <a:ext cx="12192000" cy="1857375"/>
          </a:xfrm>
        </p:spPr>
        <p:txBody>
          <a:bodyPr anchor="ctr">
            <a:normAutofit/>
          </a:bodyPr>
          <a:lstStyle/>
          <a:p>
            <a:r>
              <a:rPr lang="en-US" sz="3200">
                <a:solidFill>
                  <a:srgbClr val="002060"/>
                </a:solidFill>
                <a:latin typeface="Arial Black" panose="020B0A04020102020204" pitchFamily="34" charset="0"/>
                <a:cs typeface="Arial" panose="020B0604020202020204" pitchFamily="34" charset="0"/>
              </a:rPr>
              <a:t>Medicaid Overview</a:t>
            </a:r>
          </a:p>
        </p:txBody>
      </p:sp>
      <p:sp>
        <p:nvSpPr>
          <p:cNvPr id="3" name="Subtitle 2">
            <a:extLst>
              <a:ext uri="{FF2B5EF4-FFF2-40B4-BE49-F238E27FC236}">
                <a16:creationId xmlns:a16="http://schemas.microsoft.com/office/drawing/2014/main" id="{BD45A171-CEE6-43A2-AD17-EDE011578DAF}"/>
              </a:ext>
            </a:extLst>
          </p:cNvPr>
          <p:cNvSpPr>
            <a:spLocks noGrp="1"/>
          </p:cNvSpPr>
          <p:nvPr>
            <p:ph type="subTitle" idx="1"/>
          </p:nvPr>
        </p:nvSpPr>
        <p:spPr>
          <a:xfrm>
            <a:off x="3570515" y="1307337"/>
            <a:ext cx="5059680" cy="550038"/>
          </a:xfrm>
        </p:spPr>
        <p:txBody>
          <a:bodyPr anchor="ctr">
            <a:normAutofit/>
          </a:bodyPr>
          <a:lstStyle/>
          <a:p>
            <a:r>
              <a:rPr lang="en-US" sz="2100" b="1">
                <a:solidFill>
                  <a:schemeClr val="bg1"/>
                </a:solidFill>
                <a:latin typeface="Arial" panose="020B0604020202020204" pitchFamily="34" charset="0"/>
                <a:cs typeface="Arial" panose="020B0604020202020204" pitchFamily="34" charset="0"/>
              </a:rPr>
              <a:t>Subheads Here</a:t>
            </a:r>
          </a:p>
        </p:txBody>
      </p:sp>
      <p:pic>
        <p:nvPicPr>
          <p:cNvPr id="6" name="Picture 5" descr="Logo, icon&#10;&#10;Description automatically generated">
            <a:extLst>
              <a:ext uri="{FF2B5EF4-FFF2-40B4-BE49-F238E27FC236}">
                <a16:creationId xmlns:a16="http://schemas.microsoft.com/office/drawing/2014/main" id="{A1EA171E-0FD5-488C-9256-D54EBFC15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8952" y="5866458"/>
            <a:ext cx="694811" cy="696831"/>
          </a:xfrm>
          <a:prstGeom prst="rect">
            <a:avLst/>
          </a:prstGeom>
        </p:spPr>
      </p:pic>
      <p:sp>
        <p:nvSpPr>
          <p:cNvPr id="14" name="TextBox 13">
            <a:extLst>
              <a:ext uri="{FF2B5EF4-FFF2-40B4-BE49-F238E27FC236}">
                <a16:creationId xmlns:a16="http://schemas.microsoft.com/office/drawing/2014/main" id="{437E0D48-8465-46BE-BB16-79735DD76BA2}"/>
              </a:ext>
            </a:extLst>
          </p:cNvPr>
          <p:cNvSpPr txBox="1"/>
          <p:nvPr/>
        </p:nvSpPr>
        <p:spPr>
          <a:xfrm>
            <a:off x="720892" y="1582356"/>
            <a:ext cx="10740203" cy="3754874"/>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
                <a:srgbClr val="4472C4">
                  <a:lumMod val="60000"/>
                  <a:lumOff val="40000"/>
                </a:srgbClr>
              </a:buClr>
              <a:buSzTx/>
              <a:buFont typeface="Arial" panose="020B0604020202020204" pitchFamily="34" charset="0"/>
              <a:buChar char="•"/>
              <a:tabLst/>
              <a:defRPr/>
            </a:pPr>
            <a:r>
              <a:rPr kumimoji="0" lang="en-US" sz="2400" b="0" i="0" u="none" strike="noStrike" kern="1200" cap="none" spc="0" normalizeH="0" baseline="0" noProof="0">
                <a:ln>
                  <a:noFill/>
                </a:ln>
                <a:solidFill>
                  <a:srgbClr val="44546A">
                    <a:lumMod val="50000"/>
                  </a:srgbClr>
                </a:solidFill>
                <a:effectLst/>
                <a:uLnTx/>
                <a:uFillTx/>
                <a:latin typeface="Arial" panose="020B0604020202020204" pitchFamily="34" charset="0"/>
                <a:ea typeface="Aktiv Grotesk" panose="020B0504020202020204" pitchFamily="34" charset="0"/>
                <a:cs typeface="Arial" panose="020B0604020202020204" pitchFamily="34" charset="0"/>
              </a:rPr>
              <a:t>Medicaid provides medical coverage to low-income individuals and families.</a:t>
            </a:r>
          </a:p>
          <a:p>
            <a:pPr marR="0" lvl="0" algn="l" defTabSz="914400" rtl="0" eaLnBrk="1" fontAlgn="auto" latinLnBrk="0" hangingPunct="1">
              <a:lnSpc>
                <a:spcPct val="100000"/>
              </a:lnSpc>
              <a:spcBef>
                <a:spcPts val="0"/>
              </a:spcBef>
              <a:spcAft>
                <a:spcPts val="0"/>
              </a:spcAft>
              <a:buClr>
                <a:srgbClr val="4472C4">
                  <a:lumMod val="60000"/>
                  <a:lumOff val="40000"/>
                </a:srgbClr>
              </a:buClr>
              <a:buSzTx/>
              <a:tabLst/>
              <a:defRPr/>
            </a:pPr>
            <a:endParaRPr kumimoji="0" lang="en-US" sz="2400" b="0" i="0" u="none" strike="noStrike" kern="1200" cap="none" spc="0" normalizeH="0" baseline="0" noProof="0">
              <a:ln>
                <a:noFill/>
              </a:ln>
              <a:solidFill>
                <a:srgbClr val="44546A">
                  <a:lumMod val="50000"/>
                </a:srgbClr>
              </a:solidFill>
              <a:effectLst/>
              <a:uLnTx/>
              <a:uFillTx/>
              <a:latin typeface="Arial" panose="020B0604020202020204" pitchFamily="34" charset="0"/>
              <a:ea typeface="Aktiv Grotesk" panose="020B05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
                <a:srgbClr val="4472C4">
                  <a:lumMod val="60000"/>
                  <a:lumOff val="40000"/>
                </a:srgbClr>
              </a:buClr>
              <a:buSzTx/>
              <a:buFont typeface="Arial" panose="020B0604020202020204" pitchFamily="34" charset="0"/>
              <a:buChar char="•"/>
              <a:tabLst/>
              <a:defRPr/>
            </a:pPr>
            <a:r>
              <a:rPr kumimoji="0" lang="en-US" sz="2400" b="0" i="0" u="none" strike="noStrike" kern="1200" cap="none" spc="0" normalizeH="0" baseline="0" noProof="0">
                <a:ln>
                  <a:noFill/>
                </a:ln>
                <a:solidFill>
                  <a:srgbClr val="44546A">
                    <a:lumMod val="50000"/>
                  </a:srgbClr>
                </a:solidFill>
                <a:effectLst/>
                <a:uLnTx/>
                <a:uFillTx/>
                <a:latin typeface="Arial" panose="020B0604020202020204" pitchFamily="34" charset="0"/>
                <a:ea typeface="Aktiv Grotesk" panose="020B0504020202020204" pitchFamily="34" charset="0"/>
                <a:cs typeface="Arial" panose="020B0604020202020204" pitchFamily="34" charset="0"/>
              </a:rPr>
              <a:t>Medicaid eligibility in Florida is determined either by the Department of Children and Families (DCF) or the Social Security Administration (for Supplemental Security Income (SSI) recipients).</a:t>
            </a:r>
          </a:p>
          <a:p>
            <a:pPr marR="0" lvl="0" algn="l" defTabSz="914400" rtl="0" eaLnBrk="1" fontAlgn="auto" latinLnBrk="0" hangingPunct="1">
              <a:lnSpc>
                <a:spcPct val="100000"/>
              </a:lnSpc>
              <a:spcBef>
                <a:spcPts val="0"/>
              </a:spcBef>
              <a:spcAft>
                <a:spcPts val="0"/>
              </a:spcAft>
              <a:buClr>
                <a:srgbClr val="4472C4">
                  <a:lumMod val="60000"/>
                  <a:lumOff val="40000"/>
                </a:srgbClr>
              </a:buClr>
              <a:buSzTx/>
              <a:tabLst/>
              <a:defRPr/>
            </a:pPr>
            <a:endParaRPr kumimoji="0" lang="en-US" sz="2400" b="0" i="0" u="none" strike="noStrike" kern="1200" cap="none" spc="0" normalizeH="0" baseline="0" noProof="0">
              <a:ln>
                <a:noFill/>
              </a:ln>
              <a:solidFill>
                <a:srgbClr val="44546A">
                  <a:lumMod val="50000"/>
                </a:srgbClr>
              </a:solidFill>
              <a:effectLst/>
              <a:uLnTx/>
              <a:uFillTx/>
              <a:latin typeface="Arial" panose="020B0604020202020204" pitchFamily="34" charset="0"/>
              <a:ea typeface="Aktiv Grotesk" panose="020B05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
                <a:srgbClr val="4472C4">
                  <a:lumMod val="60000"/>
                  <a:lumOff val="40000"/>
                </a:srgbClr>
              </a:buClr>
              <a:buSzTx/>
              <a:buFont typeface="Arial" panose="020B0604020202020204" pitchFamily="34" charset="0"/>
              <a:buChar char="•"/>
              <a:tabLst/>
              <a:defRPr/>
            </a:pPr>
            <a:r>
              <a:rPr kumimoji="0" lang="en-US" sz="2400" b="0" i="0" u="none" strike="noStrike" kern="1200" cap="none" spc="0" normalizeH="0" baseline="0" noProof="0">
                <a:ln>
                  <a:noFill/>
                </a:ln>
                <a:solidFill>
                  <a:srgbClr val="44546A">
                    <a:lumMod val="50000"/>
                  </a:srgbClr>
                </a:solidFill>
                <a:effectLst/>
                <a:uLnTx/>
                <a:uFillTx/>
                <a:latin typeface="Arial" panose="020B0604020202020204" pitchFamily="34" charset="0"/>
                <a:ea typeface="Aktiv Grotesk" panose="020B0504020202020204" pitchFamily="34" charset="0"/>
                <a:cs typeface="Arial" panose="020B0604020202020204" pitchFamily="34" charset="0"/>
              </a:rPr>
              <a:t>Medicaid services in Florida are administered by the Agency for Health Care Administration (AHCA).</a:t>
            </a:r>
          </a:p>
          <a:p>
            <a:pPr marL="342900" marR="0" lvl="0" indent="-342900" algn="l" defTabSz="914400" rtl="0" eaLnBrk="1" fontAlgn="auto" latinLnBrk="0" hangingPunct="1">
              <a:lnSpc>
                <a:spcPct val="100000"/>
              </a:lnSpc>
              <a:spcBef>
                <a:spcPts val="0"/>
              </a:spcBef>
              <a:spcAft>
                <a:spcPts val="0"/>
              </a:spcAft>
              <a:buClr>
                <a:srgbClr val="4472C4">
                  <a:lumMod val="60000"/>
                  <a:lumOff val="40000"/>
                </a:srgbClr>
              </a:buClr>
              <a:buSzTx/>
              <a:buFont typeface="Arial" panose="020B0604020202020204" pitchFamily="34" charset="0"/>
              <a:buChar char="•"/>
              <a:tabLst/>
              <a:defRPr/>
            </a:pPr>
            <a:endParaRPr kumimoji="0" lang="en-US" sz="2200" b="0" i="0" u="none" strike="noStrike" kern="1200" cap="none" spc="0" normalizeH="0" baseline="0" noProof="0">
              <a:ln>
                <a:noFill/>
              </a:ln>
              <a:solidFill>
                <a:srgbClr val="002060"/>
              </a:solidFill>
              <a:effectLst/>
              <a:uLnTx/>
              <a:uFillTx/>
              <a:latin typeface="Arial" panose="020B0604020202020204" pitchFamily="34" charset="0"/>
              <a:ea typeface="Aktiv Grotesk" panose="020B05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50C47FA0-43A7-4A71-987A-40ABB77B1A06}"/>
              </a:ext>
            </a:extLst>
          </p:cNvPr>
          <p:cNvSpPr/>
          <p:nvPr/>
        </p:nvSpPr>
        <p:spPr>
          <a:xfrm>
            <a:off x="720893" y="1441431"/>
            <a:ext cx="10740203"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3748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2FDC1A6-0EC8-46A8-BCC4-E75C8C1FAC2C}"/>
              </a:ext>
            </a:extLst>
          </p:cNvPr>
          <p:cNvSpPr>
            <a:spLocks noGrp="1"/>
          </p:cNvSpPr>
          <p:nvPr>
            <p:ph type="ctrTitle"/>
          </p:nvPr>
        </p:nvSpPr>
        <p:spPr>
          <a:xfrm>
            <a:off x="0" y="178469"/>
            <a:ext cx="12192000" cy="1857375"/>
          </a:xfrm>
        </p:spPr>
        <p:txBody>
          <a:bodyPr anchor="ctr">
            <a:normAutofit/>
          </a:bodyPr>
          <a:lstStyle/>
          <a:p>
            <a:r>
              <a:rPr lang="en-US" sz="3200">
                <a:solidFill>
                  <a:srgbClr val="002060"/>
                </a:solidFill>
                <a:latin typeface="Arial Black" panose="020B0A04020102020204" pitchFamily="34" charset="0"/>
                <a:cs typeface="Arial" panose="020B0604020202020204" pitchFamily="34" charset="0"/>
              </a:rPr>
              <a:t>Medicaid Eligibility by DCF</a:t>
            </a:r>
          </a:p>
        </p:txBody>
      </p:sp>
      <p:sp>
        <p:nvSpPr>
          <p:cNvPr id="3" name="Subtitle 2">
            <a:extLst>
              <a:ext uri="{FF2B5EF4-FFF2-40B4-BE49-F238E27FC236}">
                <a16:creationId xmlns:a16="http://schemas.microsoft.com/office/drawing/2014/main" id="{BD45A171-CEE6-43A2-AD17-EDE011578DAF}"/>
              </a:ext>
            </a:extLst>
          </p:cNvPr>
          <p:cNvSpPr>
            <a:spLocks noGrp="1"/>
          </p:cNvSpPr>
          <p:nvPr>
            <p:ph type="subTitle" idx="1"/>
          </p:nvPr>
        </p:nvSpPr>
        <p:spPr>
          <a:xfrm>
            <a:off x="3570515" y="1307337"/>
            <a:ext cx="5059680" cy="550038"/>
          </a:xfrm>
        </p:spPr>
        <p:txBody>
          <a:bodyPr anchor="ctr">
            <a:normAutofit/>
          </a:bodyPr>
          <a:lstStyle/>
          <a:p>
            <a:r>
              <a:rPr lang="en-US" sz="2100" b="1">
                <a:solidFill>
                  <a:schemeClr val="bg1"/>
                </a:solidFill>
                <a:latin typeface="Arial" panose="020B0604020202020204" pitchFamily="34" charset="0"/>
                <a:cs typeface="Arial" panose="020B0604020202020204" pitchFamily="34" charset="0"/>
              </a:rPr>
              <a:t>Subheads Here</a:t>
            </a:r>
          </a:p>
        </p:txBody>
      </p:sp>
      <p:pic>
        <p:nvPicPr>
          <p:cNvPr id="6" name="Picture 5" descr="Logo, icon&#10;&#10;Description automatically generated">
            <a:extLst>
              <a:ext uri="{FF2B5EF4-FFF2-40B4-BE49-F238E27FC236}">
                <a16:creationId xmlns:a16="http://schemas.microsoft.com/office/drawing/2014/main" id="{A1EA171E-0FD5-488C-9256-D54EBFC15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3689" y="5822684"/>
            <a:ext cx="694811" cy="696831"/>
          </a:xfrm>
          <a:prstGeom prst="rect">
            <a:avLst/>
          </a:prstGeom>
        </p:spPr>
      </p:pic>
      <p:sp>
        <p:nvSpPr>
          <p:cNvPr id="14" name="TextBox 13">
            <a:extLst>
              <a:ext uri="{FF2B5EF4-FFF2-40B4-BE49-F238E27FC236}">
                <a16:creationId xmlns:a16="http://schemas.microsoft.com/office/drawing/2014/main" id="{437E0D48-8465-46BE-BB16-79735DD76BA2}"/>
              </a:ext>
            </a:extLst>
          </p:cNvPr>
          <p:cNvSpPr txBox="1"/>
          <p:nvPr/>
        </p:nvSpPr>
        <p:spPr>
          <a:xfrm>
            <a:off x="720892" y="1582356"/>
            <a:ext cx="10740203" cy="4524315"/>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
                <a:srgbClr val="4472C4">
                  <a:lumMod val="60000"/>
                  <a:lumOff val="40000"/>
                </a:srgbClr>
              </a:buClr>
              <a:buSzTx/>
              <a:tabLst/>
              <a:defRPr/>
            </a:pPr>
            <a:r>
              <a:rPr kumimoji="0" lang="en-US" sz="2600" b="0" i="0" u="none" strike="noStrike" kern="1200" cap="none" spc="0" normalizeH="0" baseline="0" noProof="0">
                <a:ln>
                  <a:noFill/>
                </a:ln>
                <a:solidFill>
                  <a:srgbClr val="44546A">
                    <a:lumMod val="50000"/>
                  </a:srgbClr>
                </a:solidFill>
                <a:effectLst/>
                <a:uLnTx/>
                <a:uFillTx/>
                <a:latin typeface="Arial" panose="020B0604020202020204" pitchFamily="34" charset="0"/>
                <a:ea typeface="Aktiv Grotesk" panose="020B0504020202020204" pitchFamily="34" charset="0"/>
                <a:cs typeface="Arial" panose="020B0604020202020204" pitchFamily="34" charset="0"/>
              </a:rPr>
              <a:t>Individuals potentially eligible for Medicaid include:</a:t>
            </a:r>
          </a:p>
          <a:p>
            <a:pPr marL="457200" marR="0" lvl="0" indent="-457200" algn="l" defTabSz="914400" rtl="0" eaLnBrk="1" fontAlgn="auto" latinLnBrk="0" hangingPunct="1">
              <a:lnSpc>
                <a:spcPct val="100000"/>
              </a:lnSpc>
              <a:spcBef>
                <a:spcPts val="0"/>
              </a:spcBef>
              <a:spcAft>
                <a:spcPts val="0"/>
              </a:spcAft>
              <a:buClr>
                <a:srgbClr val="4472C4">
                  <a:lumMod val="60000"/>
                  <a:lumOff val="40000"/>
                </a:srgbClr>
              </a:buClr>
              <a:buSzTx/>
              <a:buFont typeface="Arial" panose="020B0604020202020204" pitchFamily="34" charset="0"/>
              <a:buChar char="•"/>
              <a:tabLst/>
              <a:defRPr/>
            </a:pPr>
            <a:r>
              <a:rPr kumimoji="0" lang="en-US" sz="2400" b="0" i="0" u="none" strike="noStrike" kern="1200" cap="none" spc="0" normalizeH="0" baseline="0" noProof="0">
                <a:ln>
                  <a:noFill/>
                </a:ln>
                <a:solidFill>
                  <a:srgbClr val="44546A">
                    <a:lumMod val="50000"/>
                  </a:srgbClr>
                </a:solidFill>
                <a:effectLst/>
                <a:uLnTx/>
                <a:uFillTx/>
                <a:latin typeface="Arial" panose="020B0604020202020204" pitchFamily="34" charset="0"/>
                <a:ea typeface="Aktiv Grotesk" panose="020B0504020202020204" pitchFamily="34" charset="0"/>
                <a:cs typeface="Arial" panose="020B0604020202020204" pitchFamily="34" charset="0"/>
              </a:rPr>
              <a:t>Pregnant women</a:t>
            </a:r>
          </a:p>
          <a:p>
            <a:pPr marL="457200" marR="0" lvl="0" indent="-457200" algn="l" defTabSz="914400" rtl="0" eaLnBrk="1" fontAlgn="auto" latinLnBrk="0" hangingPunct="1">
              <a:lnSpc>
                <a:spcPct val="100000"/>
              </a:lnSpc>
              <a:spcBef>
                <a:spcPts val="0"/>
              </a:spcBef>
              <a:spcAft>
                <a:spcPts val="0"/>
              </a:spcAft>
              <a:buClr>
                <a:srgbClr val="4472C4">
                  <a:lumMod val="60000"/>
                  <a:lumOff val="40000"/>
                </a:srgbClr>
              </a:buClr>
              <a:buSzTx/>
              <a:buFont typeface="Arial" panose="020B0604020202020204" pitchFamily="34" charset="0"/>
              <a:buChar char="•"/>
              <a:tabLst/>
              <a:defRPr/>
            </a:pPr>
            <a:r>
              <a:rPr kumimoji="0" lang="en-US" sz="2400" b="0" i="0" u="none" strike="noStrike" kern="1200" cap="none" spc="0" normalizeH="0" baseline="0" noProof="0">
                <a:ln>
                  <a:noFill/>
                </a:ln>
                <a:solidFill>
                  <a:srgbClr val="44546A">
                    <a:lumMod val="50000"/>
                  </a:srgbClr>
                </a:solidFill>
                <a:effectLst/>
                <a:uLnTx/>
                <a:uFillTx/>
                <a:latin typeface="Arial" panose="020B0604020202020204" pitchFamily="34" charset="0"/>
                <a:ea typeface="Aktiv Grotesk" panose="020B0504020202020204" pitchFamily="34" charset="0"/>
                <a:cs typeface="Arial" panose="020B0604020202020204" pitchFamily="34" charset="0"/>
              </a:rPr>
              <a:t>Parents and other caretaker </a:t>
            </a:r>
            <a:r>
              <a:rPr lang="en-US" sz="2400">
                <a:solidFill>
                  <a:srgbClr val="44546A">
                    <a:lumMod val="50000"/>
                  </a:srgbClr>
                </a:solidFill>
                <a:latin typeface="Arial" panose="020B0604020202020204" pitchFamily="34" charset="0"/>
                <a:ea typeface="Aktiv Grotesk" panose="020B0504020202020204" pitchFamily="34" charset="0"/>
                <a:cs typeface="Arial" panose="020B0604020202020204" pitchFamily="34" charset="0"/>
              </a:rPr>
              <a:t>r</a:t>
            </a:r>
            <a:r>
              <a:rPr kumimoji="0" lang="en-US" sz="2400" b="0" i="0" u="none" strike="noStrike" kern="1200" cap="none" spc="0" normalizeH="0" baseline="0" noProof="0" err="1">
                <a:ln>
                  <a:noFill/>
                </a:ln>
                <a:solidFill>
                  <a:srgbClr val="44546A">
                    <a:lumMod val="50000"/>
                  </a:srgbClr>
                </a:solidFill>
                <a:effectLst/>
                <a:uLnTx/>
                <a:uFillTx/>
                <a:latin typeface="Arial" panose="020B0604020202020204" pitchFamily="34" charset="0"/>
                <a:ea typeface="Aktiv Grotesk" panose="020B0504020202020204" pitchFamily="34" charset="0"/>
                <a:cs typeface="Arial" panose="020B0604020202020204" pitchFamily="34" charset="0"/>
              </a:rPr>
              <a:t>elatives</a:t>
            </a:r>
            <a:endParaRPr kumimoji="0" lang="en-US" sz="2400" b="0" i="0" u="none" strike="noStrike" kern="1200" cap="none" spc="0" normalizeH="0" baseline="0" noProof="0">
              <a:ln>
                <a:noFill/>
              </a:ln>
              <a:solidFill>
                <a:srgbClr val="44546A">
                  <a:lumMod val="50000"/>
                </a:srgbClr>
              </a:solidFill>
              <a:effectLst/>
              <a:uLnTx/>
              <a:uFillTx/>
              <a:latin typeface="Arial" panose="020B0604020202020204" pitchFamily="34" charset="0"/>
              <a:ea typeface="Aktiv Grotesk" panose="020B05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
                <a:srgbClr val="4472C4">
                  <a:lumMod val="60000"/>
                  <a:lumOff val="40000"/>
                </a:srgbClr>
              </a:buClr>
              <a:buSzTx/>
              <a:buFont typeface="Arial" panose="020B0604020202020204" pitchFamily="34" charset="0"/>
              <a:buChar char="•"/>
              <a:tabLst/>
              <a:defRPr/>
            </a:pPr>
            <a:r>
              <a:rPr kumimoji="0" lang="en-US" sz="2400" b="0" i="0" u="none" strike="noStrike" kern="1200" cap="none" spc="0" normalizeH="0" baseline="0" noProof="0">
                <a:ln>
                  <a:noFill/>
                </a:ln>
                <a:solidFill>
                  <a:srgbClr val="44546A">
                    <a:lumMod val="50000"/>
                  </a:srgbClr>
                </a:solidFill>
                <a:effectLst/>
                <a:uLnTx/>
                <a:uFillTx/>
                <a:latin typeface="Arial" panose="020B0604020202020204" pitchFamily="34" charset="0"/>
                <a:ea typeface="Aktiv Grotesk" panose="020B0504020202020204" pitchFamily="34" charset="0"/>
                <a:cs typeface="Arial" panose="020B0604020202020204" pitchFamily="34" charset="0"/>
              </a:rPr>
              <a:t>Children up to age 21</a:t>
            </a:r>
          </a:p>
          <a:p>
            <a:pPr marL="457200" marR="0" lvl="0" indent="-457200" algn="l" defTabSz="914400" rtl="0" eaLnBrk="1" fontAlgn="auto" latinLnBrk="0" hangingPunct="1">
              <a:lnSpc>
                <a:spcPct val="100000"/>
              </a:lnSpc>
              <a:spcBef>
                <a:spcPts val="0"/>
              </a:spcBef>
              <a:spcAft>
                <a:spcPts val="0"/>
              </a:spcAft>
              <a:buClr>
                <a:srgbClr val="4472C4">
                  <a:lumMod val="60000"/>
                  <a:lumOff val="40000"/>
                </a:srgbClr>
              </a:buClr>
              <a:buSzTx/>
              <a:buFont typeface="Arial" panose="020B0604020202020204" pitchFamily="34" charset="0"/>
              <a:buChar char="•"/>
              <a:tabLst/>
              <a:defRPr/>
            </a:pPr>
            <a:r>
              <a:rPr kumimoji="0" lang="en-US" sz="2400" b="0" i="0" u="none" strike="noStrike" kern="1200" cap="none" spc="0" normalizeH="0" baseline="0" noProof="0">
                <a:ln>
                  <a:noFill/>
                </a:ln>
                <a:solidFill>
                  <a:srgbClr val="44546A">
                    <a:lumMod val="50000"/>
                  </a:srgbClr>
                </a:solidFill>
                <a:effectLst/>
                <a:uLnTx/>
                <a:uFillTx/>
                <a:latin typeface="Arial" panose="020B0604020202020204" pitchFamily="34" charset="0"/>
                <a:ea typeface="Aktiv Grotesk" panose="020B0504020202020204" pitchFamily="34" charset="0"/>
                <a:cs typeface="Arial" panose="020B0604020202020204" pitchFamily="34" charset="0"/>
              </a:rPr>
              <a:t>Former foster care </a:t>
            </a:r>
            <a:r>
              <a:rPr lang="en-US" sz="2400">
                <a:solidFill>
                  <a:srgbClr val="44546A">
                    <a:lumMod val="50000"/>
                  </a:srgbClr>
                </a:solidFill>
                <a:latin typeface="Arial" panose="020B0604020202020204" pitchFamily="34" charset="0"/>
                <a:ea typeface="Aktiv Grotesk" panose="020B0504020202020204" pitchFamily="34" charset="0"/>
                <a:cs typeface="Arial" panose="020B0604020202020204" pitchFamily="34" charset="0"/>
              </a:rPr>
              <a:t>c</a:t>
            </a:r>
            <a:r>
              <a:rPr kumimoji="0" lang="en-US" sz="2400" b="0" i="0" u="none" strike="noStrike" kern="1200" cap="none" spc="0" normalizeH="0" baseline="0" noProof="0" err="1">
                <a:ln>
                  <a:noFill/>
                </a:ln>
                <a:solidFill>
                  <a:srgbClr val="44546A">
                    <a:lumMod val="50000"/>
                  </a:srgbClr>
                </a:solidFill>
                <a:effectLst/>
                <a:uLnTx/>
                <a:uFillTx/>
                <a:latin typeface="Arial" panose="020B0604020202020204" pitchFamily="34" charset="0"/>
                <a:ea typeface="Aktiv Grotesk" panose="020B0504020202020204" pitchFamily="34" charset="0"/>
                <a:cs typeface="Arial" panose="020B0604020202020204" pitchFamily="34" charset="0"/>
              </a:rPr>
              <a:t>hildren</a:t>
            </a:r>
            <a:r>
              <a:rPr kumimoji="0" lang="en-US" sz="2400" b="0" i="0" u="none" strike="noStrike" kern="1200" cap="none" spc="0" normalizeH="0" baseline="0" noProof="0">
                <a:ln>
                  <a:noFill/>
                </a:ln>
                <a:solidFill>
                  <a:srgbClr val="44546A">
                    <a:lumMod val="50000"/>
                  </a:srgbClr>
                </a:solidFill>
                <a:effectLst/>
                <a:uLnTx/>
                <a:uFillTx/>
                <a:latin typeface="Arial" panose="020B0604020202020204" pitchFamily="34" charset="0"/>
                <a:ea typeface="Aktiv Grotesk" panose="020B0504020202020204" pitchFamily="34" charset="0"/>
                <a:cs typeface="Arial" panose="020B0604020202020204" pitchFamily="34" charset="0"/>
              </a:rPr>
              <a:t> up to age 26</a:t>
            </a:r>
          </a:p>
          <a:p>
            <a:pPr marL="457200" marR="0" lvl="0" indent="-457200" algn="l" defTabSz="914400" rtl="0" eaLnBrk="1" fontAlgn="auto" latinLnBrk="0" hangingPunct="1">
              <a:lnSpc>
                <a:spcPct val="100000"/>
              </a:lnSpc>
              <a:spcBef>
                <a:spcPts val="0"/>
              </a:spcBef>
              <a:spcAft>
                <a:spcPts val="0"/>
              </a:spcAft>
              <a:buClr>
                <a:srgbClr val="4472C4">
                  <a:lumMod val="60000"/>
                  <a:lumOff val="40000"/>
                </a:srgbClr>
              </a:buClr>
              <a:buSzTx/>
              <a:buFont typeface="Arial" panose="020B0604020202020204" pitchFamily="34" charset="0"/>
              <a:buChar char="•"/>
              <a:tabLst/>
              <a:defRPr/>
            </a:pPr>
            <a:r>
              <a:rPr kumimoji="0" lang="en-US" sz="2400" b="0" i="0" u="none" strike="noStrike" kern="1200" cap="none" spc="0" normalizeH="0" baseline="0" noProof="0">
                <a:ln>
                  <a:noFill/>
                </a:ln>
                <a:solidFill>
                  <a:srgbClr val="44546A">
                    <a:lumMod val="50000"/>
                  </a:srgbClr>
                </a:solidFill>
                <a:effectLst/>
                <a:uLnTx/>
                <a:uFillTx/>
                <a:latin typeface="Arial" panose="020B0604020202020204" pitchFamily="34" charset="0"/>
                <a:ea typeface="Aktiv Grotesk" panose="020B0504020202020204" pitchFamily="34" charset="0"/>
                <a:cs typeface="Arial" panose="020B0604020202020204" pitchFamily="34" charset="0"/>
              </a:rPr>
              <a:t>Aged, blind, or disabled not currently receiving SSI</a:t>
            </a:r>
            <a:endParaRPr lang="en-US" sz="2400">
              <a:solidFill>
                <a:srgbClr val="44546A">
                  <a:lumMod val="50000"/>
                </a:srgbClr>
              </a:solidFill>
              <a:latin typeface="Arial" panose="020B0604020202020204" pitchFamily="34" charset="0"/>
              <a:ea typeface="Aktiv Grotesk" panose="020B05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
                <a:srgbClr val="4472C4">
                  <a:lumMod val="60000"/>
                  <a:lumOff val="40000"/>
                </a:srgbClr>
              </a:buClr>
              <a:buSzTx/>
              <a:tabLst/>
              <a:defRPr/>
            </a:pPr>
            <a:endParaRPr kumimoji="0" lang="en-US" sz="2400" b="0" i="0" u="none" strike="noStrike" kern="1200" cap="none" spc="0" normalizeH="0" baseline="0" noProof="0">
              <a:ln>
                <a:noFill/>
              </a:ln>
              <a:solidFill>
                <a:srgbClr val="44546A">
                  <a:lumMod val="50000"/>
                </a:srgbClr>
              </a:solidFill>
              <a:effectLst/>
              <a:uLnTx/>
              <a:uFillTx/>
              <a:latin typeface="Arial" panose="020B0604020202020204" pitchFamily="34" charset="0"/>
              <a:ea typeface="Aktiv Grotesk" panose="020B05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
                <a:srgbClr val="4472C4">
                  <a:lumMod val="60000"/>
                  <a:lumOff val="40000"/>
                </a:srgbClr>
              </a:buClr>
              <a:buSzTx/>
              <a:tabLst/>
              <a:defRPr/>
            </a:pPr>
            <a:r>
              <a:rPr kumimoji="0" lang="en-US" sz="2400" b="0" i="0" u="none" strike="noStrike" kern="1200" cap="none" spc="0" normalizeH="0" baseline="0" noProof="0">
                <a:ln>
                  <a:noFill/>
                </a:ln>
                <a:solidFill>
                  <a:srgbClr val="44546A">
                    <a:lumMod val="50000"/>
                  </a:srgbClr>
                </a:solidFill>
                <a:effectLst/>
                <a:uLnTx/>
                <a:uFillTx/>
                <a:latin typeface="Arial" panose="020B0604020202020204" pitchFamily="34" charset="0"/>
                <a:ea typeface="Aktiv Grotesk" panose="020B0504020202020204" pitchFamily="34" charset="0"/>
                <a:cs typeface="Arial" panose="020B0604020202020204" pitchFamily="34" charset="0"/>
              </a:rPr>
              <a:t>All enrollees must meet eligibility requirements such as identity verification, residency, citizenship, and cooperation with child support. </a:t>
            </a:r>
          </a:p>
          <a:p>
            <a:pPr marR="0" lvl="0" algn="l" defTabSz="914400" rtl="0" eaLnBrk="1" fontAlgn="auto" latinLnBrk="0" hangingPunct="1">
              <a:lnSpc>
                <a:spcPct val="100000"/>
              </a:lnSpc>
              <a:spcBef>
                <a:spcPts val="0"/>
              </a:spcBef>
              <a:spcAft>
                <a:spcPts val="0"/>
              </a:spcAft>
              <a:buClr>
                <a:srgbClr val="4472C4">
                  <a:lumMod val="60000"/>
                  <a:lumOff val="40000"/>
                </a:srgbClr>
              </a:buClr>
              <a:buSzTx/>
              <a:tabLst/>
              <a:defRPr/>
            </a:pPr>
            <a:endParaRPr kumimoji="0" lang="en-US" sz="2400" b="0" i="0" u="none" strike="noStrike" kern="1200" cap="none" spc="0" normalizeH="0" baseline="0" noProof="0">
              <a:ln>
                <a:noFill/>
              </a:ln>
              <a:solidFill>
                <a:srgbClr val="44546A">
                  <a:lumMod val="50000"/>
                </a:srgbClr>
              </a:solidFill>
              <a:effectLst/>
              <a:uLnTx/>
              <a:uFillTx/>
              <a:latin typeface="Arial" panose="020B0604020202020204" pitchFamily="34" charset="0"/>
              <a:ea typeface="Aktiv Grotesk" panose="020B05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
                <a:srgbClr val="4472C4">
                  <a:lumMod val="60000"/>
                  <a:lumOff val="40000"/>
                </a:srgbClr>
              </a:buClr>
              <a:buSzTx/>
              <a:tabLst/>
              <a:defRPr/>
            </a:pPr>
            <a:r>
              <a:rPr kumimoji="0" lang="en-US" sz="2400" b="0" i="0" u="none" strike="noStrike" kern="1200" cap="none" spc="0" normalizeH="0" baseline="0" noProof="0">
                <a:ln>
                  <a:noFill/>
                </a:ln>
                <a:solidFill>
                  <a:srgbClr val="44546A">
                    <a:lumMod val="50000"/>
                  </a:srgbClr>
                </a:solidFill>
                <a:effectLst/>
                <a:uLnTx/>
                <a:uFillTx/>
                <a:latin typeface="Arial" panose="020B0604020202020204" pitchFamily="34" charset="0"/>
                <a:ea typeface="Aktiv Grotesk" panose="020B0504020202020204" pitchFamily="34" charset="0"/>
                <a:cs typeface="Arial" panose="020B0604020202020204" pitchFamily="34" charset="0"/>
              </a:rPr>
              <a:t>Some enrollees may be subject to asset limits for eligibility determination. </a:t>
            </a:r>
          </a:p>
          <a:p>
            <a:pPr marL="342900" marR="0" lvl="0" indent="-342900" algn="l" defTabSz="914400" rtl="0" eaLnBrk="1" fontAlgn="auto" latinLnBrk="0" hangingPunct="1">
              <a:lnSpc>
                <a:spcPct val="100000"/>
              </a:lnSpc>
              <a:spcBef>
                <a:spcPts val="0"/>
              </a:spcBef>
              <a:spcAft>
                <a:spcPts val="0"/>
              </a:spcAft>
              <a:buClr>
                <a:srgbClr val="4472C4">
                  <a:lumMod val="60000"/>
                  <a:lumOff val="40000"/>
                </a:srgbClr>
              </a:buClr>
              <a:buSzTx/>
              <a:buFont typeface="Arial" panose="020B0604020202020204" pitchFamily="34" charset="0"/>
              <a:buChar char="•"/>
              <a:tabLst/>
              <a:defRPr/>
            </a:pPr>
            <a:endParaRPr kumimoji="0" lang="en-US" sz="2200" b="0" i="0" u="none" strike="noStrike" kern="1200" cap="none" spc="0" normalizeH="0" baseline="0" noProof="0">
              <a:ln>
                <a:noFill/>
              </a:ln>
              <a:solidFill>
                <a:srgbClr val="002060"/>
              </a:solidFill>
              <a:effectLst/>
              <a:uLnTx/>
              <a:uFillTx/>
              <a:latin typeface="Arial" panose="020B0604020202020204" pitchFamily="34" charset="0"/>
              <a:ea typeface="Aktiv Grotesk" panose="020B05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50C47FA0-43A7-4A71-987A-40ABB77B1A06}"/>
              </a:ext>
            </a:extLst>
          </p:cNvPr>
          <p:cNvSpPr/>
          <p:nvPr/>
        </p:nvSpPr>
        <p:spPr>
          <a:xfrm>
            <a:off x="720893" y="1441431"/>
            <a:ext cx="10740203"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6389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2FDC1A6-0EC8-46A8-BCC4-E75C8C1FAC2C}"/>
              </a:ext>
            </a:extLst>
          </p:cNvPr>
          <p:cNvSpPr>
            <a:spLocks noGrp="1"/>
          </p:cNvSpPr>
          <p:nvPr>
            <p:ph type="ctrTitle"/>
          </p:nvPr>
        </p:nvSpPr>
        <p:spPr>
          <a:xfrm>
            <a:off x="0" y="178469"/>
            <a:ext cx="12192000" cy="1857375"/>
          </a:xfrm>
        </p:spPr>
        <p:txBody>
          <a:bodyPr anchor="ctr">
            <a:normAutofit/>
          </a:bodyPr>
          <a:lstStyle/>
          <a:p>
            <a:r>
              <a:rPr lang="en-US" sz="3200">
                <a:solidFill>
                  <a:srgbClr val="002060"/>
                </a:solidFill>
                <a:latin typeface="Arial Black" panose="020B0A04020102020204" pitchFamily="34" charset="0"/>
                <a:cs typeface="Arial" panose="020B0604020202020204" pitchFamily="34" charset="0"/>
              </a:rPr>
              <a:t>Income Eligibility Levels</a:t>
            </a:r>
          </a:p>
        </p:txBody>
      </p:sp>
      <p:sp>
        <p:nvSpPr>
          <p:cNvPr id="3" name="Subtitle 2">
            <a:extLst>
              <a:ext uri="{FF2B5EF4-FFF2-40B4-BE49-F238E27FC236}">
                <a16:creationId xmlns:a16="http://schemas.microsoft.com/office/drawing/2014/main" id="{BD45A171-CEE6-43A2-AD17-EDE011578DAF}"/>
              </a:ext>
            </a:extLst>
          </p:cNvPr>
          <p:cNvSpPr>
            <a:spLocks noGrp="1"/>
          </p:cNvSpPr>
          <p:nvPr>
            <p:ph type="subTitle" idx="1"/>
          </p:nvPr>
        </p:nvSpPr>
        <p:spPr>
          <a:xfrm>
            <a:off x="3570515" y="1307337"/>
            <a:ext cx="5059680" cy="550038"/>
          </a:xfrm>
        </p:spPr>
        <p:txBody>
          <a:bodyPr anchor="ctr">
            <a:normAutofit/>
          </a:bodyPr>
          <a:lstStyle/>
          <a:p>
            <a:r>
              <a:rPr lang="en-US" sz="2100" b="1">
                <a:solidFill>
                  <a:schemeClr val="bg1"/>
                </a:solidFill>
                <a:latin typeface="Arial" panose="020B0604020202020204" pitchFamily="34" charset="0"/>
                <a:cs typeface="Arial" panose="020B0604020202020204" pitchFamily="34" charset="0"/>
              </a:rPr>
              <a:t>Subheads Here</a:t>
            </a:r>
          </a:p>
        </p:txBody>
      </p:sp>
      <p:pic>
        <p:nvPicPr>
          <p:cNvPr id="6" name="Picture 5" descr="Logo, icon&#10;&#10;Description automatically generated">
            <a:extLst>
              <a:ext uri="{FF2B5EF4-FFF2-40B4-BE49-F238E27FC236}">
                <a16:creationId xmlns:a16="http://schemas.microsoft.com/office/drawing/2014/main" id="{A1EA171E-0FD5-488C-9256-D54EBFC15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3690" y="5806862"/>
            <a:ext cx="694811" cy="696831"/>
          </a:xfrm>
          <a:prstGeom prst="rect">
            <a:avLst/>
          </a:prstGeom>
        </p:spPr>
      </p:pic>
      <p:sp>
        <p:nvSpPr>
          <p:cNvPr id="14" name="TextBox 13">
            <a:extLst>
              <a:ext uri="{FF2B5EF4-FFF2-40B4-BE49-F238E27FC236}">
                <a16:creationId xmlns:a16="http://schemas.microsoft.com/office/drawing/2014/main" id="{437E0D48-8465-46BE-BB16-79735DD76BA2}"/>
              </a:ext>
            </a:extLst>
          </p:cNvPr>
          <p:cNvSpPr txBox="1"/>
          <p:nvPr/>
        </p:nvSpPr>
        <p:spPr>
          <a:xfrm>
            <a:off x="720893" y="1582356"/>
            <a:ext cx="10919660" cy="830997"/>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
                <a:srgbClr val="4472C4">
                  <a:lumMod val="60000"/>
                  <a:lumOff val="40000"/>
                </a:srgbClr>
              </a:buClr>
              <a:buSzTx/>
              <a:tabLst/>
              <a:defRPr/>
            </a:pPr>
            <a:r>
              <a:rPr kumimoji="0" lang="en-US" sz="2400" b="0" i="0" u="none" strike="noStrike" kern="1200" cap="none" spc="0" normalizeH="0" baseline="0" noProof="0">
                <a:ln>
                  <a:noFill/>
                </a:ln>
                <a:solidFill>
                  <a:srgbClr val="44546A">
                    <a:lumMod val="50000"/>
                  </a:srgbClr>
                </a:solidFill>
                <a:effectLst/>
                <a:uLnTx/>
                <a:uFillTx/>
                <a:latin typeface="Arial" panose="020B0604020202020204" pitchFamily="34" charset="0"/>
                <a:ea typeface="Aktiv Grotesk" panose="020B0504020202020204" pitchFamily="34" charset="0"/>
                <a:cs typeface="Arial" panose="020B0604020202020204" pitchFamily="34" charset="0"/>
              </a:rPr>
              <a:t>Eligibility is limited to individuals who do not exceed the income threshold for their category and family size. </a:t>
            </a:r>
          </a:p>
        </p:txBody>
      </p:sp>
      <p:sp>
        <p:nvSpPr>
          <p:cNvPr id="12" name="Rectangle 11">
            <a:extLst>
              <a:ext uri="{FF2B5EF4-FFF2-40B4-BE49-F238E27FC236}">
                <a16:creationId xmlns:a16="http://schemas.microsoft.com/office/drawing/2014/main" id="{50C47FA0-43A7-4A71-987A-40ABB77B1A06}"/>
              </a:ext>
            </a:extLst>
          </p:cNvPr>
          <p:cNvSpPr/>
          <p:nvPr/>
        </p:nvSpPr>
        <p:spPr>
          <a:xfrm>
            <a:off x="720893" y="1441431"/>
            <a:ext cx="10740203"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5376F031-0CE8-4652-BFE3-5DF180168ADC}"/>
              </a:ext>
            </a:extLst>
          </p:cNvPr>
          <p:cNvSpPr txBox="1"/>
          <p:nvPr/>
        </p:nvSpPr>
        <p:spPr>
          <a:xfrm>
            <a:off x="982150" y="5217410"/>
            <a:ext cx="10919660" cy="338554"/>
          </a:xfrm>
          <a:prstGeom prst="rect">
            <a:avLst/>
          </a:prstGeom>
          <a:noFill/>
        </p:spPr>
        <p:txBody>
          <a:bodyPr wrap="square" rtlCol="0">
            <a:spAutoFit/>
          </a:bodyPr>
          <a:lstStyle/>
          <a:p>
            <a:r>
              <a:rPr lang="en-US" sz="1600">
                <a:latin typeface="Arial" panose="020B0604020202020204" pitchFamily="34" charset="0"/>
                <a:cs typeface="Arial" panose="020B0604020202020204" pitchFamily="34" charset="0"/>
              </a:rPr>
              <a:t>Calculations are based on the 2023 Federal Poverty Guidelines. </a:t>
            </a:r>
          </a:p>
        </p:txBody>
      </p:sp>
      <p:graphicFrame>
        <p:nvGraphicFramePr>
          <p:cNvPr id="9" name="Table 9">
            <a:extLst>
              <a:ext uri="{FF2B5EF4-FFF2-40B4-BE49-F238E27FC236}">
                <a16:creationId xmlns:a16="http://schemas.microsoft.com/office/drawing/2014/main" id="{AFC197EA-E50C-4F32-B5E4-DE142A1EE29B}"/>
              </a:ext>
            </a:extLst>
          </p:cNvPr>
          <p:cNvGraphicFramePr>
            <a:graphicFrameLocks/>
          </p:cNvGraphicFramePr>
          <p:nvPr/>
        </p:nvGraphicFramePr>
        <p:xfrm>
          <a:off x="982150" y="2750112"/>
          <a:ext cx="9975354" cy="2398388"/>
        </p:xfrm>
        <a:graphic>
          <a:graphicData uri="http://schemas.openxmlformats.org/drawingml/2006/table">
            <a:tbl>
              <a:tblPr firstRow="1" bandRow="1">
                <a:tableStyleId>{5C22544A-7EE6-4342-B048-85BDC9FD1C3A}</a:tableStyleId>
              </a:tblPr>
              <a:tblGrid>
                <a:gridCol w="1303012">
                  <a:extLst>
                    <a:ext uri="{9D8B030D-6E8A-4147-A177-3AD203B41FA5}">
                      <a16:colId xmlns:a16="http://schemas.microsoft.com/office/drawing/2014/main" val="3309230943"/>
                    </a:ext>
                  </a:extLst>
                </a:gridCol>
                <a:gridCol w="2549277">
                  <a:extLst>
                    <a:ext uri="{9D8B030D-6E8A-4147-A177-3AD203B41FA5}">
                      <a16:colId xmlns:a16="http://schemas.microsoft.com/office/drawing/2014/main" val="763168668"/>
                    </a:ext>
                  </a:extLst>
                </a:gridCol>
                <a:gridCol w="1980241">
                  <a:extLst>
                    <a:ext uri="{9D8B030D-6E8A-4147-A177-3AD203B41FA5}">
                      <a16:colId xmlns:a16="http://schemas.microsoft.com/office/drawing/2014/main" val="581902813"/>
                    </a:ext>
                  </a:extLst>
                </a:gridCol>
                <a:gridCol w="1798151">
                  <a:extLst>
                    <a:ext uri="{9D8B030D-6E8A-4147-A177-3AD203B41FA5}">
                      <a16:colId xmlns:a16="http://schemas.microsoft.com/office/drawing/2014/main" val="2786326880"/>
                    </a:ext>
                  </a:extLst>
                </a:gridCol>
                <a:gridCol w="2344673">
                  <a:extLst>
                    <a:ext uri="{9D8B030D-6E8A-4147-A177-3AD203B41FA5}">
                      <a16:colId xmlns:a16="http://schemas.microsoft.com/office/drawing/2014/main" val="1705541401"/>
                    </a:ext>
                  </a:extLst>
                </a:gridCol>
              </a:tblGrid>
              <a:tr h="653869">
                <a:tc rowSpan="2">
                  <a:txBody>
                    <a:bodyPr/>
                    <a:lstStyle/>
                    <a:p>
                      <a:pPr algn="ctr"/>
                      <a:r>
                        <a:rPr lang="en-US" sz="1400">
                          <a:solidFill>
                            <a:schemeClr val="tx1"/>
                          </a:solidFill>
                          <a:latin typeface="Arial" panose="020B0604020202020204" pitchFamily="34" charset="0"/>
                          <a:cs typeface="Arial" panose="020B0604020202020204" pitchFamily="34" charset="0"/>
                        </a:rPr>
                        <a:t>Family Size</a:t>
                      </a:r>
                    </a:p>
                  </a:txBody>
                  <a:tcPr anchor="ctr">
                    <a:solidFill>
                      <a:srgbClr val="E7EAF0"/>
                    </a:solidFill>
                  </a:tcPr>
                </a:tc>
                <a:tc>
                  <a:txBody>
                    <a:bodyPr/>
                    <a:lstStyle/>
                    <a:p>
                      <a:pPr algn="ctr"/>
                      <a:r>
                        <a:rPr lang="en-US" sz="1400">
                          <a:latin typeface="Arial" panose="020B0604020202020204" pitchFamily="34" charset="0"/>
                          <a:cs typeface="Arial" panose="020B0604020202020204" pitchFamily="34" charset="0"/>
                        </a:rPr>
                        <a:t>Parents, Caretakers, Children 19 &amp; 20</a:t>
                      </a:r>
                    </a:p>
                  </a:txBody>
                  <a:tcPr anchor="b"/>
                </a:tc>
                <a:tc>
                  <a:txBody>
                    <a:bodyPr/>
                    <a:lstStyle/>
                    <a:p>
                      <a:pPr algn="ctr"/>
                      <a:r>
                        <a:rPr lang="en-US" sz="1400">
                          <a:latin typeface="Arial" panose="020B0604020202020204" pitchFamily="34" charset="0"/>
                          <a:cs typeface="Arial" panose="020B0604020202020204" pitchFamily="34" charset="0"/>
                        </a:rPr>
                        <a:t>Pregnant Women</a:t>
                      </a:r>
                    </a:p>
                    <a:p>
                      <a:pPr algn="ctr"/>
                      <a:endParaRPr lang="en-US" sz="1400">
                        <a:latin typeface="Arial" panose="020B0604020202020204" pitchFamily="34" charset="0"/>
                        <a:cs typeface="Arial" panose="020B0604020202020204" pitchFamily="34" charset="0"/>
                      </a:endParaRPr>
                    </a:p>
                  </a:txBody>
                  <a:tcPr anchor="b"/>
                </a:tc>
                <a:tc>
                  <a:txBody>
                    <a:bodyPr/>
                    <a:lstStyle/>
                    <a:p>
                      <a:pPr algn="ctr"/>
                      <a:r>
                        <a:rPr lang="en-US" sz="1400">
                          <a:latin typeface="Arial" panose="020B0604020202020204" pitchFamily="34" charset="0"/>
                          <a:cs typeface="Arial" panose="020B0604020202020204" pitchFamily="34" charset="0"/>
                        </a:rPr>
                        <a:t>Infants &lt;1</a:t>
                      </a:r>
                    </a:p>
                    <a:p>
                      <a:pPr algn="ctr"/>
                      <a:endParaRPr lang="en-US" sz="1400">
                        <a:latin typeface="Arial" panose="020B0604020202020204" pitchFamily="34" charset="0"/>
                        <a:cs typeface="Arial" panose="020B0604020202020204" pitchFamily="34" charset="0"/>
                      </a:endParaRPr>
                    </a:p>
                  </a:txBody>
                  <a:tcPr anchor="b"/>
                </a:tc>
                <a:tc>
                  <a:txBody>
                    <a:bodyPr/>
                    <a:lstStyle/>
                    <a:p>
                      <a:pPr algn="ctr"/>
                      <a:r>
                        <a:rPr lang="en-US" sz="1400">
                          <a:latin typeface="Arial" panose="020B0604020202020204" pitchFamily="34" charset="0"/>
                          <a:cs typeface="Arial" panose="020B0604020202020204" pitchFamily="34" charset="0"/>
                        </a:rPr>
                        <a:t>Children 1 through 18</a:t>
                      </a:r>
                    </a:p>
                    <a:p>
                      <a:pPr algn="ctr"/>
                      <a:endParaRPr lang="en-US" sz="140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2403642075"/>
                  </a:ext>
                </a:extLst>
              </a:tr>
              <a:tr h="333775">
                <a:tc vMerge="1">
                  <a:txBody>
                    <a:bodyPr/>
                    <a:lstStyle/>
                    <a:p>
                      <a:endParaRPr lang="en-US"/>
                    </a:p>
                  </a:txBody>
                  <a:tcPr/>
                </a:tc>
                <a:tc>
                  <a:txBody>
                    <a:bodyPr/>
                    <a:lstStyle/>
                    <a:p>
                      <a:pPr algn="ctr"/>
                      <a:r>
                        <a:rPr lang="en-US" sz="1400">
                          <a:solidFill>
                            <a:schemeClr val="bg1"/>
                          </a:solidFill>
                          <a:latin typeface="Arial" panose="020B0604020202020204" pitchFamily="34" charset="0"/>
                          <a:cs typeface="Arial" panose="020B0604020202020204" pitchFamily="34" charset="0"/>
                        </a:rPr>
                        <a:t>~16% of FPL</a:t>
                      </a:r>
                      <a:endParaRPr lang="en-US">
                        <a:solidFill>
                          <a:schemeClr val="bg1"/>
                        </a:solidFill>
                      </a:endParaRPr>
                    </a:p>
                  </a:txBody>
                  <a:tcPr anchor="ctr">
                    <a:solidFill>
                      <a:schemeClr val="accent1">
                        <a:lumMod val="60000"/>
                        <a:lumOff val="40000"/>
                      </a:schemeClr>
                    </a:solidFill>
                  </a:tcPr>
                </a:tc>
                <a:tc>
                  <a:txBody>
                    <a:bodyPr/>
                    <a:lstStyle/>
                    <a:p>
                      <a:pPr algn="ctr"/>
                      <a:r>
                        <a:rPr lang="en-US" sz="1400">
                          <a:solidFill>
                            <a:schemeClr val="bg1"/>
                          </a:solidFill>
                          <a:latin typeface="Arial" panose="020B0604020202020204" pitchFamily="34" charset="0"/>
                          <a:cs typeface="Arial" panose="020B0604020202020204" pitchFamily="34" charset="0"/>
                        </a:rPr>
                        <a:t>185% of FPL</a:t>
                      </a:r>
                    </a:p>
                  </a:txBody>
                  <a:tcPr anchor="ctr">
                    <a:solidFill>
                      <a:schemeClr val="accent1">
                        <a:lumMod val="60000"/>
                        <a:lumOff val="40000"/>
                      </a:schemeClr>
                    </a:solidFill>
                  </a:tcPr>
                </a:tc>
                <a:tc>
                  <a:txBody>
                    <a:bodyPr/>
                    <a:lstStyle/>
                    <a:p>
                      <a:pPr algn="ctr"/>
                      <a:r>
                        <a:rPr lang="en-US" sz="1400">
                          <a:solidFill>
                            <a:schemeClr val="bg1"/>
                          </a:solidFill>
                          <a:latin typeface="Arial" panose="020B0604020202020204" pitchFamily="34" charset="0"/>
                          <a:cs typeface="Arial" panose="020B0604020202020204" pitchFamily="34" charset="0"/>
                        </a:rPr>
                        <a:t>200% of FPL</a:t>
                      </a:r>
                    </a:p>
                  </a:txBody>
                  <a:tcPr anchor="ctr">
                    <a:solidFill>
                      <a:schemeClr val="accent1">
                        <a:lumMod val="60000"/>
                        <a:lumOff val="40000"/>
                      </a:schemeClr>
                    </a:solidFill>
                  </a:tcPr>
                </a:tc>
                <a:tc>
                  <a:txBody>
                    <a:bodyPr/>
                    <a:lstStyle/>
                    <a:p>
                      <a:pPr algn="ctr"/>
                      <a:r>
                        <a:rPr lang="en-US" sz="1400">
                          <a:solidFill>
                            <a:schemeClr val="bg1"/>
                          </a:solidFill>
                          <a:latin typeface="Arial" panose="020B0604020202020204" pitchFamily="34" charset="0"/>
                          <a:cs typeface="Arial" panose="020B0604020202020204" pitchFamily="34" charset="0"/>
                        </a:rPr>
                        <a:t>133% of FPL</a:t>
                      </a:r>
                    </a:p>
                  </a:txBody>
                  <a:tcPr anchor="ctr">
                    <a:solidFill>
                      <a:schemeClr val="accent1">
                        <a:lumMod val="60000"/>
                        <a:lumOff val="40000"/>
                      </a:schemeClr>
                    </a:solidFill>
                  </a:tcPr>
                </a:tc>
                <a:extLst>
                  <a:ext uri="{0D108BD9-81ED-4DB2-BD59-A6C34878D82A}">
                    <a16:rowId xmlns:a16="http://schemas.microsoft.com/office/drawing/2014/main" val="4247107095"/>
                  </a:ext>
                </a:extLst>
              </a:tr>
              <a:tr h="352686">
                <a:tc>
                  <a:txBody>
                    <a:bodyPr/>
                    <a:lstStyle/>
                    <a:p>
                      <a:pPr algn="ctr"/>
                      <a:r>
                        <a:rPr lang="en-US" sz="1400">
                          <a:latin typeface="Arial" panose="020B0604020202020204" pitchFamily="34" charset="0"/>
                          <a:cs typeface="Arial" panose="020B0604020202020204" pitchFamily="34" charset="0"/>
                        </a:rPr>
                        <a:t>1</a:t>
                      </a:r>
                    </a:p>
                  </a:txBody>
                  <a:tcPr>
                    <a:solidFill>
                      <a:srgbClr val="E7EAF0"/>
                    </a:solidFill>
                  </a:tcPr>
                </a:tc>
                <a:tc>
                  <a:txBody>
                    <a:bodyPr/>
                    <a:lstStyle/>
                    <a:p>
                      <a:pPr algn="ctr"/>
                      <a:r>
                        <a:rPr lang="en-US" sz="1400">
                          <a:latin typeface="Arial" panose="020B0604020202020204" pitchFamily="34" charset="0"/>
                          <a:cs typeface="Arial" panose="020B0604020202020204" pitchFamily="34" charset="0"/>
                        </a:rPr>
                        <a:t>$180</a:t>
                      </a:r>
                    </a:p>
                  </a:txBody>
                  <a:tcPr>
                    <a:solidFill>
                      <a:srgbClr val="CCD2E0"/>
                    </a:solidFill>
                  </a:tcPr>
                </a:tc>
                <a:tc>
                  <a:txBody>
                    <a:bodyPr/>
                    <a:lstStyle/>
                    <a:p>
                      <a:pPr algn="ctr"/>
                      <a:r>
                        <a:rPr lang="en-US" sz="1400">
                          <a:latin typeface="Arial" panose="020B0604020202020204" pitchFamily="34" charset="0"/>
                          <a:cs typeface="Arial" panose="020B0604020202020204" pitchFamily="34" charset="0"/>
                        </a:rPr>
                        <a:t>$2,248</a:t>
                      </a:r>
                    </a:p>
                  </a:txBody>
                  <a:tcPr>
                    <a:solidFill>
                      <a:srgbClr val="CCD2E0"/>
                    </a:solidFill>
                  </a:tcPr>
                </a:tc>
                <a:tc>
                  <a:txBody>
                    <a:bodyPr/>
                    <a:lstStyle/>
                    <a:p>
                      <a:pPr algn="ctr"/>
                      <a:r>
                        <a:rPr lang="en-US" sz="1400">
                          <a:latin typeface="Arial" panose="020B0604020202020204" pitchFamily="34" charset="0"/>
                          <a:cs typeface="Arial" panose="020B0604020202020204" pitchFamily="34" charset="0"/>
                        </a:rPr>
                        <a:t>$2,430</a:t>
                      </a:r>
                    </a:p>
                  </a:txBody>
                  <a:tcPr>
                    <a:solidFill>
                      <a:srgbClr val="CCD2E0"/>
                    </a:solidFill>
                  </a:tcPr>
                </a:tc>
                <a:tc>
                  <a:txBody>
                    <a:bodyPr/>
                    <a:lstStyle/>
                    <a:p>
                      <a:pPr algn="ctr"/>
                      <a:r>
                        <a:rPr lang="en-US" sz="1400">
                          <a:latin typeface="Arial" panose="020B0604020202020204" pitchFamily="34" charset="0"/>
                          <a:cs typeface="Arial" panose="020B0604020202020204" pitchFamily="34" charset="0"/>
                        </a:rPr>
                        <a:t>$1,616</a:t>
                      </a:r>
                    </a:p>
                  </a:txBody>
                  <a:tcPr>
                    <a:solidFill>
                      <a:srgbClr val="CCD2E0"/>
                    </a:solidFill>
                  </a:tcPr>
                </a:tc>
                <a:extLst>
                  <a:ext uri="{0D108BD9-81ED-4DB2-BD59-A6C34878D82A}">
                    <a16:rowId xmlns:a16="http://schemas.microsoft.com/office/drawing/2014/main" val="3789855197"/>
                  </a:ext>
                </a:extLst>
              </a:tr>
              <a:tr h="352686">
                <a:tc>
                  <a:txBody>
                    <a:bodyPr/>
                    <a:lstStyle/>
                    <a:p>
                      <a:pPr algn="ctr"/>
                      <a:r>
                        <a:rPr lang="en-US" sz="1400">
                          <a:latin typeface="Arial" panose="020B0604020202020204" pitchFamily="34" charset="0"/>
                          <a:cs typeface="Arial" panose="020B0604020202020204" pitchFamily="34" charset="0"/>
                        </a:rPr>
                        <a:t>2</a:t>
                      </a:r>
                    </a:p>
                  </a:txBody>
                  <a:tcPr>
                    <a:solidFill>
                      <a:srgbClr val="E7EAF0"/>
                    </a:solidFill>
                  </a:tcPr>
                </a:tc>
                <a:tc>
                  <a:txBody>
                    <a:bodyPr/>
                    <a:lstStyle/>
                    <a:p>
                      <a:pPr algn="ctr"/>
                      <a:r>
                        <a:rPr lang="en-US" sz="1400">
                          <a:latin typeface="Arial" panose="020B0604020202020204" pitchFamily="34" charset="0"/>
                          <a:cs typeface="Arial" panose="020B0604020202020204" pitchFamily="34" charset="0"/>
                        </a:rPr>
                        <a:t>$241</a:t>
                      </a:r>
                    </a:p>
                  </a:txBody>
                  <a:tcPr>
                    <a:solidFill>
                      <a:srgbClr val="CCD2E0"/>
                    </a:solidFill>
                  </a:tcPr>
                </a:tc>
                <a:tc>
                  <a:txBody>
                    <a:bodyPr/>
                    <a:lstStyle/>
                    <a:p>
                      <a:pPr algn="ctr"/>
                      <a:r>
                        <a:rPr lang="en-US" sz="1400">
                          <a:latin typeface="Arial" panose="020B0604020202020204" pitchFamily="34" charset="0"/>
                          <a:cs typeface="Arial" panose="020B0604020202020204" pitchFamily="34" charset="0"/>
                        </a:rPr>
                        <a:t>$3,041</a:t>
                      </a:r>
                    </a:p>
                  </a:txBody>
                  <a:tcPr/>
                </a:tc>
                <a:tc>
                  <a:txBody>
                    <a:bodyPr/>
                    <a:lstStyle/>
                    <a:p>
                      <a:pPr algn="ctr"/>
                      <a:r>
                        <a:rPr lang="en-US" sz="1400">
                          <a:latin typeface="Arial" panose="020B0604020202020204" pitchFamily="34" charset="0"/>
                          <a:cs typeface="Arial" panose="020B0604020202020204" pitchFamily="34" charset="0"/>
                        </a:rPr>
                        <a:t>$3,287</a:t>
                      </a:r>
                    </a:p>
                  </a:txBody>
                  <a:tcPr/>
                </a:tc>
                <a:tc>
                  <a:txBody>
                    <a:bodyPr/>
                    <a:lstStyle/>
                    <a:p>
                      <a:pPr algn="ctr"/>
                      <a:r>
                        <a:rPr lang="en-US" sz="1400">
                          <a:latin typeface="Arial" panose="020B0604020202020204" pitchFamily="34" charset="0"/>
                          <a:cs typeface="Arial" panose="020B0604020202020204" pitchFamily="34" charset="0"/>
                        </a:rPr>
                        <a:t>$2,186</a:t>
                      </a:r>
                    </a:p>
                  </a:txBody>
                  <a:tcPr/>
                </a:tc>
                <a:extLst>
                  <a:ext uri="{0D108BD9-81ED-4DB2-BD59-A6C34878D82A}">
                    <a16:rowId xmlns:a16="http://schemas.microsoft.com/office/drawing/2014/main" val="2966756567"/>
                  </a:ext>
                </a:extLst>
              </a:tr>
              <a:tr h="352686">
                <a:tc>
                  <a:txBody>
                    <a:bodyPr/>
                    <a:lstStyle/>
                    <a:p>
                      <a:pPr algn="ctr"/>
                      <a:r>
                        <a:rPr lang="en-US" sz="1400">
                          <a:latin typeface="Arial" panose="020B0604020202020204" pitchFamily="34" charset="0"/>
                          <a:cs typeface="Arial" panose="020B0604020202020204" pitchFamily="34" charset="0"/>
                        </a:rPr>
                        <a:t>3</a:t>
                      </a:r>
                    </a:p>
                  </a:txBody>
                  <a:tcPr>
                    <a:solidFill>
                      <a:srgbClr val="E7EAF0"/>
                    </a:solidFill>
                  </a:tcPr>
                </a:tc>
                <a:tc>
                  <a:txBody>
                    <a:bodyPr/>
                    <a:lstStyle/>
                    <a:p>
                      <a:pPr algn="ctr"/>
                      <a:r>
                        <a:rPr lang="en-US" sz="1400">
                          <a:latin typeface="Arial" panose="020B0604020202020204" pitchFamily="34" charset="0"/>
                          <a:cs typeface="Arial" panose="020B0604020202020204" pitchFamily="34" charset="0"/>
                        </a:rPr>
                        <a:t>$303</a:t>
                      </a:r>
                    </a:p>
                  </a:txBody>
                  <a:tcPr>
                    <a:solidFill>
                      <a:srgbClr val="CCD2E0"/>
                    </a:solidFill>
                  </a:tcPr>
                </a:tc>
                <a:tc>
                  <a:txBody>
                    <a:bodyPr/>
                    <a:lstStyle/>
                    <a:p>
                      <a:pPr algn="ctr"/>
                      <a:r>
                        <a:rPr lang="en-US" sz="1400">
                          <a:latin typeface="Arial" panose="020B0604020202020204" pitchFamily="34" charset="0"/>
                          <a:cs typeface="Arial" panose="020B0604020202020204" pitchFamily="34" charset="0"/>
                        </a:rPr>
                        <a:t>$3,833</a:t>
                      </a:r>
                    </a:p>
                  </a:txBody>
                  <a:tcPr>
                    <a:solidFill>
                      <a:srgbClr val="CCD2E0"/>
                    </a:solidFill>
                  </a:tcPr>
                </a:tc>
                <a:tc>
                  <a:txBody>
                    <a:bodyPr/>
                    <a:lstStyle/>
                    <a:p>
                      <a:pPr algn="ctr"/>
                      <a:r>
                        <a:rPr lang="en-US" sz="1400">
                          <a:latin typeface="Arial" panose="020B0604020202020204" pitchFamily="34" charset="0"/>
                          <a:cs typeface="Arial" panose="020B0604020202020204" pitchFamily="34" charset="0"/>
                        </a:rPr>
                        <a:t>$4,144</a:t>
                      </a:r>
                    </a:p>
                  </a:txBody>
                  <a:tcPr>
                    <a:solidFill>
                      <a:srgbClr val="CCD2E0"/>
                    </a:solidFill>
                  </a:tcPr>
                </a:tc>
                <a:tc>
                  <a:txBody>
                    <a:bodyPr/>
                    <a:lstStyle/>
                    <a:p>
                      <a:pPr algn="ctr"/>
                      <a:r>
                        <a:rPr lang="en-US" sz="1400">
                          <a:latin typeface="Arial" panose="020B0604020202020204" pitchFamily="34" charset="0"/>
                          <a:cs typeface="Arial" panose="020B0604020202020204" pitchFamily="34" charset="0"/>
                        </a:rPr>
                        <a:t>$2,756</a:t>
                      </a:r>
                    </a:p>
                  </a:txBody>
                  <a:tcPr>
                    <a:solidFill>
                      <a:srgbClr val="CCD2E0"/>
                    </a:solidFill>
                  </a:tcPr>
                </a:tc>
                <a:extLst>
                  <a:ext uri="{0D108BD9-81ED-4DB2-BD59-A6C34878D82A}">
                    <a16:rowId xmlns:a16="http://schemas.microsoft.com/office/drawing/2014/main" val="3181642493"/>
                  </a:ext>
                </a:extLst>
              </a:tr>
              <a:tr h="352686">
                <a:tc>
                  <a:txBody>
                    <a:bodyPr/>
                    <a:lstStyle/>
                    <a:p>
                      <a:pPr algn="ctr"/>
                      <a:r>
                        <a:rPr lang="en-US" sz="1400">
                          <a:latin typeface="Arial" panose="020B0604020202020204" pitchFamily="34" charset="0"/>
                          <a:cs typeface="Arial" panose="020B0604020202020204" pitchFamily="34" charset="0"/>
                        </a:rPr>
                        <a:t>4</a:t>
                      </a:r>
                    </a:p>
                  </a:txBody>
                  <a:tcPr>
                    <a:solidFill>
                      <a:srgbClr val="E7EAF0"/>
                    </a:solidFill>
                  </a:tcPr>
                </a:tc>
                <a:tc>
                  <a:txBody>
                    <a:bodyPr/>
                    <a:lstStyle/>
                    <a:p>
                      <a:pPr algn="ctr"/>
                      <a:r>
                        <a:rPr lang="en-US" sz="1400">
                          <a:latin typeface="Arial" panose="020B0604020202020204" pitchFamily="34" charset="0"/>
                          <a:cs typeface="Arial" panose="020B0604020202020204" pitchFamily="34" charset="0"/>
                        </a:rPr>
                        <a:t>$364</a:t>
                      </a:r>
                    </a:p>
                  </a:txBody>
                  <a:tcPr/>
                </a:tc>
                <a:tc>
                  <a:txBody>
                    <a:bodyPr/>
                    <a:lstStyle/>
                    <a:p>
                      <a:pPr algn="ctr"/>
                      <a:r>
                        <a:rPr lang="en-US" sz="1400">
                          <a:latin typeface="Arial" panose="020B0604020202020204" pitchFamily="34" charset="0"/>
                          <a:cs typeface="Arial" panose="020B0604020202020204" pitchFamily="34" charset="0"/>
                        </a:rPr>
                        <a:t>$4,625</a:t>
                      </a:r>
                    </a:p>
                  </a:txBody>
                  <a:tcPr/>
                </a:tc>
                <a:tc>
                  <a:txBody>
                    <a:bodyPr/>
                    <a:lstStyle/>
                    <a:p>
                      <a:pPr algn="ctr"/>
                      <a:r>
                        <a:rPr lang="en-US" sz="1400">
                          <a:latin typeface="Arial" panose="020B0604020202020204" pitchFamily="34" charset="0"/>
                          <a:cs typeface="Arial" panose="020B0604020202020204" pitchFamily="34" charset="0"/>
                        </a:rPr>
                        <a:t>$5,000</a:t>
                      </a:r>
                    </a:p>
                  </a:txBody>
                  <a:tcPr/>
                </a:tc>
                <a:tc>
                  <a:txBody>
                    <a:bodyPr/>
                    <a:lstStyle/>
                    <a:p>
                      <a:pPr algn="ctr"/>
                      <a:r>
                        <a:rPr lang="en-US" sz="1400">
                          <a:latin typeface="Arial" panose="020B0604020202020204" pitchFamily="34" charset="0"/>
                          <a:cs typeface="Arial" panose="020B0604020202020204" pitchFamily="34" charset="0"/>
                        </a:rPr>
                        <a:t>$3,325</a:t>
                      </a:r>
                    </a:p>
                  </a:txBody>
                  <a:tcPr/>
                </a:tc>
                <a:extLst>
                  <a:ext uri="{0D108BD9-81ED-4DB2-BD59-A6C34878D82A}">
                    <a16:rowId xmlns:a16="http://schemas.microsoft.com/office/drawing/2014/main" val="1633485095"/>
                  </a:ext>
                </a:extLst>
              </a:tr>
            </a:tbl>
          </a:graphicData>
        </a:graphic>
      </p:graphicFrame>
    </p:spTree>
    <p:extLst>
      <p:ext uri="{BB962C8B-B14F-4D97-AF65-F5344CB8AC3E}">
        <p14:creationId xmlns:p14="http://schemas.microsoft.com/office/powerpoint/2010/main" val="3678339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2FDC1A6-0EC8-46A8-BCC4-E75C8C1FAC2C}"/>
              </a:ext>
            </a:extLst>
          </p:cNvPr>
          <p:cNvSpPr>
            <a:spLocks noGrp="1"/>
          </p:cNvSpPr>
          <p:nvPr>
            <p:ph type="ctrTitle"/>
          </p:nvPr>
        </p:nvSpPr>
        <p:spPr>
          <a:xfrm>
            <a:off x="0" y="178469"/>
            <a:ext cx="12192000" cy="1857375"/>
          </a:xfrm>
        </p:spPr>
        <p:txBody>
          <a:bodyPr anchor="ctr">
            <a:normAutofit/>
          </a:bodyPr>
          <a:lstStyle/>
          <a:p>
            <a:r>
              <a:rPr lang="en-US" sz="3200">
                <a:solidFill>
                  <a:srgbClr val="002060"/>
                </a:solidFill>
                <a:latin typeface="Arial Black" panose="020B0A04020102020204" pitchFamily="34" charset="0"/>
                <a:cs typeface="Arial" panose="020B0604020202020204" pitchFamily="34" charset="0"/>
              </a:rPr>
              <a:t>Medicaid Enrollment: By the Numbers</a:t>
            </a:r>
          </a:p>
        </p:txBody>
      </p:sp>
      <p:sp>
        <p:nvSpPr>
          <p:cNvPr id="3" name="Subtitle 2">
            <a:extLst>
              <a:ext uri="{FF2B5EF4-FFF2-40B4-BE49-F238E27FC236}">
                <a16:creationId xmlns:a16="http://schemas.microsoft.com/office/drawing/2014/main" id="{BD45A171-CEE6-43A2-AD17-EDE011578DAF}"/>
              </a:ext>
            </a:extLst>
          </p:cNvPr>
          <p:cNvSpPr>
            <a:spLocks noGrp="1"/>
          </p:cNvSpPr>
          <p:nvPr>
            <p:ph type="subTitle" idx="1"/>
          </p:nvPr>
        </p:nvSpPr>
        <p:spPr>
          <a:xfrm>
            <a:off x="3570515" y="1307337"/>
            <a:ext cx="5059680" cy="550038"/>
          </a:xfrm>
        </p:spPr>
        <p:txBody>
          <a:bodyPr anchor="ctr">
            <a:normAutofit/>
          </a:bodyPr>
          <a:lstStyle/>
          <a:p>
            <a:r>
              <a:rPr lang="en-US" sz="2100" b="1">
                <a:solidFill>
                  <a:schemeClr val="bg1"/>
                </a:solidFill>
                <a:latin typeface="Arial" panose="020B0604020202020204" pitchFamily="34" charset="0"/>
                <a:cs typeface="Arial" panose="020B0604020202020204" pitchFamily="34" charset="0"/>
              </a:rPr>
              <a:t>Subheads Here</a:t>
            </a:r>
          </a:p>
        </p:txBody>
      </p:sp>
      <p:pic>
        <p:nvPicPr>
          <p:cNvPr id="6" name="Picture 5" descr="Logo, icon&#10;&#10;Description automatically generated">
            <a:extLst>
              <a:ext uri="{FF2B5EF4-FFF2-40B4-BE49-F238E27FC236}">
                <a16:creationId xmlns:a16="http://schemas.microsoft.com/office/drawing/2014/main" id="{A1EA171E-0FD5-488C-9256-D54EBFC15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0905" y="5824348"/>
            <a:ext cx="694811" cy="696831"/>
          </a:xfrm>
          <a:prstGeom prst="rect">
            <a:avLst/>
          </a:prstGeom>
        </p:spPr>
      </p:pic>
      <p:sp>
        <p:nvSpPr>
          <p:cNvPr id="14" name="TextBox 13">
            <a:extLst>
              <a:ext uri="{FF2B5EF4-FFF2-40B4-BE49-F238E27FC236}">
                <a16:creationId xmlns:a16="http://schemas.microsoft.com/office/drawing/2014/main" id="{437E0D48-8465-46BE-BB16-79735DD76BA2}"/>
              </a:ext>
            </a:extLst>
          </p:cNvPr>
          <p:cNvSpPr txBox="1"/>
          <p:nvPr/>
        </p:nvSpPr>
        <p:spPr>
          <a:xfrm>
            <a:off x="720893" y="1582356"/>
            <a:ext cx="4338386" cy="5016758"/>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
                <a:srgbClr val="4472C4">
                  <a:lumMod val="60000"/>
                  <a:lumOff val="40000"/>
                </a:srgbClr>
              </a:buClr>
              <a:buSzTx/>
              <a:tabLst/>
              <a:defRPr/>
            </a:pPr>
            <a:r>
              <a:rPr kumimoji="0" lang="en-US" sz="2000" b="0" i="0" u="none" strike="noStrike" kern="1200" cap="none" spc="0" normalizeH="0" baseline="0" noProof="0">
                <a:ln>
                  <a:noFill/>
                </a:ln>
                <a:effectLst/>
                <a:uLnTx/>
                <a:uFillTx/>
                <a:latin typeface="Arial" panose="020B0604020202020204" pitchFamily="34" charset="0"/>
                <a:ea typeface="Aktiv Grotesk" panose="020B0504020202020204" pitchFamily="34" charset="0"/>
                <a:cs typeface="Arial" panose="020B0604020202020204" pitchFamily="34" charset="0"/>
              </a:rPr>
              <a:t>The Families First Coronavirus Recovery Act </a:t>
            </a:r>
            <a:r>
              <a:rPr lang="en-US" sz="2000">
                <a:latin typeface="Arial" panose="020B0604020202020204" pitchFamily="34" charset="0"/>
                <a:ea typeface="Aktiv Grotesk" panose="020B0504020202020204" pitchFamily="34" charset="0"/>
                <a:cs typeface="Arial" panose="020B0604020202020204" pitchFamily="34" charset="0"/>
              </a:rPr>
              <a:t>has </a:t>
            </a:r>
            <a:r>
              <a:rPr kumimoji="0" lang="en-US" sz="2000" b="0" i="0" u="none" strike="noStrike" kern="1200" cap="none" spc="0" normalizeH="0" baseline="0" noProof="0">
                <a:ln>
                  <a:noFill/>
                </a:ln>
                <a:effectLst/>
                <a:uLnTx/>
                <a:uFillTx/>
                <a:latin typeface="Arial" panose="020B0604020202020204" pitchFamily="34" charset="0"/>
                <a:ea typeface="Aktiv Grotesk" panose="020B0504020202020204" pitchFamily="34" charset="0"/>
                <a:cs typeface="Arial" panose="020B0604020202020204" pitchFamily="34" charset="0"/>
              </a:rPr>
              <a:t>required continuous Medicaid coverage for enrollees since March 2020, for states to continue receiving the increased FMAP rate. </a:t>
            </a:r>
          </a:p>
          <a:p>
            <a:pPr marR="0" lvl="0" algn="l" defTabSz="914400" rtl="0" eaLnBrk="1" fontAlgn="auto" latinLnBrk="0" hangingPunct="1">
              <a:lnSpc>
                <a:spcPct val="100000"/>
              </a:lnSpc>
              <a:spcBef>
                <a:spcPts val="0"/>
              </a:spcBef>
              <a:spcAft>
                <a:spcPts val="0"/>
              </a:spcAft>
              <a:buClr>
                <a:srgbClr val="4472C4">
                  <a:lumMod val="60000"/>
                  <a:lumOff val="40000"/>
                </a:srgbClr>
              </a:buClr>
              <a:buSzTx/>
              <a:tabLst/>
              <a:defRPr/>
            </a:pPr>
            <a:endParaRPr kumimoji="0" lang="en-US" sz="2000" b="0" i="0" u="none" strike="noStrike" kern="1200" cap="none" spc="0" normalizeH="0" baseline="0" noProof="0">
              <a:ln>
                <a:noFill/>
              </a:ln>
              <a:effectLst/>
              <a:uLnTx/>
              <a:uFillTx/>
              <a:latin typeface="Arial" panose="020B0604020202020204" pitchFamily="34" charset="0"/>
              <a:ea typeface="Aktiv Grotesk" panose="020B05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
                <a:srgbClr val="4472C4">
                  <a:lumMod val="60000"/>
                  <a:lumOff val="40000"/>
                </a:srgbClr>
              </a:buClr>
              <a:buSzTx/>
              <a:tabLst/>
              <a:defRPr/>
            </a:pPr>
            <a:r>
              <a:rPr kumimoji="0" lang="en-US" sz="2000" b="0" i="0" u="none" strike="noStrike" kern="1200" cap="none" spc="0" normalizeH="0" baseline="0" noProof="0">
                <a:ln>
                  <a:noFill/>
                </a:ln>
                <a:effectLst/>
                <a:uLnTx/>
                <a:uFillTx/>
                <a:latin typeface="Arial" panose="020B0604020202020204" pitchFamily="34" charset="0"/>
                <a:ea typeface="Aktiv Grotesk" panose="020B0504020202020204" pitchFamily="34" charset="0"/>
                <a:cs typeface="Arial" panose="020B0604020202020204" pitchFamily="34" charset="0"/>
              </a:rPr>
              <a:t>Medicaid recipient data includes both individuals determined eligible by DCF, and SSI recipients approved by the Social Security Administration. </a:t>
            </a:r>
          </a:p>
          <a:p>
            <a:pPr marR="0" lvl="0" algn="l" defTabSz="914400" rtl="0" eaLnBrk="1" fontAlgn="auto" latinLnBrk="0" hangingPunct="1">
              <a:lnSpc>
                <a:spcPct val="100000"/>
              </a:lnSpc>
              <a:spcBef>
                <a:spcPts val="0"/>
              </a:spcBef>
              <a:spcAft>
                <a:spcPts val="0"/>
              </a:spcAft>
              <a:buClr>
                <a:srgbClr val="4472C4">
                  <a:lumMod val="60000"/>
                  <a:lumOff val="40000"/>
                </a:srgbClr>
              </a:buClr>
              <a:buSzTx/>
              <a:tabLst/>
              <a:defRPr/>
            </a:pPr>
            <a:endParaRPr kumimoji="0" lang="en-US" sz="2000" b="0" i="0" u="none" strike="noStrike" kern="1200" cap="none" spc="0" normalizeH="0" baseline="0" noProof="0">
              <a:ln>
                <a:noFill/>
              </a:ln>
              <a:effectLst/>
              <a:uLnTx/>
              <a:uFillTx/>
              <a:latin typeface="Arial" panose="020B0604020202020204" pitchFamily="34" charset="0"/>
              <a:ea typeface="Aktiv Grotesk" panose="020B05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
                <a:srgbClr val="4472C4">
                  <a:lumMod val="60000"/>
                  <a:lumOff val="40000"/>
                </a:srgbClr>
              </a:buClr>
              <a:buSzTx/>
              <a:tabLst/>
              <a:defRPr/>
            </a:pPr>
            <a:r>
              <a:rPr kumimoji="0" lang="en-US" sz="2000" b="0" i="0" u="none" strike="noStrike" kern="1200" cap="none" spc="0" normalizeH="0" baseline="0" noProof="0">
                <a:ln>
                  <a:noFill/>
                </a:ln>
                <a:effectLst/>
                <a:uLnTx/>
                <a:uFillTx/>
                <a:latin typeface="Arial" panose="020B0604020202020204" pitchFamily="34" charset="0"/>
                <a:ea typeface="Aktiv Grotesk" panose="020B0504020202020204" pitchFamily="34" charset="0"/>
                <a:cs typeface="Arial" panose="020B0604020202020204" pitchFamily="34" charset="0"/>
              </a:rPr>
              <a:t>As of April 1, 2023, DCF will return to normal business operations for Medicaid redeterminations.</a:t>
            </a:r>
          </a:p>
        </p:txBody>
      </p:sp>
      <p:sp>
        <p:nvSpPr>
          <p:cNvPr id="12" name="Rectangle 11">
            <a:extLst>
              <a:ext uri="{FF2B5EF4-FFF2-40B4-BE49-F238E27FC236}">
                <a16:creationId xmlns:a16="http://schemas.microsoft.com/office/drawing/2014/main" id="{50C47FA0-43A7-4A71-987A-40ABB77B1A06}"/>
              </a:ext>
            </a:extLst>
          </p:cNvPr>
          <p:cNvSpPr/>
          <p:nvPr/>
        </p:nvSpPr>
        <p:spPr>
          <a:xfrm>
            <a:off x="720893" y="1441431"/>
            <a:ext cx="10740203"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28941E5B-5C9E-4531-85A6-50CF01822D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447" y="1688910"/>
            <a:ext cx="6424863" cy="3861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926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2FDC1A6-0EC8-46A8-BCC4-E75C8C1FAC2C}"/>
              </a:ext>
            </a:extLst>
          </p:cNvPr>
          <p:cNvSpPr>
            <a:spLocks noGrp="1"/>
          </p:cNvSpPr>
          <p:nvPr>
            <p:ph type="ctrTitle"/>
          </p:nvPr>
        </p:nvSpPr>
        <p:spPr>
          <a:xfrm>
            <a:off x="0" y="178469"/>
            <a:ext cx="12192000" cy="1857375"/>
          </a:xfrm>
        </p:spPr>
        <p:txBody>
          <a:bodyPr anchor="ctr">
            <a:normAutofit/>
          </a:bodyPr>
          <a:lstStyle/>
          <a:p>
            <a:r>
              <a:rPr lang="en-US" sz="3200">
                <a:solidFill>
                  <a:srgbClr val="002060"/>
                </a:solidFill>
                <a:latin typeface="Arial Black" panose="020B0A04020102020204" pitchFamily="34" charset="0"/>
                <a:cs typeface="Arial" panose="020B0604020202020204" pitchFamily="34" charset="0"/>
              </a:rPr>
              <a:t>Federal Consolidated Appropriations Act, 2023</a:t>
            </a:r>
          </a:p>
        </p:txBody>
      </p:sp>
      <p:sp>
        <p:nvSpPr>
          <p:cNvPr id="3" name="Subtitle 2">
            <a:extLst>
              <a:ext uri="{FF2B5EF4-FFF2-40B4-BE49-F238E27FC236}">
                <a16:creationId xmlns:a16="http://schemas.microsoft.com/office/drawing/2014/main" id="{BD45A171-CEE6-43A2-AD17-EDE011578DAF}"/>
              </a:ext>
            </a:extLst>
          </p:cNvPr>
          <p:cNvSpPr>
            <a:spLocks noGrp="1"/>
          </p:cNvSpPr>
          <p:nvPr>
            <p:ph type="subTitle" idx="1"/>
          </p:nvPr>
        </p:nvSpPr>
        <p:spPr>
          <a:xfrm>
            <a:off x="3570515" y="1307337"/>
            <a:ext cx="5059680" cy="550038"/>
          </a:xfrm>
        </p:spPr>
        <p:txBody>
          <a:bodyPr anchor="ctr">
            <a:normAutofit/>
          </a:bodyPr>
          <a:lstStyle/>
          <a:p>
            <a:r>
              <a:rPr lang="en-US" sz="2100" b="1">
                <a:solidFill>
                  <a:schemeClr val="bg1"/>
                </a:solidFill>
                <a:latin typeface="Arial" panose="020B0604020202020204" pitchFamily="34" charset="0"/>
                <a:cs typeface="Arial" panose="020B0604020202020204" pitchFamily="34" charset="0"/>
              </a:rPr>
              <a:t>Subheads Here</a:t>
            </a:r>
          </a:p>
        </p:txBody>
      </p:sp>
      <p:pic>
        <p:nvPicPr>
          <p:cNvPr id="6" name="Picture 5" descr="Logo, icon&#10;&#10;Description automatically generated">
            <a:extLst>
              <a:ext uri="{FF2B5EF4-FFF2-40B4-BE49-F238E27FC236}">
                <a16:creationId xmlns:a16="http://schemas.microsoft.com/office/drawing/2014/main" id="{A1EA171E-0FD5-488C-9256-D54EBFC15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6889" y="5823480"/>
            <a:ext cx="694811" cy="696831"/>
          </a:xfrm>
          <a:prstGeom prst="rect">
            <a:avLst/>
          </a:prstGeom>
        </p:spPr>
      </p:pic>
      <p:sp>
        <p:nvSpPr>
          <p:cNvPr id="14" name="TextBox 13">
            <a:extLst>
              <a:ext uri="{FF2B5EF4-FFF2-40B4-BE49-F238E27FC236}">
                <a16:creationId xmlns:a16="http://schemas.microsoft.com/office/drawing/2014/main" id="{437E0D48-8465-46BE-BB16-79735DD76BA2}"/>
              </a:ext>
            </a:extLst>
          </p:cNvPr>
          <p:cNvSpPr txBox="1"/>
          <p:nvPr/>
        </p:nvSpPr>
        <p:spPr>
          <a:xfrm>
            <a:off x="677813" y="1555247"/>
            <a:ext cx="10740203" cy="4154984"/>
          </a:xfrm>
          <a:prstGeom prst="rect">
            <a:avLst/>
          </a:prstGeom>
          <a:noFill/>
        </p:spPr>
        <p:txBody>
          <a:bodyPr wrap="square" lIns="91440" tIns="45720" rIns="91440" bIns="45720" rtlCol="0" anchor="t">
            <a:spAutoFit/>
          </a:bodyPr>
          <a:lstStyle/>
          <a:p>
            <a:pPr marL="342900" marR="0" lvl="0" indent="-342900" algn="l" defTabSz="914400" rtl="0" eaLnBrk="1" fontAlgn="auto" latinLnBrk="0" hangingPunct="1">
              <a:lnSpc>
                <a:spcPct val="100000"/>
              </a:lnSpc>
              <a:spcBef>
                <a:spcPts val="0"/>
              </a:spcBef>
              <a:spcAft>
                <a:spcPts val="0"/>
              </a:spcAft>
              <a:buClr>
                <a:srgbClr val="4472C4">
                  <a:lumMod val="60000"/>
                  <a:lumOff val="40000"/>
                </a:srgbClr>
              </a:buClr>
              <a:buSzTx/>
              <a:buFont typeface="Arial" panose="020B0604020202020204" pitchFamily="34" charset="0"/>
              <a:buChar char="•"/>
              <a:tabLst/>
              <a:defRPr/>
            </a:pPr>
            <a:r>
              <a:rPr kumimoji="0" lang="en-US" sz="2400" b="0" i="0" u="none" strike="noStrike" kern="1200" cap="none" spc="0" normalizeH="0" baseline="0" noProof="0">
                <a:ln>
                  <a:noFill/>
                </a:ln>
                <a:solidFill>
                  <a:srgbClr val="44546A">
                    <a:lumMod val="50000"/>
                  </a:srgbClr>
                </a:solidFill>
                <a:effectLst/>
                <a:uLnTx/>
                <a:uFillTx/>
                <a:latin typeface="Arial" panose="020B0604020202020204" pitchFamily="34" charset="0"/>
                <a:ea typeface="Aktiv Grotesk" panose="020B0504020202020204" pitchFamily="34" charset="0"/>
                <a:cs typeface="Arial" panose="020B0604020202020204" pitchFamily="34" charset="0"/>
              </a:rPr>
              <a:t>States must provide continuous coverage for children under 19 for 12 months (currently 12 months up to age 5 and 6 months 5-19) beginning 1/1/2024</a:t>
            </a:r>
          </a:p>
          <a:p>
            <a:pPr marL="342900" marR="0" lvl="0" indent="-342900" algn="l" defTabSz="914400" rtl="0" eaLnBrk="1" fontAlgn="auto" latinLnBrk="0" hangingPunct="1">
              <a:lnSpc>
                <a:spcPct val="100000"/>
              </a:lnSpc>
              <a:spcBef>
                <a:spcPts val="0"/>
              </a:spcBef>
              <a:spcAft>
                <a:spcPts val="0"/>
              </a:spcAft>
              <a:buClr>
                <a:srgbClr val="4472C4">
                  <a:lumMod val="60000"/>
                  <a:lumOff val="40000"/>
                </a:srgbClr>
              </a:buClr>
              <a:buSzTx/>
              <a:buFont typeface="Arial" panose="020B0604020202020204" pitchFamily="34" charset="0"/>
              <a:buChar char="•"/>
              <a:tabLst/>
              <a:defRPr/>
            </a:pPr>
            <a:r>
              <a:rPr kumimoji="0" lang="en-US" sz="2400" b="0" i="0" u="none" strike="noStrike" kern="1200" cap="none" spc="0" normalizeH="0" baseline="0" noProof="0">
                <a:ln>
                  <a:noFill/>
                </a:ln>
                <a:solidFill>
                  <a:srgbClr val="44546A">
                    <a:lumMod val="50000"/>
                  </a:srgbClr>
                </a:solidFill>
                <a:effectLst/>
                <a:uLnTx/>
                <a:uFillTx/>
                <a:latin typeface="Arial" panose="020B0604020202020204" pitchFamily="34" charset="0"/>
                <a:ea typeface="Aktiv Grotesk" panose="020B0504020202020204" pitchFamily="34" charset="0"/>
                <a:cs typeface="Arial" panose="020B0604020202020204" pitchFamily="34" charset="0"/>
              </a:rPr>
              <a:t>Makes permanent the state option for Medicaid postpartum coverage for 12 months </a:t>
            </a:r>
            <a:endParaRPr lang="en-US" sz="2400" b="0" i="0" u="none" strike="noStrike" kern="1200" cap="none" spc="0" normalizeH="0" baseline="0" noProof="0">
              <a:ln>
                <a:noFill/>
              </a:ln>
              <a:solidFill>
                <a:srgbClr val="44546A"/>
              </a:solidFill>
              <a:effectLst/>
              <a:uLnTx/>
              <a:uFillTx/>
              <a:latin typeface="Arial" panose="020B0604020202020204" pitchFamily="34" charset="0"/>
              <a:ea typeface="Aktiv Grotesk" panose="020B05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
                <a:srgbClr val="4472C4">
                  <a:lumMod val="60000"/>
                  <a:lumOff val="40000"/>
                </a:srgbClr>
              </a:buClr>
              <a:buSzTx/>
              <a:buFont typeface="Arial" panose="020B0604020202020204" pitchFamily="34" charset="0"/>
              <a:buChar char="•"/>
              <a:tabLst/>
              <a:defRPr/>
            </a:pPr>
            <a:r>
              <a:rPr kumimoji="0" lang="en-US" sz="2400" b="0" i="0" u="none" strike="noStrike" kern="1200" cap="none" spc="0" normalizeH="0" baseline="0" noProof="0">
                <a:ln>
                  <a:noFill/>
                </a:ln>
                <a:solidFill>
                  <a:srgbClr val="44546A">
                    <a:lumMod val="50000"/>
                  </a:srgbClr>
                </a:solidFill>
                <a:effectLst/>
                <a:uLnTx/>
                <a:uFillTx/>
                <a:latin typeface="Arial" panose="020B0604020202020204" pitchFamily="34" charset="0"/>
                <a:ea typeface="Aktiv Grotesk" panose="020B0504020202020204" pitchFamily="34" charset="0"/>
                <a:cs typeface="Arial" panose="020B0604020202020204" pitchFamily="34" charset="0"/>
              </a:rPr>
              <a:t>Ends “Continuous Coverage” effective April 1, 2023</a:t>
            </a:r>
          </a:p>
          <a:p>
            <a:pPr marL="342900" marR="0" lvl="0" indent="-342900" algn="l" defTabSz="914400" rtl="0" eaLnBrk="1" fontAlgn="auto" latinLnBrk="0" hangingPunct="1">
              <a:lnSpc>
                <a:spcPct val="100000"/>
              </a:lnSpc>
              <a:spcBef>
                <a:spcPts val="0"/>
              </a:spcBef>
              <a:spcAft>
                <a:spcPts val="0"/>
              </a:spcAft>
              <a:buClr>
                <a:srgbClr val="4472C4">
                  <a:lumMod val="60000"/>
                  <a:lumOff val="40000"/>
                </a:srgbClr>
              </a:buClr>
              <a:buSzTx/>
              <a:buFont typeface="Arial" panose="020B0604020202020204" pitchFamily="34" charset="0"/>
              <a:buChar char="•"/>
              <a:tabLst/>
              <a:defRPr/>
            </a:pPr>
            <a:r>
              <a:rPr kumimoji="0" lang="en-US" sz="2400" b="0" i="0" u="none" strike="noStrike" kern="1200" cap="none" spc="0" normalizeH="0" baseline="0" noProof="0">
                <a:ln>
                  <a:noFill/>
                </a:ln>
                <a:solidFill>
                  <a:srgbClr val="44546A">
                    <a:lumMod val="50000"/>
                  </a:srgbClr>
                </a:solidFill>
                <a:effectLst/>
                <a:uLnTx/>
                <a:uFillTx/>
                <a:latin typeface="Arial" panose="020B0604020202020204" pitchFamily="34" charset="0"/>
                <a:ea typeface="Aktiv Grotesk" panose="020B0504020202020204" pitchFamily="34" charset="0"/>
                <a:cs typeface="Arial" panose="020B0604020202020204" pitchFamily="34" charset="0"/>
              </a:rPr>
              <a:t>To </a:t>
            </a:r>
            <a:r>
              <a:rPr kumimoji="0" lang="en-US" sz="2400" b="0" i="0" u="none" strike="noStrike" kern="1200" cap="none" spc="0" normalizeH="0" baseline="0" noProof="0">
                <a:ln>
                  <a:noFill/>
                </a:ln>
                <a:effectLst/>
                <a:uLnTx/>
                <a:uFillTx/>
                <a:latin typeface="Arial" panose="020B0604020202020204" pitchFamily="34" charset="0"/>
                <a:ea typeface="Aktiv Grotesk" panose="020B0504020202020204" pitchFamily="34" charset="0"/>
                <a:cs typeface="Arial" panose="020B0604020202020204" pitchFamily="34" charset="0"/>
              </a:rPr>
              <a:t>continue receiving the enhanced Medicaid matching rate, states must: </a:t>
            </a:r>
          </a:p>
          <a:p>
            <a:pPr marL="800100" lvl="1" indent="-342900">
              <a:buClr>
                <a:srgbClr val="4472C4">
                  <a:lumMod val="60000"/>
                  <a:lumOff val="40000"/>
                </a:srgbClr>
              </a:buClr>
              <a:buFont typeface="Arial" panose="020B0604020202020204" pitchFamily="34" charset="0"/>
              <a:buChar char="•"/>
              <a:defRPr/>
            </a:pPr>
            <a:r>
              <a:rPr kumimoji="0" lang="en-US" sz="2400" b="0" i="0" u="none" strike="noStrike" kern="1200" cap="none" spc="0" normalizeH="0" baseline="0" noProof="0">
                <a:ln>
                  <a:noFill/>
                </a:ln>
                <a:effectLst/>
                <a:uLnTx/>
                <a:uFillTx/>
                <a:latin typeface="Arial"/>
                <a:ea typeface="Aktiv Grotesk" panose="020B0504020202020204" pitchFamily="34" charset="0"/>
                <a:cs typeface="Arial"/>
              </a:rPr>
              <a:t>Follow federal Medicaid eligibility requirements</a:t>
            </a:r>
            <a:endParaRPr lang="en-US" sz="2400" b="0" i="0" u="none" strike="noStrike" kern="1200" cap="none" spc="0" normalizeH="0" baseline="0" noProof="0">
              <a:ln>
                <a:noFill/>
              </a:ln>
              <a:effectLst/>
              <a:uLnTx/>
              <a:uFillTx/>
              <a:latin typeface="Arial" panose="020B0604020202020204" pitchFamily="34" charset="0"/>
              <a:ea typeface="Aktiv Grotesk" panose="020B0504020202020204" pitchFamily="34" charset="0"/>
              <a:cs typeface="Arial" panose="020B0604020202020204" pitchFamily="34" charset="0"/>
            </a:endParaRPr>
          </a:p>
          <a:p>
            <a:pPr marL="800100" lvl="1" indent="-342900">
              <a:buClr>
                <a:srgbClr val="4472C4">
                  <a:lumMod val="60000"/>
                  <a:lumOff val="40000"/>
                </a:srgbClr>
              </a:buClr>
              <a:buFont typeface="Arial" panose="020B0604020202020204" pitchFamily="34" charset="0"/>
              <a:buChar char="•"/>
              <a:defRPr/>
            </a:pPr>
            <a:r>
              <a:rPr kumimoji="0" lang="en-US" sz="2400" b="0" i="0" u="none" strike="noStrike" kern="1200" cap="none" spc="0" normalizeH="0" baseline="0" noProof="0">
                <a:ln>
                  <a:noFill/>
                </a:ln>
                <a:effectLst/>
                <a:uLnTx/>
                <a:uFillTx/>
                <a:latin typeface="Arial"/>
                <a:ea typeface="Aktiv Grotesk" panose="020B0504020202020204" pitchFamily="34" charset="0"/>
                <a:cs typeface="Arial"/>
              </a:rPr>
              <a:t>Attempt to ensure updated beneficiary contact information</a:t>
            </a:r>
            <a:endParaRPr lang="en-US" sz="2400" b="0" i="0" u="none" strike="noStrike" kern="1200" cap="none" spc="0" normalizeH="0" baseline="0" noProof="0">
              <a:ln>
                <a:noFill/>
              </a:ln>
              <a:effectLst/>
              <a:uLnTx/>
              <a:uFillTx/>
              <a:latin typeface="Arial"/>
              <a:ea typeface="Aktiv Grotesk" panose="020B0504020202020204" pitchFamily="34" charset="0"/>
              <a:cs typeface="Arial"/>
            </a:endParaRPr>
          </a:p>
          <a:p>
            <a:pPr marL="800100" lvl="1" indent="-342900">
              <a:buClr>
                <a:srgbClr val="4472C4">
                  <a:lumMod val="60000"/>
                  <a:lumOff val="40000"/>
                </a:srgbClr>
              </a:buClr>
              <a:buFont typeface="Arial" panose="020B0604020202020204" pitchFamily="34" charset="0"/>
              <a:buChar char="•"/>
              <a:defRPr/>
            </a:pPr>
            <a:r>
              <a:rPr lang="en-US" sz="2400">
                <a:latin typeface="Arial"/>
                <a:ea typeface="Aktiv Grotesk" panose="020B0504020202020204" pitchFamily="34" charset="0"/>
                <a:cs typeface="Arial"/>
              </a:rPr>
              <a:t>Make a g</a:t>
            </a:r>
            <a:r>
              <a:rPr kumimoji="0" lang="en-US" sz="2400" b="0" i="0" u="none" strike="noStrike" kern="1200" cap="none" spc="0" normalizeH="0" baseline="0" noProof="0" err="1">
                <a:ln>
                  <a:noFill/>
                </a:ln>
                <a:effectLst/>
                <a:uLnTx/>
                <a:uFillTx/>
                <a:latin typeface="Arial"/>
                <a:ea typeface="Aktiv Grotesk" panose="020B0504020202020204" pitchFamily="34" charset="0"/>
                <a:cs typeface="Arial"/>
              </a:rPr>
              <a:t>ood</a:t>
            </a:r>
            <a:r>
              <a:rPr kumimoji="0" lang="en-US" sz="2400" b="0" i="0" u="none" strike="noStrike" kern="1200" cap="none" spc="0" normalizeH="0" baseline="0" noProof="0">
                <a:ln>
                  <a:noFill/>
                </a:ln>
                <a:effectLst/>
                <a:uLnTx/>
                <a:uFillTx/>
                <a:latin typeface="Arial"/>
                <a:ea typeface="Aktiv Grotesk" panose="020B0504020202020204" pitchFamily="34" charset="0"/>
                <a:cs typeface="Arial"/>
              </a:rPr>
              <a:t> faith effort to contact </a:t>
            </a:r>
            <a:r>
              <a:rPr lang="en-US" sz="2400">
                <a:latin typeface="Arial"/>
                <a:ea typeface="Aktiv Grotesk" panose="020B0504020202020204" pitchFamily="34" charset="0"/>
                <a:cs typeface="Arial"/>
              </a:rPr>
              <a:t>current enrollees </a:t>
            </a:r>
            <a:r>
              <a:rPr kumimoji="0" lang="en-US" sz="2400" b="0" i="0" u="none" strike="noStrike" kern="1200" cap="none" spc="0" normalizeH="0" baseline="0" noProof="0">
                <a:ln>
                  <a:noFill/>
                </a:ln>
                <a:effectLst/>
                <a:uLnTx/>
                <a:uFillTx/>
                <a:latin typeface="Arial"/>
                <a:ea typeface="Aktiv Grotesk" panose="020B0504020202020204" pitchFamily="34" charset="0"/>
                <a:cs typeface="Arial"/>
              </a:rPr>
              <a:t>by using more than one modality (</a:t>
            </a:r>
            <a:r>
              <a:rPr lang="en-US" sz="2400">
                <a:latin typeface="Arial"/>
                <a:ea typeface="Aktiv Grotesk" panose="020B0504020202020204" pitchFamily="34" charset="0"/>
                <a:cs typeface="Arial"/>
              </a:rPr>
              <a:t>e.g., hard copy </a:t>
            </a:r>
            <a:r>
              <a:rPr kumimoji="0" lang="en-US" sz="2400" b="0" i="0" u="none" strike="noStrike" kern="1200" cap="none" spc="0" normalizeH="0" baseline="0" noProof="0">
                <a:ln>
                  <a:noFill/>
                </a:ln>
                <a:effectLst/>
                <a:uLnTx/>
                <a:uFillTx/>
                <a:latin typeface="Arial"/>
                <a:ea typeface="Aktiv Grotesk" panose="020B0504020202020204" pitchFamily="34" charset="0"/>
                <a:cs typeface="Arial"/>
              </a:rPr>
              <a:t>letter </a:t>
            </a:r>
            <a:r>
              <a:rPr lang="en-US" sz="2400">
                <a:latin typeface="Arial"/>
                <a:ea typeface="Aktiv Grotesk" panose="020B0504020202020204" pitchFamily="34" charset="0"/>
                <a:cs typeface="Arial"/>
              </a:rPr>
              <a:t>and </a:t>
            </a:r>
            <a:r>
              <a:rPr kumimoji="0" lang="en-US" sz="2400" b="0" i="0" u="none" strike="noStrike" kern="1200" cap="none" spc="0" normalizeH="0" baseline="0" noProof="0">
                <a:ln>
                  <a:noFill/>
                </a:ln>
                <a:effectLst/>
                <a:uLnTx/>
                <a:uFillTx/>
                <a:latin typeface="Arial"/>
                <a:ea typeface="Aktiv Grotesk" panose="020B0504020202020204" pitchFamily="34" charset="0"/>
                <a:cs typeface="Arial"/>
              </a:rPr>
              <a:t>text message)</a:t>
            </a:r>
            <a:endParaRPr lang="en-US" sz="2400" b="0" i="0" u="none" strike="noStrike" kern="1200" cap="none" spc="0" normalizeH="0" baseline="0" noProof="0">
              <a:ln>
                <a:noFill/>
              </a:ln>
              <a:effectLst/>
              <a:uLnTx/>
              <a:uFillTx/>
              <a:latin typeface="Arial"/>
              <a:ea typeface="Aktiv Grotesk" panose="020B0504020202020204" pitchFamily="34" charset="0"/>
              <a:cs typeface="Arial"/>
            </a:endParaRPr>
          </a:p>
        </p:txBody>
      </p:sp>
      <p:sp>
        <p:nvSpPr>
          <p:cNvPr id="12" name="Rectangle 11">
            <a:extLst>
              <a:ext uri="{FF2B5EF4-FFF2-40B4-BE49-F238E27FC236}">
                <a16:creationId xmlns:a16="http://schemas.microsoft.com/office/drawing/2014/main" id="{50C47FA0-43A7-4A71-987A-40ABB77B1A06}"/>
              </a:ext>
            </a:extLst>
          </p:cNvPr>
          <p:cNvSpPr/>
          <p:nvPr/>
        </p:nvSpPr>
        <p:spPr>
          <a:xfrm>
            <a:off x="720893" y="1441431"/>
            <a:ext cx="10740203"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9419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2FDC1A6-0EC8-46A8-BCC4-E75C8C1FAC2C}"/>
              </a:ext>
            </a:extLst>
          </p:cNvPr>
          <p:cNvSpPr>
            <a:spLocks noGrp="1"/>
          </p:cNvSpPr>
          <p:nvPr>
            <p:ph type="ctrTitle"/>
          </p:nvPr>
        </p:nvSpPr>
        <p:spPr>
          <a:xfrm>
            <a:off x="0" y="178470"/>
            <a:ext cx="12192000" cy="1445794"/>
          </a:xfrm>
        </p:spPr>
        <p:txBody>
          <a:bodyPr anchor="ctr">
            <a:normAutofit/>
          </a:bodyPr>
          <a:lstStyle/>
          <a:p>
            <a:r>
              <a:rPr lang="en-US" sz="3200">
                <a:solidFill>
                  <a:srgbClr val="002060"/>
                </a:solidFill>
                <a:latin typeface="Arial Black"/>
                <a:cs typeface="Arial"/>
              </a:rPr>
              <a:t>Core Tenants for Returning to Normal Medicaid Redetermination Processing</a:t>
            </a:r>
          </a:p>
        </p:txBody>
      </p:sp>
      <p:sp>
        <p:nvSpPr>
          <p:cNvPr id="3" name="Subtitle 2">
            <a:extLst>
              <a:ext uri="{FF2B5EF4-FFF2-40B4-BE49-F238E27FC236}">
                <a16:creationId xmlns:a16="http://schemas.microsoft.com/office/drawing/2014/main" id="{BD45A171-CEE6-43A2-AD17-EDE011578DAF}"/>
              </a:ext>
            </a:extLst>
          </p:cNvPr>
          <p:cNvSpPr>
            <a:spLocks noGrp="1"/>
          </p:cNvSpPr>
          <p:nvPr>
            <p:ph type="subTitle" idx="1"/>
          </p:nvPr>
        </p:nvSpPr>
        <p:spPr>
          <a:xfrm>
            <a:off x="3570515" y="1307337"/>
            <a:ext cx="5059680" cy="550038"/>
          </a:xfrm>
        </p:spPr>
        <p:txBody>
          <a:bodyPr anchor="ctr">
            <a:normAutofit/>
          </a:bodyPr>
          <a:lstStyle/>
          <a:p>
            <a:r>
              <a:rPr lang="en-US" sz="2100" b="1">
                <a:solidFill>
                  <a:schemeClr val="bg1"/>
                </a:solidFill>
                <a:latin typeface="Arial" panose="020B0604020202020204" pitchFamily="34" charset="0"/>
                <a:cs typeface="Arial" panose="020B0604020202020204" pitchFamily="34" charset="0"/>
              </a:rPr>
              <a:t>Subheads Here</a:t>
            </a:r>
          </a:p>
        </p:txBody>
      </p:sp>
      <p:pic>
        <p:nvPicPr>
          <p:cNvPr id="6" name="Picture 5" descr="Logo, icon&#10;&#10;Description automatically generated">
            <a:extLst>
              <a:ext uri="{FF2B5EF4-FFF2-40B4-BE49-F238E27FC236}">
                <a16:creationId xmlns:a16="http://schemas.microsoft.com/office/drawing/2014/main" id="{A1EA171E-0FD5-488C-9256-D54EBFC15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3690" y="5800847"/>
            <a:ext cx="694811" cy="696831"/>
          </a:xfrm>
          <a:prstGeom prst="rect">
            <a:avLst/>
          </a:prstGeom>
        </p:spPr>
      </p:pic>
      <p:sp>
        <p:nvSpPr>
          <p:cNvPr id="14" name="TextBox 13">
            <a:extLst>
              <a:ext uri="{FF2B5EF4-FFF2-40B4-BE49-F238E27FC236}">
                <a16:creationId xmlns:a16="http://schemas.microsoft.com/office/drawing/2014/main" id="{437E0D48-8465-46BE-BB16-79735DD76BA2}"/>
              </a:ext>
            </a:extLst>
          </p:cNvPr>
          <p:cNvSpPr txBox="1"/>
          <p:nvPr/>
        </p:nvSpPr>
        <p:spPr>
          <a:xfrm>
            <a:off x="321386" y="1695939"/>
            <a:ext cx="10792303" cy="4724370"/>
          </a:xfrm>
          <a:prstGeom prst="rect">
            <a:avLst/>
          </a:prstGeom>
          <a:noFill/>
        </p:spPr>
        <p:txBody>
          <a:bodyPr wrap="square" lIns="91440" tIns="45720" rIns="91440" bIns="45720" rtlCol="0" anchor="t">
            <a:spAutoFit/>
          </a:bodyPr>
          <a:lstStyle/>
          <a:p>
            <a:pPr marL="914400" marR="0" lvl="1" indent="-457200" algn="l" defTabSz="914400" rtl="0" eaLnBrk="1" fontAlgn="auto" latinLnBrk="0" hangingPunct="1">
              <a:lnSpc>
                <a:spcPct val="100000"/>
              </a:lnSpc>
              <a:spcBef>
                <a:spcPts val="0"/>
              </a:spcBef>
              <a:spcAft>
                <a:spcPts val="0"/>
              </a:spcAft>
              <a:buClr>
                <a:srgbClr val="8FAADC"/>
              </a:buClr>
              <a:buSzTx/>
              <a:buFont typeface="Arial" panose="020B0604020202020204" pitchFamily="34" charset="0"/>
              <a:buChar char="•"/>
              <a:tabLst/>
              <a:defRPr/>
            </a:pPr>
            <a:r>
              <a:rPr lang="en-US" sz="2400">
                <a:latin typeface="Arial"/>
                <a:ea typeface="Aktiv Grotesk" panose="020B0504020202020204" pitchFamily="34" charset="0"/>
                <a:cs typeface="Arial"/>
              </a:rPr>
              <a:t>Prioritize exceptional customer service through strong communication and community collaboration</a:t>
            </a:r>
          </a:p>
          <a:p>
            <a:pPr marL="800100" lvl="1" indent="-342900">
              <a:buClr>
                <a:srgbClr val="8FAADC"/>
              </a:buClr>
              <a:buFont typeface="Arial" panose="020B0604020202020204" pitchFamily="34" charset="0"/>
              <a:buChar char="•"/>
              <a:defRPr/>
            </a:pPr>
            <a:endParaRPr lang="en-US" sz="2400">
              <a:latin typeface="Arial"/>
              <a:ea typeface="Aktiv Grotesk" panose="020B0504020202020204" pitchFamily="34" charset="0"/>
              <a:cs typeface="Arial"/>
            </a:endParaRPr>
          </a:p>
          <a:p>
            <a:pPr marL="800100" lvl="1" indent="-342900">
              <a:buClr>
                <a:srgbClr val="4472C4">
                  <a:lumMod val="60000"/>
                  <a:lumOff val="40000"/>
                </a:srgbClr>
              </a:buClr>
              <a:buFont typeface="Arial" panose="020B0604020202020204" pitchFamily="34" charset="0"/>
              <a:buChar char="•"/>
              <a:defRPr/>
            </a:pPr>
            <a:r>
              <a:rPr lang="en-US" sz="2400">
                <a:latin typeface="Arial"/>
                <a:ea typeface="Aktiv Grotesk" panose="020B0504020202020204" pitchFamily="34" charset="0"/>
                <a:cs typeface="Arial"/>
              </a:rPr>
              <a:t>Leverage technology and operational efficiencies </a:t>
            </a:r>
          </a:p>
          <a:p>
            <a:pPr marL="800100" lvl="1" indent="-342900">
              <a:buClr>
                <a:srgbClr val="8FAADC"/>
              </a:buClr>
              <a:buFont typeface="Arial,Sans-Serif" panose="020B0604020202020204" pitchFamily="34" charset="0"/>
              <a:buChar char="•"/>
              <a:defRPr/>
            </a:pPr>
            <a:endParaRPr lang="en-US" sz="2400">
              <a:latin typeface="Arial"/>
              <a:ea typeface="+mn-lt"/>
              <a:cs typeface="Arial"/>
            </a:endParaRPr>
          </a:p>
          <a:p>
            <a:pPr marL="800100" lvl="1" indent="-342900">
              <a:buClr>
                <a:srgbClr val="8FAADC"/>
              </a:buClr>
              <a:buFont typeface="Arial,Sans-Serif" panose="020B0604020202020204" pitchFamily="34" charset="0"/>
              <a:buChar char="•"/>
              <a:defRPr/>
            </a:pPr>
            <a:r>
              <a:rPr lang="en-US" sz="2400">
                <a:latin typeface="Arial"/>
                <a:ea typeface="+mn-lt"/>
                <a:cs typeface="Arial"/>
              </a:rPr>
              <a:t>Ensure continuity of coverage for eligible individuals while promoting the availability of alternative health insurance options for those who are no longer eligible</a:t>
            </a:r>
          </a:p>
          <a:p>
            <a:pPr marL="800100" marR="0" lvl="1" indent="-342900" algn="l" defTabSz="914400">
              <a:lnSpc>
                <a:spcPct val="100000"/>
              </a:lnSpc>
              <a:spcBef>
                <a:spcPts val="0"/>
              </a:spcBef>
              <a:spcAft>
                <a:spcPts val="0"/>
              </a:spcAft>
              <a:buClr>
                <a:srgbClr val="8FAADC"/>
              </a:buClr>
              <a:buSzTx/>
              <a:buFont typeface="Arial" panose="020B0604020202020204" pitchFamily="34" charset="0"/>
              <a:buChar char="•"/>
              <a:tabLst/>
              <a:defRPr/>
            </a:pPr>
            <a:endParaRPr lang="en-US" sz="3200">
              <a:solidFill>
                <a:srgbClr val="44546A"/>
              </a:solidFill>
              <a:latin typeface="Arial" panose="020B0604020202020204" pitchFamily="34" charset="0"/>
              <a:ea typeface="Aktiv Grotesk" panose="020B0504020202020204" pitchFamily="34" charset="0"/>
              <a:cs typeface="Arial" panose="020B0604020202020204" pitchFamily="34" charset="0"/>
            </a:endParaRPr>
          </a:p>
          <a:p>
            <a:pPr marL="800100" marR="0" lvl="1" indent="-342900" algn="l" defTabSz="914400" rtl="0" eaLnBrk="1" fontAlgn="auto" latinLnBrk="0" hangingPunct="1">
              <a:lnSpc>
                <a:spcPct val="100000"/>
              </a:lnSpc>
              <a:spcBef>
                <a:spcPts val="0"/>
              </a:spcBef>
              <a:spcAft>
                <a:spcPts val="0"/>
              </a:spcAft>
              <a:buClr>
                <a:srgbClr val="4472C4">
                  <a:lumMod val="60000"/>
                  <a:lumOff val="40000"/>
                </a:srgbClr>
              </a:buClr>
              <a:buSzTx/>
              <a:buFont typeface="Arial" panose="020B0604020202020204" pitchFamily="34" charset="0"/>
              <a:buChar char="•"/>
              <a:tabLst/>
              <a:defRPr/>
            </a:pPr>
            <a:endParaRPr lang="en-US" sz="3200">
              <a:solidFill>
                <a:srgbClr val="44546A"/>
              </a:solidFill>
              <a:latin typeface="Arial" panose="020B0604020202020204" pitchFamily="34" charset="0"/>
              <a:ea typeface="Aktiv Grotesk" panose="020B05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
                <a:srgbClr val="4472C4">
                  <a:lumMod val="60000"/>
                  <a:lumOff val="40000"/>
                </a:srgbClr>
              </a:buClr>
              <a:buSzTx/>
              <a:buFont typeface="Arial" panose="020B0604020202020204" pitchFamily="34" charset="0"/>
              <a:buChar char="•"/>
              <a:tabLst/>
              <a:defRPr/>
            </a:pPr>
            <a:endParaRPr lang="en-US" sz="2400" b="0" i="0" u="none" strike="noStrike" kern="1200" cap="none" spc="0" normalizeH="0" baseline="0" noProof="0">
              <a:ln>
                <a:noFill/>
              </a:ln>
              <a:solidFill>
                <a:srgbClr val="44546A">
                  <a:lumMod val="50000"/>
                </a:srgbClr>
              </a:solidFill>
              <a:effectLst/>
              <a:uLnTx/>
              <a:uFillTx/>
              <a:latin typeface="Arial" panose="020B0604020202020204" pitchFamily="34" charset="0"/>
              <a:ea typeface="Aktiv Grotesk" panose="020B0504020202020204" pitchFamily="34" charset="0"/>
              <a:cs typeface="Arial" panose="020B0604020202020204" pitchFamily="34" charset="0"/>
            </a:endParaRPr>
          </a:p>
          <a:p>
            <a:pPr marL="342900" indent="-342900">
              <a:buClr>
                <a:srgbClr val="4472C4">
                  <a:lumMod val="60000"/>
                  <a:lumOff val="40000"/>
                </a:srgbClr>
              </a:buClr>
              <a:buFont typeface="Arial" panose="020B0604020202020204" pitchFamily="34" charset="0"/>
              <a:buChar char="•"/>
              <a:defRPr/>
            </a:pPr>
            <a:endParaRPr lang="en-US" sz="2100">
              <a:solidFill>
                <a:srgbClr val="44546A">
                  <a:lumMod val="50000"/>
                </a:srgbClr>
              </a:solidFill>
              <a:latin typeface="Arial" panose="020B0604020202020204" pitchFamily="34" charset="0"/>
              <a:ea typeface="Aktiv Grotesk" panose="020B05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50C47FA0-43A7-4A71-987A-40ABB77B1A06}"/>
              </a:ext>
            </a:extLst>
          </p:cNvPr>
          <p:cNvSpPr/>
          <p:nvPr/>
        </p:nvSpPr>
        <p:spPr>
          <a:xfrm>
            <a:off x="720893" y="1441431"/>
            <a:ext cx="10740203"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35330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c6beee5-96e9-4dc7-8dc1-88fbaf44382b" xsi:nil="true"/>
    <lcf76f155ced4ddcb4097134ff3c332f xmlns="d1bcfeab-b966-45ff-b6a0-3dca8b1c26ce">
      <Terms xmlns="http://schemas.microsoft.com/office/infopath/2007/PartnerControls"/>
    </lcf76f155ced4ddcb4097134ff3c332f>
    <SharedWithUsers xmlns="7c6beee5-96e9-4dc7-8dc1-88fbaf44382b">
      <UserInfo>
        <DisplayName>Jena Grignon</DisplayName>
        <AccountId>19</AccountId>
        <AccountType/>
      </UserInfo>
      <UserInfo>
        <DisplayName>Ashley Carr</DisplayName>
        <AccountId>64</AccountId>
        <AccountType/>
      </UserInfo>
      <UserInfo>
        <DisplayName>Olivia Davidson</DisplayName>
        <AccountId>1092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C5745AC57DDB3409DAF793845ADF826" ma:contentTypeVersion="17" ma:contentTypeDescription="Create a new document." ma:contentTypeScope="" ma:versionID="9816960bb236ac21ec006ff2b87ccc31">
  <xsd:schema xmlns:xsd="http://www.w3.org/2001/XMLSchema" xmlns:xs="http://www.w3.org/2001/XMLSchema" xmlns:p="http://schemas.microsoft.com/office/2006/metadata/properties" xmlns:ns2="d1bcfeab-b966-45ff-b6a0-3dca8b1c26ce" xmlns:ns3="7c6beee5-96e9-4dc7-8dc1-88fbaf44382b" targetNamespace="http://schemas.microsoft.com/office/2006/metadata/properties" ma:root="true" ma:fieldsID="2375fea5c8dbb93a219a73e3def8bddf" ns2:_="" ns3:_="">
    <xsd:import namespace="d1bcfeab-b966-45ff-b6a0-3dca8b1c26ce"/>
    <xsd:import namespace="7c6beee5-96e9-4dc7-8dc1-88fbaf44382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bcfeab-b966-45ff-b6a0-3dca8b1c26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27ff19a-83d1-427c-95fe-015d338da4b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c6beee5-96e9-4dc7-8dc1-88fbaf44382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0d51eeb-7f98-4457-9447-f3bc0edb04ec}" ma:internalName="TaxCatchAll" ma:showField="CatchAllData" ma:web="7c6beee5-96e9-4dc7-8dc1-88fbaf44382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F91853-F7E4-4103-B4FC-651E85396BBC}">
  <ds:schemaRefs>
    <ds:schemaRef ds:uri="7c6beee5-96e9-4dc7-8dc1-88fbaf44382b"/>
    <ds:schemaRef ds:uri="d1bcfeab-b966-45ff-b6a0-3dca8b1c26c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214C4C0-5DED-4D16-8E0F-15EE313FC409}">
  <ds:schemaRefs>
    <ds:schemaRef ds:uri="7c6beee5-96e9-4dc7-8dc1-88fbaf44382b"/>
    <ds:schemaRef ds:uri="d1bcfeab-b966-45ff-b6a0-3dca8b1c26c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899D88D-FBCA-46DF-A7CE-3907054EFCB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32</Slides>
  <Notes>16</Notes>
  <HiddenSlides>0</HiddenSlide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 </vt:lpstr>
      <vt:lpstr>PowerPoint Presentation</vt:lpstr>
      <vt:lpstr>Florida  Department of Children and Families </vt:lpstr>
      <vt:lpstr>Medicaid Overview</vt:lpstr>
      <vt:lpstr>Medicaid Eligibility by DCF</vt:lpstr>
      <vt:lpstr>Income Eligibility Levels</vt:lpstr>
      <vt:lpstr>Medicaid Enrollment: By the Numbers</vt:lpstr>
      <vt:lpstr>Federal Consolidated Appropriations Act, 2023</vt:lpstr>
      <vt:lpstr>Core Tenants for Returning to Normal Medicaid Redetermination Processing</vt:lpstr>
      <vt:lpstr>Enhanced Customer Experience/Engagement</vt:lpstr>
      <vt:lpstr>Communication Strategy</vt:lpstr>
      <vt:lpstr>Technology Enhancements</vt:lpstr>
      <vt:lpstr>Alternative Coverage</vt:lpstr>
      <vt:lpstr>Redetermination Schedule </vt:lpstr>
      <vt:lpstr>PowerPoint Presentation</vt:lpstr>
      <vt:lpstr>PowerPoint Presentation</vt:lpstr>
      <vt:lpstr>Strategies for Partners</vt:lpstr>
      <vt:lpstr>How to be a Helpful Partner </vt:lpstr>
      <vt:lpstr>What’s Next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melanie hall</dc:creator>
  <cp:revision>1</cp:revision>
  <dcterms:created xsi:type="dcterms:W3CDTF">2023-03-02T19:32:19Z</dcterms:created>
  <dcterms:modified xsi:type="dcterms:W3CDTF">2023-03-07T14:27:11Z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0x0101000C5745AC57DDB3409DAF793845ADF826</vt:lpwstr>
  </property>
  <property fmtid="{D5CDD505-2E9C-101B-9397-08002B2CF9AE}" pid="3" name="MediaServiceImageTags">
    <vt:lpwstr/>
  </property>
</Properties>
</file>